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12192000"/>
  <p:notesSz cx="7315200" cy="9601200"/>
  <p:embeddedFontLst>
    <p:embeddedFont>
      <p:font typeface="Quattrocento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i3uG0M9rA8hTxRxzHibFVYrjU1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332B72A-0B29-4A1D-BE4C-33C55E37A721}">
  <a:tblStyle styleId="{0332B72A-0B29-4A1D-BE4C-33C55E37A721}"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QuattrocentoSans-regular.fntdata"/><Relationship Id="rId20" Type="http://schemas.openxmlformats.org/officeDocument/2006/relationships/slide" Target="slides/slide15.xml"/><Relationship Id="rId42" Type="http://schemas.openxmlformats.org/officeDocument/2006/relationships/font" Target="fonts/QuattrocentoSans-italic.fntdata"/><Relationship Id="rId41" Type="http://schemas.openxmlformats.org/officeDocument/2006/relationships/font" Target="fonts/QuattrocentoSans-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Quattrocento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70238" cy="48101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375" y="0"/>
            <a:ext cx="3170238" cy="48101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838" y="4621213"/>
            <a:ext cx="5851525" cy="37798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20188"/>
            <a:ext cx="3170238" cy="481012"/>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375" y="9120188"/>
            <a:ext cx="3170238" cy="481012"/>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1: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1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12: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3: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7" name="Google Shape;397;p1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4: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5: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1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6: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17: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1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18: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1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9: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1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20: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2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21: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p2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22: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2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p23: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8" name="Google Shape;648;p2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4: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25: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2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6: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3" name="Google Shape;723;p2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27: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2" name="Google Shape;742;p2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28: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2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p29: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0" name="Google Shape;780;p2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0: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3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31: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6" name="Google Shape;846;p31: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32: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8" name="Google Shape;868;p32: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p33: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4" name="Google Shape;904;p33: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p34: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3" name="Google Shape;923;p34: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35: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9" name="Google Shape;939;p3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5: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5: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7: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7: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9: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 name="Google Shape;267;p9: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0:notes"/>
          <p:cNvSpPr txBox="1"/>
          <p:nvPr>
            <p:ph idx="1" type="body"/>
          </p:nvPr>
        </p:nvSpPr>
        <p:spPr>
          <a:xfrm>
            <a:off x="731838" y="4621213"/>
            <a:ext cx="5851525" cy="37798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10:notes"/>
          <p:cNvSpPr/>
          <p:nvPr>
            <p:ph idx="2"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5"/>
          <p:cNvSpPr/>
          <p:nvPr>
            <p:ph idx="2" type="pic"/>
          </p:nvPr>
        </p:nvSpPr>
        <p:spPr>
          <a:xfrm>
            <a:off x="5183188" y="987425"/>
            <a:ext cx="6172200" cy="4873625"/>
          </a:xfrm>
          <a:prstGeom prst="rect">
            <a:avLst/>
          </a:prstGeom>
          <a:noFill/>
          <a:ln>
            <a:noFill/>
          </a:ln>
        </p:spPr>
      </p:sp>
      <p:sp>
        <p:nvSpPr>
          <p:cNvPr id="68" name="Google Shape;68;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png"/><Relationship Id="rId4" Type="http://schemas.openxmlformats.org/officeDocument/2006/relationships/image" Target="../media/image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2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Business, Remote Work, Notebook, Pinterest" id="88" name="Google Shape;88;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9" name="Google Shape;89;p1"/>
          <p:cNvSpPr/>
          <p:nvPr/>
        </p:nvSpPr>
        <p:spPr>
          <a:xfrm>
            <a:off x="0" y="0"/>
            <a:ext cx="12192000" cy="6858000"/>
          </a:xfrm>
          <a:prstGeom prst="rect">
            <a:avLst/>
          </a:prstGeom>
          <a:gradFill>
            <a:gsLst>
              <a:gs pos="0">
                <a:srgbClr val="F5F7FC">
                  <a:alpha val="27843"/>
                </a:srgbClr>
              </a:gs>
              <a:gs pos="16000">
                <a:srgbClr val="F5F7FC">
                  <a:alpha val="27843"/>
                </a:srgbClr>
              </a:gs>
              <a:gs pos="54000">
                <a:srgbClr val="FFFFFF">
                  <a:alpha val="84705"/>
                </a:srgbClr>
              </a:gs>
              <a:gs pos="100000">
                <a:srgbClr val="FFFFFF">
                  <a:alpha val="84705"/>
                </a:srgbClr>
              </a:gs>
            </a:gsLst>
            <a:lin ang="7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90" name="Google Shape;90;p1"/>
          <p:cNvPicPr preferRelativeResize="0"/>
          <p:nvPr/>
        </p:nvPicPr>
        <p:blipFill rotWithShape="1">
          <a:blip r:embed="rId4">
            <a:alphaModFix/>
          </a:blip>
          <a:srcRect b="0" l="0" r="0" t="0"/>
          <a:stretch/>
        </p:blipFill>
        <p:spPr>
          <a:xfrm>
            <a:off x="590235" y="3598451"/>
            <a:ext cx="4313263" cy="1657896"/>
          </a:xfrm>
          <a:prstGeom prst="rect">
            <a:avLst/>
          </a:prstGeom>
          <a:noFill/>
          <a:ln>
            <a:noFill/>
          </a:ln>
        </p:spPr>
      </p:pic>
      <p:grpSp>
        <p:nvGrpSpPr>
          <p:cNvPr id="91" name="Google Shape;91;p1"/>
          <p:cNvGrpSpPr/>
          <p:nvPr/>
        </p:nvGrpSpPr>
        <p:grpSpPr>
          <a:xfrm rot="5400000">
            <a:off x="4165967" y="4378696"/>
            <a:ext cx="1995808" cy="96417"/>
            <a:chOff x="4347210" y="6484620"/>
            <a:chExt cx="7844790" cy="53340"/>
          </a:xfrm>
        </p:grpSpPr>
        <p:sp>
          <p:nvSpPr>
            <p:cNvPr id="92" name="Google Shape;92;p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4" name="Google Shape;94;p1"/>
          <p:cNvGrpSpPr/>
          <p:nvPr/>
        </p:nvGrpSpPr>
        <p:grpSpPr>
          <a:xfrm>
            <a:off x="6374130" y="6484620"/>
            <a:ext cx="5817870" cy="76200"/>
            <a:chOff x="4347210" y="6484620"/>
            <a:chExt cx="7844790" cy="53340"/>
          </a:xfrm>
        </p:grpSpPr>
        <p:sp>
          <p:nvSpPr>
            <p:cNvPr id="95" name="Google Shape;95;p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grpSp>
        <p:nvGrpSpPr>
          <p:cNvPr id="97" name="Google Shape;97;p1"/>
          <p:cNvGrpSpPr/>
          <p:nvPr/>
        </p:nvGrpSpPr>
        <p:grpSpPr>
          <a:xfrm>
            <a:off x="2438097" y="6353443"/>
            <a:ext cx="4023594" cy="338554"/>
            <a:chOff x="1289685" y="5626001"/>
            <a:chExt cx="4023594" cy="338554"/>
          </a:xfrm>
        </p:grpSpPr>
        <p:sp>
          <p:nvSpPr>
            <p:cNvPr id="98" name="Google Shape;98;p1"/>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u="none" cap="none" strike="noStrike">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99" name="Google Shape;99;p1"/>
            <p:cNvPicPr preferRelativeResize="0"/>
            <p:nvPr/>
          </p:nvPicPr>
          <p:blipFill rotWithShape="1">
            <a:blip r:embed="rId5">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100" name="Google Shape;100;p1"/>
            <p:cNvPicPr preferRelativeResize="0"/>
            <p:nvPr/>
          </p:nvPicPr>
          <p:blipFill rotWithShape="1">
            <a:blip r:embed="rId6">
              <a:alphaModFix/>
            </a:blip>
            <a:srcRect b="0" l="0" r="0" t="0"/>
            <a:stretch/>
          </p:blipFill>
          <p:spPr>
            <a:xfrm>
              <a:off x="3128278" y="5667856"/>
              <a:ext cx="254140" cy="266219"/>
            </a:xfrm>
            <a:prstGeom prst="rect">
              <a:avLst/>
            </a:prstGeom>
            <a:noFill/>
            <a:ln>
              <a:noFill/>
            </a:ln>
          </p:spPr>
        </p:pic>
      </p:grpSp>
      <p:grpSp>
        <p:nvGrpSpPr>
          <p:cNvPr id="101" name="Google Shape;101;p1"/>
          <p:cNvGrpSpPr/>
          <p:nvPr/>
        </p:nvGrpSpPr>
        <p:grpSpPr>
          <a:xfrm rot="10800000">
            <a:off x="-5221" y="190519"/>
            <a:ext cx="1391920" cy="391160"/>
            <a:chOff x="4347210" y="6484620"/>
            <a:chExt cx="7844790" cy="53340"/>
          </a:xfrm>
        </p:grpSpPr>
        <p:sp>
          <p:nvSpPr>
            <p:cNvPr id="102" name="Google Shape;102;p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4" name="Google Shape;104;p1"/>
          <p:cNvSpPr txBox="1"/>
          <p:nvPr/>
        </p:nvSpPr>
        <p:spPr>
          <a:xfrm>
            <a:off x="5629482" y="4019853"/>
            <a:ext cx="51425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4485C"/>
                </a:solidFill>
                <a:latin typeface="Calibri"/>
                <a:ea typeface="Calibri"/>
                <a:cs typeface="Calibri"/>
                <a:sym typeface="Calibri"/>
              </a:rPr>
              <a:t>Pajak Penghasilan (PPh)</a:t>
            </a:r>
            <a:endParaRPr/>
          </a:p>
        </p:txBody>
      </p:sp>
      <p:sp>
        <p:nvSpPr>
          <p:cNvPr id="105" name="Google Shape;105;p1"/>
          <p:cNvSpPr txBox="1"/>
          <p:nvPr/>
        </p:nvSpPr>
        <p:spPr>
          <a:xfrm>
            <a:off x="5629482" y="4468591"/>
            <a:ext cx="51425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34485C"/>
                </a:solidFill>
                <a:latin typeface="Calibri"/>
                <a:ea typeface="Calibri"/>
                <a:cs typeface="Calibri"/>
                <a:sym typeface="Calibri"/>
              </a:rPr>
              <a:t>Pasal 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pic>
        <p:nvPicPr>
          <p:cNvPr descr="Graphical user interface, text&#10;&#10;Description automatically generated" id="345" name="Google Shape;345;p11"/>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346" name="Google Shape;346;p11"/>
          <p:cNvGrpSpPr/>
          <p:nvPr/>
        </p:nvGrpSpPr>
        <p:grpSpPr>
          <a:xfrm>
            <a:off x="5260008" y="6460076"/>
            <a:ext cx="4880656" cy="76200"/>
            <a:chOff x="4347210" y="6484620"/>
            <a:chExt cx="7844790" cy="53340"/>
          </a:xfrm>
        </p:grpSpPr>
        <p:sp>
          <p:nvSpPr>
            <p:cNvPr id="347" name="Google Shape;347;p1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49" name="Google Shape;349;p11"/>
          <p:cNvGrpSpPr/>
          <p:nvPr/>
        </p:nvGrpSpPr>
        <p:grpSpPr>
          <a:xfrm>
            <a:off x="1394430" y="6322102"/>
            <a:ext cx="4023594" cy="338554"/>
            <a:chOff x="1289685" y="5626001"/>
            <a:chExt cx="4023594" cy="338554"/>
          </a:xfrm>
        </p:grpSpPr>
        <p:sp>
          <p:nvSpPr>
            <p:cNvPr id="350" name="Google Shape;350;p11"/>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351" name="Google Shape;351;p11"/>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352" name="Google Shape;352;p11"/>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353" name="Google Shape;353;p11"/>
          <p:cNvGrpSpPr/>
          <p:nvPr/>
        </p:nvGrpSpPr>
        <p:grpSpPr>
          <a:xfrm rot="10800000">
            <a:off x="10800080" y="297180"/>
            <a:ext cx="1391920" cy="391160"/>
            <a:chOff x="4347210" y="6484620"/>
            <a:chExt cx="7844790" cy="53340"/>
          </a:xfrm>
        </p:grpSpPr>
        <p:sp>
          <p:nvSpPr>
            <p:cNvPr id="354" name="Google Shape;354;p1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56" name="Google Shape;356;p11"/>
          <p:cNvSpPr/>
          <p:nvPr/>
        </p:nvSpPr>
        <p:spPr>
          <a:xfrm flipH="1" rot="10800000">
            <a:off x="-1" y="912028"/>
            <a:ext cx="2345635"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1"/>
          <p:cNvSpPr txBox="1"/>
          <p:nvPr/>
        </p:nvSpPr>
        <p:spPr>
          <a:xfrm>
            <a:off x="504918" y="922942"/>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Peserta Kegiatan</a:t>
            </a:r>
            <a:endParaRPr/>
          </a:p>
        </p:txBody>
      </p:sp>
      <p:sp>
        <p:nvSpPr>
          <p:cNvPr id="358" name="Google Shape;358;p11"/>
          <p:cNvSpPr txBox="1"/>
          <p:nvPr/>
        </p:nvSpPr>
        <p:spPr>
          <a:xfrm>
            <a:off x="918317" y="1753042"/>
            <a:ext cx="4840526"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peserta perlombaan dalam segala bidang, antara lain perlombaan olahraga, seni, ketangkasan, ilmu pengetahuan, teknologi dan perlombaan lainnya;</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Peserta rapat, konferensi, sidang, pertemuan, atau kunjungan kerja;</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Peserta atau anggota dalam suatu kepanitiaan sebagai penyelenggara kegiatan tertentu;</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Peserta pendidikan dan pelatihan;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Peserta kegiatan lainnya.</a:t>
            </a:r>
            <a:endParaRPr/>
          </a:p>
        </p:txBody>
      </p:sp>
      <p:grpSp>
        <p:nvGrpSpPr>
          <p:cNvPr id="359" name="Google Shape;359;p11"/>
          <p:cNvGrpSpPr/>
          <p:nvPr/>
        </p:nvGrpSpPr>
        <p:grpSpPr>
          <a:xfrm>
            <a:off x="531746" y="1753042"/>
            <a:ext cx="256857" cy="256857"/>
            <a:chOff x="5295900" y="2501900"/>
            <a:chExt cx="256857" cy="256857"/>
          </a:xfrm>
        </p:grpSpPr>
        <p:sp>
          <p:nvSpPr>
            <p:cNvPr id="360" name="Google Shape;360;p11"/>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11"/>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2" name="Google Shape;362;p11"/>
          <p:cNvGrpSpPr/>
          <p:nvPr/>
        </p:nvGrpSpPr>
        <p:grpSpPr>
          <a:xfrm>
            <a:off x="531746" y="2875375"/>
            <a:ext cx="256857" cy="256857"/>
            <a:chOff x="5295900" y="2501900"/>
            <a:chExt cx="256857" cy="256857"/>
          </a:xfrm>
        </p:grpSpPr>
        <p:sp>
          <p:nvSpPr>
            <p:cNvPr id="363" name="Google Shape;363;p11"/>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1"/>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5" name="Google Shape;365;p11"/>
          <p:cNvGrpSpPr/>
          <p:nvPr/>
        </p:nvGrpSpPr>
        <p:grpSpPr>
          <a:xfrm>
            <a:off x="531746" y="4522981"/>
            <a:ext cx="256857" cy="256857"/>
            <a:chOff x="5295900" y="2501900"/>
            <a:chExt cx="256857" cy="256857"/>
          </a:xfrm>
        </p:grpSpPr>
        <p:sp>
          <p:nvSpPr>
            <p:cNvPr id="366" name="Google Shape;366;p11"/>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11"/>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68" name="Google Shape;368;p11"/>
          <p:cNvGrpSpPr/>
          <p:nvPr/>
        </p:nvGrpSpPr>
        <p:grpSpPr>
          <a:xfrm>
            <a:off x="531746" y="5101262"/>
            <a:ext cx="256857" cy="256857"/>
            <a:chOff x="5295900" y="2501900"/>
            <a:chExt cx="256857" cy="256857"/>
          </a:xfrm>
        </p:grpSpPr>
        <p:sp>
          <p:nvSpPr>
            <p:cNvPr id="369" name="Google Shape;369;p11"/>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11"/>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1" name="Google Shape;371;p11"/>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Subjek PPh Pasal 21</a:t>
            </a:r>
            <a:endParaRPr b="1" sz="1800">
              <a:solidFill>
                <a:srgbClr val="34485C"/>
              </a:solidFill>
              <a:latin typeface="Calibri"/>
              <a:ea typeface="Calibri"/>
              <a:cs typeface="Calibri"/>
              <a:sym typeface="Calibri"/>
            </a:endParaRPr>
          </a:p>
        </p:txBody>
      </p:sp>
      <p:grpSp>
        <p:nvGrpSpPr>
          <p:cNvPr id="372" name="Google Shape;372;p11"/>
          <p:cNvGrpSpPr/>
          <p:nvPr/>
        </p:nvGrpSpPr>
        <p:grpSpPr>
          <a:xfrm>
            <a:off x="531746" y="3725769"/>
            <a:ext cx="256857" cy="256857"/>
            <a:chOff x="5295900" y="2501900"/>
            <a:chExt cx="256857" cy="256857"/>
          </a:xfrm>
        </p:grpSpPr>
        <p:sp>
          <p:nvSpPr>
            <p:cNvPr id="373" name="Google Shape;373;p11"/>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11"/>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id="375" name="Google Shape;375;p11"/>
          <p:cNvPicPr preferRelativeResize="0"/>
          <p:nvPr/>
        </p:nvPicPr>
        <p:blipFill rotWithShape="1">
          <a:blip r:embed="rId6">
            <a:alphaModFix/>
          </a:blip>
          <a:srcRect b="9178" l="0" r="0" t="19427"/>
          <a:stretch/>
        </p:blipFill>
        <p:spPr>
          <a:xfrm>
            <a:off x="7319623" y="980840"/>
            <a:ext cx="4572000" cy="48963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Graphical user interface, text&#10;&#10;Description automatically generated" id="380" name="Google Shape;380;p12"/>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381" name="Google Shape;381;p12"/>
          <p:cNvGrpSpPr/>
          <p:nvPr/>
        </p:nvGrpSpPr>
        <p:grpSpPr>
          <a:xfrm rot="5400000">
            <a:off x="3848467" y="4170421"/>
            <a:ext cx="1995808" cy="96417"/>
            <a:chOff x="4347210" y="6484620"/>
            <a:chExt cx="7844790" cy="53340"/>
          </a:xfrm>
        </p:grpSpPr>
        <p:sp>
          <p:nvSpPr>
            <p:cNvPr id="382" name="Google Shape;382;p12"/>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12"/>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84" name="Google Shape;384;p12"/>
          <p:cNvGrpSpPr/>
          <p:nvPr/>
        </p:nvGrpSpPr>
        <p:grpSpPr>
          <a:xfrm>
            <a:off x="6374130" y="6484620"/>
            <a:ext cx="5817870" cy="76200"/>
            <a:chOff x="4347210" y="6484620"/>
            <a:chExt cx="7844790" cy="53340"/>
          </a:xfrm>
        </p:grpSpPr>
        <p:sp>
          <p:nvSpPr>
            <p:cNvPr id="385" name="Google Shape;385;p12"/>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12"/>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87" name="Google Shape;387;p12"/>
          <p:cNvGrpSpPr/>
          <p:nvPr/>
        </p:nvGrpSpPr>
        <p:grpSpPr>
          <a:xfrm>
            <a:off x="2438097" y="6353443"/>
            <a:ext cx="4023594" cy="338554"/>
            <a:chOff x="1289685" y="5626001"/>
            <a:chExt cx="4023594" cy="338554"/>
          </a:xfrm>
        </p:grpSpPr>
        <p:sp>
          <p:nvSpPr>
            <p:cNvPr id="388" name="Google Shape;388;p12"/>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389" name="Google Shape;389;p12"/>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390" name="Google Shape;390;p12"/>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391" name="Google Shape;391;p12"/>
          <p:cNvGrpSpPr/>
          <p:nvPr/>
        </p:nvGrpSpPr>
        <p:grpSpPr>
          <a:xfrm rot="10800000">
            <a:off x="-5221" y="190519"/>
            <a:ext cx="1391920" cy="391160"/>
            <a:chOff x="4347210" y="6484620"/>
            <a:chExt cx="7844790" cy="53340"/>
          </a:xfrm>
        </p:grpSpPr>
        <p:sp>
          <p:nvSpPr>
            <p:cNvPr id="392" name="Google Shape;392;p12"/>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12"/>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94" name="Google Shape;394;p12"/>
          <p:cNvSpPr txBox="1"/>
          <p:nvPr/>
        </p:nvSpPr>
        <p:spPr>
          <a:xfrm>
            <a:off x="5372722" y="4008249"/>
            <a:ext cx="51425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Objek PPh Pasal 21</a:t>
            </a:r>
            <a:endParaRPr b="1" sz="3600">
              <a:solidFill>
                <a:srgbClr val="2B2A35"/>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pic>
        <p:nvPicPr>
          <p:cNvPr descr="Graphical user interface, text&#10;&#10;Description automatically generated" id="399" name="Google Shape;399;p13"/>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400" name="Google Shape;400;p13"/>
          <p:cNvGrpSpPr/>
          <p:nvPr/>
        </p:nvGrpSpPr>
        <p:grpSpPr>
          <a:xfrm>
            <a:off x="6374130" y="6484620"/>
            <a:ext cx="5817870" cy="76200"/>
            <a:chOff x="4347210" y="6484620"/>
            <a:chExt cx="7844790" cy="53340"/>
          </a:xfrm>
        </p:grpSpPr>
        <p:sp>
          <p:nvSpPr>
            <p:cNvPr id="401" name="Google Shape;401;p1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1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03" name="Google Shape;403;p13"/>
          <p:cNvGrpSpPr/>
          <p:nvPr/>
        </p:nvGrpSpPr>
        <p:grpSpPr>
          <a:xfrm>
            <a:off x="2438097" y="6353443"/>
            <a:ext cx="4023594" cy="338554"/>
            <a:chOff x="1289685" y="5626001"/>
            <a:chExt cx="4023594" cy="338554"/>
          </a:xfrm>
        </p:grpSpPr>
        <p:sp>
          <p:nvSpPr>
            <p:cNvPr id="404" name="Google Shape;404;p13"/>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405" name="Google Shape;405;p13"/>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406" name="Google Shape;406;p13"/>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407" name="Google Shape;407;p13"/>
          <p:cNvGrpSpPr/>
          <p:nvPr/>
        </p:nvGrpSpPr>
        <p:grpSpPr>
          <a:xfrm rot="10800000">
            <a:off x="10800080" y="297180"/>
            <a:ext cx="1391920" cy="391160"/>
            <a:chOff x="4347210" y="6484620"/>
            <a:chExt cx="7844790" cy="53340"/>
          </a:xfrm>
        </p:grpSpPr>
        <p:sp>
          <p:nvSpPr>
            <p:cNvPr id="408" name="Google Shape;408;p1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1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0" name="Google Shape;410;p13"/>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Objek PPh Pasal 21</a:t>
            </a:r>
            <a:endParaRPr b="1" sz="1800">
              <a:solidFill>
                <a:srgbClr val="34485C"/>
              </a:solidFill>
              <a:latin typeface="Calibri"/>
              <a:ea typeface="Calibri"/>
              <a:cs typeface="Calibri"/>
              <a:sym typeface="Calibri"/>
            </a:endParaRPr>
          </a:p>
        </p:txBody>
      </p:sp>
      <p:sp>
        <p:nvSpPr>
          <p:cNvPr id="411" name="Google Shape;411;p13"/>
          <p:cNvSpPr txBox="1"/>
          <p:nvPr/>
        </p:nvSpPr>
        <p:spPr>
          <a:xfrm>
            <a:off x="5220119" y="1428443"/>
            <a:ext cx="55799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Objek yang dipotong </a:t>
            </a:r>
            <a:r>
              <a:rPr lang="en-US" sz="1800">
                <a:solidFill>
                  <a:srgbClr val="34485C"/>
                </a:solidFill>
                <a:latin typeface="Calibri"/>
                <a:ea typeface="Calibri"/>
                <a:cs typeface="Calibri"/>
                <a:sym typeface="Calibri"/>
              </a:rPr>
              <a:t>PPh Pasal 21 adalah :</a:t>
            </a:r>
            <a:endParaRPr sz="1800">
              <a:solidFill>
                <a:srgbClr val="34485C"/>
              </a:solidFill>
              <a:latin typeface="Calibri"/>
              <a:ea typeface="Calibri"/>
              <a:cs typeface="Calibri"/>
              <a:sym typeface="Calibri"/>
            </a:endParaRPr>
          </a:p>
        </p:txBody>
      </p:sp>
      <p:pic>
        <p:nvPicPr>
          <p:cNvPr descr="A small plant growing out of a pile of coins&#10;&#10;Description automatically generated with low confidence" id="412" name="Google Shape;412;p13"/>
          <p:cNvPicPr preferRelativeResize="0"/>
          <p:nvPr/>
        </p:nvPicPr>
        <p:blipFill rotWithShape="1">
          <a:blip r:embed="rId6">
            <a:alphaModFix/>
          </a:blip>
          <a:srcRect b="2267" l="3711" r="34760" t="0"/>
          <a:stretch/>
        </p:blipFill>
        <p:spPr>
          <a:xfrm>
            <a:off x="794204" y="1519946"/>
            <a:ext cx="3976579" cy="4215667"/>
          </a:xfrm>
          <a:prstGeom prst="rect">
            <a:avLst/>
          </a:prstGeom>
          <a:noFill/>
          <a:ln>
            <a:noFill/>
          </a:ln>
        </p:spPr>
      </p:pic>
      <p:sp>
        <p:nvSpPr>
          <p:cNvPr id="413" name="Google Shape;413;p13"/>
          <p:cNvSpPr txBox="1"/>
          <p:nvPr/>
        </p:nvSpPr>
        <p:spPr>
          <a:xfrm>
            <a:off x="5808521" y="2071403"/>
            <a:ext cx="4840526"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yang diterima atau diperoleh Pegawai Tetap, baik berupa Penghasilan yang Bersifat Teratur maupun Tidak Teratur; </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yang diterima atau diperoleh penerima pensiun secara teratur berupa uang pensiun atau penghasilan sejenisnya;</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berupa uang pesangon, uang manfaat pensiun, tunjangan hari tua, atau jaminan hari tua yang dibayarkan sekaligus, yang pembayarannya melewati jangka waktu 2 (dua) tahun sejak pegawai berhenti bekerja;</a:t>
            </a:r>
            <a:endParaRPr/>
          </a:p>
        </p:txBody>
      </p:sp>
      <p:grpSp>
        <p:nvGrpSpPr>
          <p:cNvPr id="414" name="Google Shape;414;p13"/>
          <p:cNvGrpSpPr/>
          <p:nvPr/>
        </p:nvGrpSpPr>
        <p:grpSpPr>
          <a:xfrm>
            <a:off x="5400632" y="2124831"/>
            <a:ext cx="256857" cy="256857"/>
            <a:chOff x="5295900" y="2501900"/>
            <a:chExt cx="256857" cy="256857"/>
          </a:xfrm>
        </p:grpSpPr>
        <p:sp>
          <p:nvSpPr>
            <p:cNvPr id="415" name="Google Shape;415;p13"/>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13"/>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17" name="Google Shape;417;p13"/>
          <p:cNvGrpSpPr/>
          <p:nvPr/>
        </p:nvGrpSpPr>
        <p:grpSpPr>
          <a:xfrm>
            <a:off x="5393325" y="3220931"/>
            <a:ext cx="256857" cy="256857"/>
            <a:chOff x="5295900" y="2501900"/>
            <a:chExt cx="256857" cy="256857"/>
          </a:xfrm>
        </p:grpSpPr>
        <p:sp>
          <p:nvSpPr>
            <p:cNvPr id="418" name="Google Shape;418;p13"/>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9" name="Google Shape;419;p13"/>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20" name="Google Shape;420;p13"/>
          <p:cNvGrpSpPr/>
          <p:nvPr/>
        </p:nvGrpSpPr>
        <p:grpSpPr>
          <a:xfrm>
            <a:off x="5386018" y="4317031"/>
            <a:ext cx="256857" cy="256857"/>
            <a:chOff x="5295900" y="2501900"/>
            <a:chExt cx="256857" cy="256857"/>
          </a:xfrm>
        </p:grpSpPr>
        <p:sp>
          <p:nvSpPr>
            <p:cNvPr id="421" name="Google Shape;421;p13"/>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13"/>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descr="Graphical user interface, text&#10;&#10;Description automatically generated" id="427" name="Google Shape;427;p14"/>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428" name="Google Shape;428;p14"/>
          <p:cNvGrpSpPr/>
          <p:nvPr/>
        </p:nvGrpSpPr>
        <p:grpSpPr>
          <a:xfrm>
            <a:off x="5260008" y="6460076"/>
            <a:ext cx="4880656" cy="76200"/>
            <a:chOff x="4347210" y="6484620"/>
            <a:chExt cx="7844790" cy="53340"/>
          </a:xfrm>
        </p:grpSpPr>
        <p:sp>
          <p:nvSpPr>
            <p:cNvPr id="429" name="Google Shape;429;p1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1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31" name="Google Shape;431;p14"/>
          <p:cNvGrpSpPr/>
          <p:nvPr/>
        </p:nvGrpSpPr>
        <p:grpSpPr>
          <a:xfrm>
            <a:off x="1394430" y="6322102"/>
            <a:ext cx="4023594" cy="338554"/>
            <a:chOff x="1289685" y="5626001"/>
            <a:chExt cx="4023594" cy="338554"/>
          </a:xfrm>
        </p:grpSpPr>
        <p:sp>
          <p:nvSpPr>
            <p:cNvPr id="432" name="Google Shape;432;p14"/>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433" name="Google Shape;433;p14"/>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434" name="Google Shape;434;p14"/>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435" name="Google Shape;435;p14"/>
          <p:cNvGrpSpPr/>
          <p:nvPr/>
        </p:nvGrpSpPr>
        <p:grpSpPr>
          <a:xfrm rot="10800000">
            <a:off x="10800080" y="297180"/>
            <a:ext cx="1391920" cy="391160"/>
            <a:chOff x="4347210" y="6484620"/>
            <a:chExt cx="7844790" cy="53340"/>
          </a:xfrm>
        </p:grpSpPr>
        <p:sp>
          <p:nvSpPr>
            <p:cNvPr id="436" name="Google Shape;436;p1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1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38" name="Google Shape;438;p14"/>
          <p:cNvSpPr txBox="1"/>
          <p:nvPr/>
        </p:nvSpPr>
        <p:spPr>
          <a:xfrm>
            <a:off x="1033319" y="1244091"/>
            <a:ext cx="4840526"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Pegawai Tidak Tetap atau Tenaga Kerja Lepas, berupa upah harian, upah mingguan, upah satuan, upah borongan atau upah yang dibayarkan secara bulanan;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Imbalan kepada Bukan Pegawai, antara lain berupa honorarium, komisi, fee, dan imbalan sejenisnya dengan nama dan dalam bentuk apapun sebagai imbalan sehubungan jasa yang dilakukan;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Imbalan kepada peserta kegiatan, antara lain berupa uang saku, uang representasi, uang rapat, honorarium, hadiah atau penghargaan dengan nama dan dalam bentuk apapun, dan imbalan sejenis dengan nama apapun</a:t>
            </a:r>
            <a:endParaRPr sz="1800">
              <a:solidFill>
                <a:srgbClr val="34485C"/>
              </a:solidFill>
              <a:latin typeface="Calibri"/>
              <a:ea typeface="Calibri"/>
              <a:cs typeface="Calibri"/>
              <a:sym typeface="Calibri"/>
            </a:endParaRPr>
          </a:p>
        </p:txBody>
      </p:sp>
      <p:grpSp>
        <p:nvGrpSpPr>
          <p:cNvPr id="439" name="Google Shape;439;p14"/>
          <p:cNvGrpSpPr/>
          <p:nvPr/>
        </p:nvGrpSpPr>
        <p:grpSpPr>
          <a:xfrm>
            <a:off x="625430" y="1297519"/>
            <a:ext cx="256857" cy="256857"/>
            <a:chOff x="5295900" y="2501900"/>
            <a:chExt cx="256857" cy="256857"/>
          </a:xfrm>
        </p:grpSpPr>
        <p:sp>
          <p:nvSpPr>
            <p:cNvPr id="440" name="Google Shape;440;p1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1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42" name="Google Shape;442;p14"/>
          <p:cNvGrpSpPr/>
          <p:nvPr/>
        </p:nvGrpSpPr>
        <p:grpSpPr>
          <a:xfrm>
            <a:off x="618123" y="2654877"/>
            <a:ext cx="256857" cy="256857"/>
            <a:chOff x="5295900" y="2501900"/>
            <a:chExt cx="256857" cy="256857"/>
          </a:xfrm>
        </p:grpSpPr>
        <p:sp>
          <p:nvSpPr>
            <p:cNvPr id="443" name="Google Shape;443;p1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1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45" name="Google Shape;445;p14"/>
          <p:cNvGrpSpPr/>
          <p:nvPr/>
        </p:nvGrpSpPr>
        <p:grpSpPr>
          <a:xfrm>
            <a:off x="610816" y="4302517"/>
            <a:ext cx="256857" cy="256857"/>
            <a:chOff x="5295900" y="2501900"/>
            <a:chExt cx="256857" cy="256857"/>
          </a:xfrm>
        </p:grpSpPr>
        <p:sp>
          <p:nvSpPr>
            <p:cNvPr id="446" name="Google Shape;446;p1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1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48" name="Google Shape;448;p14"/>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Objek PPh Pasal 21</a:t>
            </a:r>
            <a:endParaRPr b="1" sz="1800">
              <a:solidFill>
                <a:srgbClr val="34485C"/>
              </a:solidFill>
              <a:latin typeface="Calibri"/>
              <a:ea typeface="Calibri"/>
              <a:cs typeface="Calibri"/>
              <a:sym typeface="Calibri"/>
            </a:endParaRPr>
          </a:p>
        </p:txBody>
      </p:sp>
      <p:sp>
        <p:nvSpPr>
          <p:cNvPr id="449" name="Google Shape;449;p14"/>
          <p:cNvSpPr txBox="1"/>
          <p:nvPr/>
        </p:nvSpPr>
        <p:spPr>
          <a:xfrm>
            <a:off x="6733351" y="1244091"/>
            <a:ext cx="4840526"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berupa honorarium atau imbalan yang bersifat tidak teratur yang diterima atau diperoleh anggota dewan komisaris atau dewan pengawas yang tidak merangkap sebagai Pegawai Tetap pada perusahaan yang sama;</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berupa jasa produksi, tantiem, gratifikasi, bonus atau imbalan lain yang bersifat tidak teratur yang diterima atau diperoleh mantan pegawai; atau</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berupa penarikan dana pensiun oleh peserta program pensiun yang masih berstatus sebagai pegawai, dari dana pensiun yang pendiriannya telah disahkan oleh Menteri Keuangan</a:t>
            </a:r>
            <a:endParaRPr sz="1800">
              <a:solidFill>
                <a:srgbClr val="34485C"/>
              </a:solidFill>
              <a:latin typeface="Calibri"/>
              <a:ea typeface="Calibri"/>
              <a:cs typeface="Calibri"/>
              <a:sym typeface="Calibri"/>
            </a:endParaRPr>
          </a:p>
        </p:txBody>
      </p:sp>
      <p:grpSp>
        <p:nvGrpSpPr>
          <p:cNvPr id="450" name="Google Shape;450;p14"/>
          <p:cNvGrpSpPr/>
          <p:nvPr/>
        </p:nvGrpSpPr>
        <p:grpSpPr>
          <a:xfrm>
            <a:off x="6325462" y="1297519"/>
            <a:ext cx="256857" cy="256857"/>
            <a:chOff x="5295900" y="2501900"/>
            <a:chExt cx="256857" cy="256857"/>
          </a:xfrm>
        </p:grpSpPr>
        <p:sp>
          <p:nvSpPr>
            <p:cNvPr id="451" name="Google Shape;451;p1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1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53" name="Google Shape;453;p14"/>
          <p:cNvGrpSpPr/>
          <p:nvPr/>
        </p:nvGrpSpPr>
        <p:grpSpPr>
          <a:xfrm>
            <a:off x="6318155" y="2959672"/>
            <a:ext cx="256857" cy="256857"/>
            <a:chOff x="5295900" y="2501900"/>
            <a:chExt cx="256857" cy="256857"/>
          </a:xfrm>
        </p:grpSpPr>
        <p:sp>
          <p:nvSpPr>
            <p:cNvPr id="454" name="Google Shape;454;p1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1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56" name="Google Shape;456;p14"/>
          <p:cNvGrpSpPr/>
          <p:nvPr/>
        </p:nvGrpSpPr>
        <p:grpSpPr>
          <a:xfrm>
            <a:off x="6310848" y="4302517"/>
            <a:ext cx="256857" cy="256857"/>
            <a:chOff x="5295900" y="2501900"/>
            <a:chExt cx="256857" cy="256857"/>
          </a:xfrm>
        </p:grpSpPr>
        <p:sp>
          <p:nvSpPr>
            <p:cNvPr id="457" name="Google Shape;457;p1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1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descr="Graphical user interface, text&#10;&#10;Description automatically generated" id="463" name="Google Shape;463;p15"/>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464" name="Google Shape;464;p15"/>
          <p:cNvGrpSpPr/>
          <p:nvPr/>
        </p:nvGrpSpPr>
        <p:grpSpPr>
          <a:xfrm>
            <a:off x="6374130" y="6484620"/>
            <a:ext cx="5817870" cy="76200"/>
            <a:chOff x="4347210" y="6484620"/>
            <a:chExt cx="7844790" cy="53340"/>
          </a:xfrm>
        </p:grpSpPr>
        <p:sp>
          <p:nvSpPr>
            <p:cNvPr id="465" name="Google Shape;465;p15"/>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15"/>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67" name="Google Shape;467;p15"/>
          <p:cNvGrpSpPr/>
          <p:nvPr/>
        </p:nvGrpSpPr>
        <p:grpSpPr>
          <a:xfrm>
            <a:off x="2438097" y="6353443"/>
            <a:ext cx="4023594" cy="338554"/>
            <a:chOff x="1289685" y="5626001"/>
            <a:chExt cx="4023594" cy="338554"/>
          </a:xfrm>
        </p:grpSpPr>
        <p:sp>
          <p:nvSpPr>
            <p:cNvPr id="468" name="Google Shape;468;p15"/>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469" name="Google Shape;469;p15"/>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470" name="Google Shape;470;p15"/>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471" name="Google Shape;471;p15"/>
          <p:cNvGrpSpPr/>
          <p:nvPr/>
        </p:nvGrpSpPr>
        <p:grpSpPr>
          <a:xfrm rot="10800000">
            <a:off x="10800080" y="297180"/>
            <a:ext cx="1391920" cy="391160"/>
            <a:chOff x="4347210" y="6484620"/>
            <a:chExt cx="7844790" cy="53340"/>
          </a:xfrm>
        </p:grpSpPr>
        <p:sp>
          <p:nvSpPr>
            <p:cNvPr id="472" name="Google Shape;472;p15"/>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15"/>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74" name="Google Shape;474;p15"/>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C00000"/>
                </a:solidFill>
                <a:latin typeface="Calibri"/>
                <a:ea typeface="Calibri"/>
                <a:cs typeface="Calibri"/>
                <a:sym typeface="Calibri"/>
              </a:rPr>
              <a:t>Bukan </a:t>
            </a:r>
            <a:r>
              <a:rPr b="1" lang="en-US" sz="1800">
                <a:solidFill>
                  <a:srgbClr val="34485C"/>
                </a:solidFill>
                <a:latin typeface="Calibri"/>
                <a:ea typeface="Calibri"/>
                <a:cs typeface="Calibri"/>
                <a:sym typeface="Calibri"/>
              </a:rPr>
              <a:t>Objek PPh Pasal 21</a:t>
            </a:r>
            <a:endParaRPr b="1" sz="1800">
              <a:solidFill>
                <a:srgbClr val="34485C"/>
              </a:solidFill>
              <a:latin typeface="Calibri"/>
              <a:ea typeface="Calibri"/>
              <a:cs typeface="Calibri"/>
              <a:sym typeface="Calibri"/>
            </a:endParaRPr>
          </a:p>
        </p:txBody>
      </p:sp>
      <p:sp>
        <p:nvSpPr>
          <p:cNvPr id="475" name="Google Shape;475;p15"/>
          <p:cNvSpPr txBox="1"/>
          <p:nvPr/>
        </p:nvSpPr>
        <p:spPr>
          <a:xfrm>
            <a:off x="5220119" y="1428443"/>
            <a:ext cx="55799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Bukan</a:t>
            </a:r>
            <a:r>
              <a:rPr b="1" lang="en-US" sz="1800">
                <a:solidFill>
                  <a:srgbClr val="34485C"/>
                </a:solidFill>
                <a:latin typeface="Calibri"/>
                <a:ea typeface="Calibri"/>
                <a:cs typeface="Calibri"/>
                <a:sym typeface="Calibri"/>
              </a:rPr>
              <a:t> Objek yang dipotong </a:t>
            </a:r>
            <a:r>
              <a:rPr lang="en-US" sz="1800">
                <a:solidFill>
                  <a:srgbClr val="34485C"/>
                </a:solidFill>
                <a:latin typeface="Calibri"/>
                <a:ea typeface="Calibri"/>
                <a:cs typeface="Calibri"/>
                <a:sym typeface="Calibri"/>
              </a:rPr>
              <a:t>PPh Pasal 21 adalah :</a:t>
            </a:r>
            <a:endParaRPr sz="1800">
              <a:solidFill>
                <a:srgbClr val="34485C"/>
              </a:solidFill>
              <a:latin typeface="Calibri"/>
              <a:ea typeface="Calibri"/>
              <a:cs typeface="Calibri"/>
              <a:sym typeface="Calibri"/>
            </a:endParaRPr>
          </a:p>
        </p:txBody>
      </p:sp>
      <p:sp>
        <p:nvSpPr>
          <p:cNvPr id="476" name="Google Shape;476;p15"/>
          <p:cNvSpPr txBox="1"/>
          <p:nvPr/>
        </p:nvSpPr>
        <p:spPr>
          <a:xfrm>
            <a:off x="5808521" y="2071403"/>
            <a:ext cx="4840526"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Pembayaran manfaat atau santunan asuransi dari </a:t>
            </a:r>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perusahaan asuransi sehubungan dengan asuransi kesehatan,  asuransi  kecelakaan,  asuransi  jiwa,  asuransi  dwiguna, dan asuransi beasiswa</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Penerimaan  dalam  bentuk  natura  dan/atau  kenikmatan dalam  bentuk  apapun  yang  diberikan  oleh  Wajib  Pajak  atau pemerintah</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p:txBody>
      </p:sp>
      <p:grpSp>
        <p:nvGrpSpPr>
          <p:cNvPr id="477" name="Google Shape;477;p15"/>
          <p:cNvGrpSpPr/>
          <p:nvPr/>
        </p:nvGrpSpPr>
        <p:grpSpPr>
          <a:xfrm>
            <a:off x="5400632" y="2124831"/>
            <a:ext cx="256857" cy="256857"/>
            <a:chOff x="5295900" y="2501900"/>
            <a:chExt cx="256857" cy="256857"/>
          </a:xfrm>
        </p:grpSpPr>
        <p:sp>
          <p:nvSpPr>
            <p:cNvPr id="478" name="Google Shape;478;p1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1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80" name="Google Shape;480;p15"/>
          <p:cNvGrpSpPr/>
          <p:nvPr/>
        </p:nvGrpSpPr>
        <p:grpSpPr>
          <a:xfrm>
            <a:off x="5393325" y="3790774"/>
            <a:ext cx="256857" cy="256857"/>
            <a:chOff x="5295900" y="2501900"/>
            <a:chExt cx="256857" cy="256857"/>
          </a:xfrm>
        </p:grpSpPr>
        <p:sp>
          <p:nvSpPr>
            <p:cNvPr id="481" name="Google Shape;481;p1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1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picture containing ground&#10;&#10;Description automatically generated" id="483" name="Google Shape;483;p15"/>
          <p:cNvPicPr preferRelativeResize="0"/>
          <p:nvPr/>
        </p:nvPicPr>
        <p:blipFill rotWithShape="1">
          <a:blip r:embed="rId6">
            <a:alphaModFix/>
          </a:blip>
          <a:srcRect b="33572" l="0" r="4638" t="0"/>
          <a:stretch/>
        </p:blipFill>
        <p:spPr>
          <a:xfrm>
            <a:off x="280189" y="1264920"/>
            <a:ext cx="4360393" cy="455566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descr="Graphical user interface, text&#10;&#10;Description automatically generated" id="488" name="Google Shape;488;p16"/>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489" name="Google Shape;489;p16"/>
          <p:cNvGrpSpPr/>
          <p:nvPr/>
        </p:nvGrpSpPr>
        <p:grpSpPr>
          <a:xfrm>
            <a:off x="5260008" y="6460076"/>
            <a:ext cx="4880656" cy="76200"/>
            <a:chOff x="4347210" y="6484620"/>
            <a:chExt cx="7844790" cy="53340"/>
          </a:xfrm>
        </p:grpSpPr>
        <p:sp>
          <p:nvSpPr>
            <p:cNvPr id="490" name="Google Shape;490;p16"/>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16"/>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492" name="Google Shape;492;p16"/>
          <p:cNvGrpSpPr/>
          <p:nvPr/>
        </p:nvGrpSpPr>
        <p:grpSpPr>
          <a:xfrm>
            <a:off x="1394430" y="6322102"/>
            <a:ext cx="4023594" cy="338554"/>
            <a:chOff x="1289685" y="5626001"/>
            <a:chExt cx="4023594" cy="338554"/>
          </a:xfrm>
        </p:grpSpPr>
        <p:sp>
          <p:nvSpPr>
            <p:cNvPr id="493" name="Google Shape;493;p16"/>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494" name="Google Shape;494;p16"/>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495" name="Google Shape;495;p16"/>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496" name="Google Shape;496;p16"/>
          <p:cNvGrpSpPr/>
          <p:nvPr/>
        </p:nvGrpSpPr>
        <p:grpSpPr>
          <a:xfrm rot="10800000">
            <a:off x="10800080" y="297180"/>
            <a:ext cx="1391920" cy="391160"/>
            <a:chOff x="4347210" y="6484620"/>
            <a:chExt cx="7844790" cy="53340"/>
          </a:xfrm>
        </p:grpSpPr>
        <p:sp>
          <p:nvSpPr>
            <p:cNvPr id="497" name="Google Shape;497;p16"/>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16"/>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9" name="Google Shape;499;p16"/>
          <p:cNvSpPr txBox="1"/>
          <p:nvPr/>
        </p:nvSpPr>
        <p:spPr>
          <a:xfrm>
            <a:off x="1033319" y="1244091"/>
            <a:ext cx="4840526"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Iuran pensiun yang dibayarkan kepada dana pensiun yang pendiriannya telah disahkan oleh Menteri Keuangan, iuran  tunjangan  hari  tua  atau  iuran  jaminan  hari  tua  kepada  badan  penyelenggara  tunjangan  hari  tua  atau  badan  penyelenggara  jaminan  sosial  tenaga  kerja  yang  dibayar oleh pemberi kerja;</a:t>
            </a:r>
            <a:endParaRPr/>
          </a:p>
        </p:txBody>
      </p:sp>
      <p:grpSp>
        <p:nvGrpSpPr>
          <p:cNvPr id="500" name="Google Shape;500;p16"/>
          <p:cNvGrpSpPr/>
          <p:nvPr/>
        </p:nvGrpSpPr>
        <p:grpSpPr>
          <a:xfrm>
            <a:off x="625430" y="1297519"/>
            <a:ext cx="256857" cy="256857"/>
            <a:chOff x="5295900" y="2501900"/>
            <a:chExt cx="256857" cy="256857"/>
          </a:xfrm>
        </p:grpSpPr>
        <p:sp>
          <p:nvSpPr>
            <p:cNvPr id="501" name="Google Shape;501;p16"/>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16"/>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3" name="Google Shape;503;p16"/>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C00000"/>
                </a:solidFill>
                <a:latin typeface="Calibri"/>
                <a:ea typeface="Calibri"/>
                <a:cs typeface="Calibri"/>
                <a:sym typeface="Calibri"/>
              </a:rPr>
              <a:t>Bukan</a:t>
            </a:r>
            <a:r>
              <a:rPr b="1" lang="en-US" sz="1800">
                <a:solidFill>
                  <a:srgbClr val="34485C"/>
                </a:solidFill>
                <a:latin typeface="Calibri"/>
                <a:ea typeface="Calibri"/>
                <a:cs typeface="Calibri"/>
                <a:sym typeface="Calibri"/>
              </a:rPr>
              <a:t> Objek PPh Pasal 21</a:t>
            </a:r>
            <a:endParaRPr b="1" sz="1800">
              <a:solidFill>
                <a:srgbClr val="34485C"/>
              </a:solidFill>
              <a:latin typeface="Calibri"/>
              <a:ea typeface="Calibri"/>
              <a:cs typeface="Calibri"/>
              <a:sym typeface="Calibri"/>
            </a:endParaRPr>
          </a:p>
        </p:txBody>
      </p:sp>
      <p:sp>
        <p:nvSpPr>
          <p:cNvPr id="504" name="Google Shape;504;p16"/>
          <p:cNvSpPr txBox="1"/>
          <p:nvPr/>
        </p:nvSpPr>
        <p:spPr>
          <a:xfrm>
            <a:off x="6733351" y="1244091"/>
            <a:ext cx="4840526"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Zakat yang diterima oleh orang pribadi yang berhak dari badan atau lembaga amil zakat yang dibentuk atau disahkan oleh pemerintah, atau sumbangan keagamaan yang  sifatnya  wajib  bagi  pemeluk  agama  yang  diakui  di  Indonesia yang diterima oleh orang pribadi yang berhak dari  lembaga  keagamaan  yang  dibentuk  atau  disahkan  oleh Pemerintah sepanjang tidak ada hubungan dengan usaha, pekerjaan, kepemilikan, atau penguasaan di antara pihak-pihak yang bersangkutan</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Beasiswa, yang memenuhi persyaratan tertentu </a:t>
            </a:r>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yang ketentuannya diatur lebih lanjut dengan atau berdasarkan Peraturan Menteri Keuangan.</a:t>
            </a:r>
            <a:endParaRPr/>
          </a:p>
        </p:txBody>
      </p:sp>
      <p:grpSp>
        <p:nvGrpSpPr>
          <p:cNvPr id="505" name="Google Shape;505;p16"/>
          <p:cNvGrpSpPr/>
          <p:nvPr/>
        </p:nvGrpSpPr>
        <p:grpSpPr>
          <a:xfrm>
            <a:off x="6325462" y="1297519"/>
            <a:ext cx="256857" cy="256857"/>
            <a:chOff x="5295900" y="2501900"/>
            <a:chExt cx="256857" cy="256857"/>
          </a:xfrm>
        </p:grpSpPr>
        <p:sp>
          <p:nvSpPr>
            <p:cNvPr id="506" name="Google Shape;506;p16"/>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16"/>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08" name="Google Shape;508;p16"/>
          <p:cNvGrpSpPr/>
          <p:nvPr/>
        </p:nvGrpSpPr>
        <p:grpSpPr>
          <a:xfrm>
            <a:off x="6310848" y="4607313"/>
            <a:ext cx="256857" cy="256857"/>
            <a:chOff x="5295900" y="2501900"/>
            <a:chExt cx="256857" cy="256857"/>
          </a:xfrm>
        </p:grpSpPr>
        <p:sp>
          <p:nvSpPr>
            <p:cNvPr id="509" name="Google Shape;509;p16"/>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16"/>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descr="Graphical user interface, text&#10;&#10;Description automatically generated" id="515" name="Google Shape;515;p17"/>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516" name="Google Shape;516;p17"/>
          <p:cNvGrpSpPr/>
          <p:nvPr/>
        </p:nvGrpSpPr>
        <p:grpSpPr>
          <a:xfrm rot="5400000">
            <a:off x="3848467" y="4170421"/>
            <a:ext cx="1995808" cy="96417"/>
            <a:chOff x="4347210" y="6484620"/>
            <a:chExt cx="7844790" cy="53340"/>
          </a:xfrm>
        </p:grpSpPr>
        <p:sp>
          <p:nvSpPr>
            <p:cNvPr id="517" name="Google Shape;517;p1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1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19" name="Google Shape;519;p17"/>
          <p:cNvGrpSpPr/>
          <p:nvPr/>
        </p:nvGrpSpPr>
        <p:grpSpPr>
          <a:xfrm>
            <a:off x="6374130" y="6484620"/>
            <a:ext cx="5817870" cy="76200"/>
            <a:chOff x="4347210" y="6484620"/>
            <a:chExt cx="7844790" cy="53340"/>
          </a:xfrm>
        </p:grpSpPr>
        <p:sp>
          <p:nvSpPr>
            <p:cNvPr id="520" name="Google Shape;520;p1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1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22" name="Google Shape;522;p17"/>
          <p:cNvGrpSpPr/>
          <p:nvPr/>
        </p:nvGrpSpPr>
        <p:grpSpPr>
          <a:xfrm>
            <a:off x="2438097" y="6353443"/>
            <a:ext cx="4023594" cy="338554"/>
            <a:chOff x="1289685" y="5626001"/>
            <a:chExt cx="4023594" cy="338554"/>
          </a:xfrm>
        </p:grpSpPr>
        <p:sp>
          <p:nvSpPr>
            <p:cNvPr id="523" name="Google Shape;523;p17"/>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524" name="Google Shape;524;p17"/>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525" name="Google Shape;525;p17"/>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526" name="Google Shape;526;p17"/>
          <p:cNvGrpSpPr/>
          <p:nvPr/>
        </p:nvGrpSpPr>
        <p:grpSpPr>
          <a:xfrm rot="10800000">
            <a:off x="-5221" y="190519"/>
            <a:ext cx="1391920" cy="391160"/>
            <a:chOff x="4347210" y="6484620"/>
            <a:chExt cx="7844790" cy="53340"/>
          </a:xfrm>
        </p:grpSpPr>
        <p:sp>
          <p:nvSpPr>
            <p:cNvPr id="527" name="Google Shape;527;p1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1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29" name="Google Shape;529;p17"/>
          <p:cNvSpPr txBox="1"/>
          <p:nvPr/>
        </p:nvSpPr>
        <p:spPr>
          <a:xfrm>
            <a:off x="5372722" y="3719225"/>
            <a:ext cx="51425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Pengurang Penghasilan</a:t>
            </a:r>
            <a:endParaRPr b="1" sz="3600">
              <a:solidFill>
                <a:srgbClr val="2B2A35"/>
              </a:solidFill>
              <a:latin typeface="Calibri"/>
              <a:ea typeface="Calibri"/>
              <a:cs typeface="Calibri"/>
              <a:sym typeface="Calibri"/>
            </a:endParaRPr>
          </a:p>
          <a:p>
            <a:pPr indent="0" lvl="0" marL="0" marR="0" rtl="0" algn="l">
              <a:spcBef>
                <a:spcPts val="0"/>
              </a:spcBef>
              <a:spcAft>
                <a:spcPts val="0"/>
              </a:spcAft>
              <a:buNone/>
            </a:pPr>
            <a:r>
              <a:rPr b="1" lang="en-US" sz="3600">
                <a:solidFill>
                  <a:srgbClr val="2B2A35"/>
                </a:solidFill>
                <a:latin typeface="Calibri"/>
                <a:ea typeface="Calibri"/>
                <a:cs typeface="Calibri"/>
                <a:sym typeface="Calibri"/>
              </a:rPr>
              <a:t>Bruto</a:t>
            </a:r>
            <a:endParaRPr b="1" sz="3600">
              <a:solidFill>
                <a:srgbClr val="2B2A35"/>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pic>
        <p:nvPicPr>
          <p:cNvPr descr="Graphical user interface, text&#10;&#10;Description automatically generated" id="534" name="Google Shape;534;p18"/>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535" name="Google Shape;535;p18"/>
          <p:cNvGrpSpPr/>
          <p:nvPr/>
        </p:nvGrpSpPr>
        <p:grpSpPr>
          <a:xfrm>
            <a:off x="6374130" y="6484620"/>
            <a:ext cx="5817870" cy="76200"/>
            <a:chOff x="4347210" y="6484620"/>
            <a:chExt cx="7844790" cy="53340"/>
          </a:xfrm>
        </p:grpSpPr>
        <p:sp>
          <p:nvSpPr>
            <p:cNvPr id="536" name="Google Shape;536;p18"/>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18"/>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38" name="Google Shape;538;p18"/>
          <p:cNvGrpSpPr/>
          <p:nvPr/>
        </p:nvGrpSpPr>
        <p:grpSpPr>
          <a:xfrm>
            <a:off x="2438097" y="6353443"/>
            <a:ext cx="4023594" cy="338554"/>
            <a:chOff x="1289685" y="5626001"/>
            <a:chExt cx="4023594" cy="338554"/>
          </a:xfrm>
        </p:grpSpPr>
        <p:sp>
          <p:nvSpPr>
            <p:cNvPr id="539" name="Google Shape;539;p18"/>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540" name="Google Shape;540;p18"/>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541" name="Google Shape;541;p18"/>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542" name="Google Shape;542;p18"/>
          <p:cNvGrpSpPr/>
          <p:nvPr/>
        </p:nvGrpSpPr>
        <p:grpSpPr>
          <a:xfrm rot="10800000">
            <a:off x="10800080" y="297180"/>
            <a:ext cx="1391920" cy="391160"/>
            <a:chOff x="4347210" y="6484620"/>
            <a:chExt cx="7844790" cy="53340"/>
          </a:xfrm>
        </p:grpSpPr>
        <p:sp>
          <p:nvSpPr>
            <p:cNvPr id="543" name="Google Shape;543;p18"/>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18"/>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5" name="Google Shape;545;p18"/>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Pengurang Penghasilan Bruto</a:t>
            </a:r>
            <a:endParaRPr b="1" sz="1800">
              <a:solidFill>
                <a:srgbClr val="34485C"/>
              </a:solidFill>
              <a:latin typeface="Calibri"/>
              <a:ea typeface="Calibri"/>
              <a:cs typeface="Calibri"/>
              <a:sym typeface="Calibri"/>
            </a:endParaRPr>
          </a:p>
        </p:txBody>
      </p:sp>
      <p:sp>
        <p:nvSpPr>
          <p:cNvPr id="546" name="Google Shape;546;p18"/>
          <p:cNvSpPr txBox="1"/>
          <p:nvPr/>
        </p:nvSpPr>
        <p:spPr>
          <a:xfrm>
            <a:off x="5007836" y="2102251"/>
            <a:ext cx="61999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Komponen-komponen sebagai pengurang penghasilan bruto dalam perhitungan PPh Pasal 21</a:t>
            </a:r>
            <a:endParaRPr sz="1800">
              <a:solidFill>
                <a:srgbClr val="34485C"/>
              </a:solidFill>
              <a:latin typeface="Calibri"/>
              <a:ea typeface="Calibri"/>
              <a:cs typeface="Calibri"/>
              <a:sym typeface="Calibri"/>
            </a:endParaRPr>
          </a:p>
        </p:txBody>
      </p:sp>
      <p:grpSp>
        <p:nvGrpSpPr>
          <p:cNvPr id="547" name="Google Shape;547;p18"/>
          <p:cNvGrpSpPr/>
          <p:nvPr/>
        </p:nvGrpSpPr>
        <p:grpSpPr>
          <a:xfrm>
            <a:off x="5360828" y="2988073"/>
            <a:ext cx="256857" cy="256857"/>
            <a:chOff x="5295900" y="2501900"/>
            <a:chExt cx="256857" cy="256857"/>
          </a:xfrm>
        </p:grpSpPr>
        <p:sp>
          <p:nvSpPr>
            <p:cNvPr id="548" name="Google Shape;548;p1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1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50" name="Google Shape;550;p18"/>
          <p:cNvGrpSpPr/>
          <p:nvPr/>
        </p:nvGrpSpPr>
        <p:grpSpPr>
          <a:xfrm>
            <a:off x="5360828" y="3535229"/>
            <a:ext cx="256857" cy="256857"/>
            <a:chOff x="5295900" y="2501900"/>
            <a:chExt cx="256857" cy="256857"/>
          </a:xfrm>
        </p:grpSpPr>
        <p:sp>
          <p:nvSpPr>
            <p:cNvPr id="551" name="Google Shape;551;p1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1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53" name="Google Shape;553;p18"/>
          <p:cNvGrpSpPr/>
          <p:nvPr/>
        </p:nvGrpSpPr>
        <p:grpSpPr>
          <a:xfrm>
            <a:off x="5360828" y="4082385"/>
            <a:ext cx="256857" cy="256857"/>
            <a:chOff x="5295900" y="2501900"/>
            <a:chExt cx="256857" cy="256857"/>
          </a:xfrm>
        </p:grpSpPr>
        <p:sp>
          <p:nvSpPr>
            <p:cNvPr id="554" name="Google Shape;554;p1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1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56" name="Google Shape;556;p18"/>
          <p:cNvGrpSpPr/>
          <p:nvPr/>
        </p:nvGrpSpPr>
        <p:grpSpPr>
          <a:xfrm>
            <a:off x="5360828" y="4629541"/>
            <a:ext cx="256857" cy="256857"/>
            <a:chOff x="5295900" y="2501900"/>
            <a:chExt cx="256857" cy="256857"/>
          </a:xfrm>
        </p:grpSpPr>
        <p:sp>
          <p:nvSpPr>
            <p:cNvPr id="557" name="Google Shape;557;p1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1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picture containing text, indoor, person, table&#10;&#10;Description automatically generated" id="559" name="Google Shape;559;p18"/>
          <p:cNvPicPr preferRelativeResize="0"/>
          <p:nvPr/>
        </p:nvPicPr>
        <p:blipFill rotWithShape="1">
          <a:blip r:embed="rId6">
            <a:alphaModFix/>
          </a:blip>
          <a:srcRect b="16257" l="34882" r="14400" t="0"/>
          <a:stretch/>
        </p:blipFill>
        <p:spPr>
          <a:xfrm>
            <a:off x="1" y="1175786"/>
            <a:ext cx="4530830" cy="4989848"/>
          </a:xfrm>
          <a:prstGeom prst="rect">
            <a:avLst/>
          </a:prstGeom>
          <a:noFill/>
          <a:ln>
            <a:noFill/>
          </a:ln>
        </p:spPr>
      </p:pic>
      <p:sp>
        <p:nvSpPr>
          <p:cNvPr id="560" name="Google Shape;560;p18"/>
          <p:cNvSpPr txBox="1"/>
          <p:nvPr/>
        </p:nvSpPr>
        <p:spPr>
          <a:xfrm>
            <a:off x="5671342" y="2958723"/>
            <a:ext cx="4840526"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Biaya jabatan</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Biaya Pensiun</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Iuran BPJS yang Dibayarkan Karyawan</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PTKP (Penghasilan Tidak Kena Pajak)</a:t>
            </a:r>
            <a:endParaRPr sz="1800">
              <a:solidFill>
                <a:srgbClr val="34485C"/>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descr="Graphical user interface, text&#10;&#10;Description automatically generated" id="565" name="Google Shape;565;p19"/>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566" name="Google Shape;566;p19"/>
          <p:cNvGrpSpPr/>
          <p:nvPr/>
        </p:nvGrpSpPr>
        <p:grpSpPr>
          <a:xfrm>
            <a:off x="5260008" y="6460076"/>
            <a:ext cx="4880656" cy="76200"/>
            <a:chOff x="4347210" y="6484620"/>
            <a:chExt cx="7844790" cy="53340"/>
          </a:xfrm>
        </p:grpSpPr>
        <p:sp>
          <p:nvSpPr>
            <p:cNvPr id="567" name="Google Shape;567;p19"/>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19"/>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69" name="Google Shape;569;p19"/>
          <p:cNvGrpSpPr/>
          <p:nvPr/>
        </p:nvGrpSpPr>
        <p:grpSpPr>
          <a:xfrm>
            <a:off x="1394430" y="6322102"/>
            <a:ext cx="4023594" cy="338554"/>
            <a:chOff x="1289685" y="5626001"/>
            <a:chExt cx="4023594" cy="338554"/>
          </a:xfrm>
        </p:grpSpPr>
        <p:sp>
          <p:nvSpPr>
            <p:cNvPr id="570" name="Google Shape;570;p19"/>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571" name="Google Shape;571;p19"/>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572" name="Google Shape;572;p19"/>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573" name="Google Shape;573;p19"/>
          <p:cNvGrpSpPr/>
          <p:nvPr/>
        </p:nvGrpSpPr>
        <p:grpSpPr>
          <a:xfrm rot="10800000">
            <a:off x="10800080" y="297180"/>
            <a:ext cx="1391920" cy="391160"/>
            <a:chOff x="4347210" y="6484620"/>
            <a:chExt cx="7844790" cy="53340"/>
          </a:xfrm>
        </p:grpSpPr>
        <p:sp>
          <p:nvSpPr>
            <p:cNvPr id="574" name="Google Shape;574;p19"/>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19"/>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76" name="Google Shape;576;p19"/>
          <p:cNvSpPr/>
          <p:nvPr/>
        </p:nvSpPr>
        <p:spPr>
          <a:xfrm flipH="1" rot="10800000">
            <a:off x="0" y="912028"/>
            <a:ext cx="2249714"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19"/>
          <p:cNvSpPr txBox="1"/>
          <p:nvPr/>
        </p:nvSpPr>
        <p:spPr>
          <a:xfrm>
            <a:off x="504918" y="922942"/>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Biaya jabatan</a:t>
            </a:r>
            <a:endParaRPr sz="1800">
              <a:solidFill>
                <a:srgbClr val="34485C"/>
              </a:solidFill>
              <a:latin typeface="Calibri"/>
              <a:ea typeface="Calibri"/>
              <a:cs typeface="Calibri"/>
              <a:sym typeface="Calibri"/>
            </a:endParaRPr>
          </a:p>
        </p:txBody>
      </p:sp>
      <p:sp>
        <p:nvSpPr>
          <p:cNvPr id="578" name="Google Shape;578;p19"/>
          <p:cNvSpPr txBox="1"/>
          <p:nvPr/>
        </p:nvSpPr>
        <p:spPr>
          <a:xfrm>
            <a:off x="842116" y="2671605"/>
            <a:ext cx="7501784"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Biaya jabatan adalah beban (biaya) selama setahun yang berkaitan dengan pekerjaan seorang pekerja.</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biaya jabatan adalah </a:t>
            </a:r>
            <a:r>
              <a:rPr b="1" lang="en-US" sz="1800">
                <a:solidFill>
                  <a:srgbClr val="34485C"/>
                </a:solidFill>
                <a:latin typeface="Calibri"/>
                <a:ea typeface="Calibri"/>
                <a:cs typeface="Calibri"/>
                <a:sym typeface="Calibri"/>
              </a:rPr>
              <a:t>5% dari penghasilan bruto setahun </a:t>
            </a:r>
            <a:r>
              <a:rPr lang="en-US" sz="1800">
                <a:solidFill>
                  <a:srgbClr val="34485C"/>
                </a:solidFill>
                <a:latin typeface="Calibri"/>
                <a:ea typeface="Calibri"/>
                <a:cs typeface="Calibri"/>
                <a:sym typeface="Calibri"/>
              </a:rPr>
              <a:t>dan </a:t>
            </a:r>
            <a:r>
              <a:rPr b="1" lang="en-US" sz="1800">
                <a:solidFill>
                  <a:srgbClr val="34485C"/>
                </a:solidFill>
                <a:latin typeface="Calibri"/>
                <a:ea typeface="Calibri"/>
                <a:cs typeface="Calibri"/>
                <a:sym typeface="Calibri"/>
              </a:rPr>
              <a:t>maksimal Rp 500.000 per bulan</a:t>
            </a:r>
            <a:r>
              <a:rPr lang="en-US" sz="1800">
                <a:solidFill>
                  <a:srgbClr val="34485C"/>
                </a:solidFill>
                <a:latin typeface="Calibri"/>
                <a:ea typeface="Calibri"/>
                <a:cs typeface="Calibri"/>
                <a:sym typeface="Calibri"/>
              </a:rPr>
              <a:t>, atau </a:t>
            </a:r>
            <a:r>
              <a:rPr b="1" lang="en-US" sz="1800">
                <a:solidFill>
                  <a:srgbClr val="34485C"/>
                </a:solidFill>
                <a:latin typeface="Calibri"/>
                <a:ea typeface="Calibri"/>
                <a:cs typeface="Calibri"/>
                <a:sym typeface="Calibri"/>
              </a:rPr>
              <a:t>Rp 6.000.000 per tahun</a:t>
            </a:r>
            <a:endParaRPr b="1" sz="1800">
              <a:solidFill>
                <a:srgbClr val="34485C"/>
              </a:solidFill>
              <a:latin typeface="Calibri"/>
              <a:ea typeface="Calibri"/>
              <a:cs typeface="Calibri"/>
              <a:sym typeface="Calibri"/>
            </a:endParaRPr>
          </a:p>
        </p:txBody>
      </p:sp>
      <p:sp>
        <p:nvSpPr>
          <p:cNvPr id="579" name="Google Shape;579;p19"/>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Pengurang Penghasilan Bruto</a:t>
            </a:r>
            <a:endParaRPr b="1" sz="1800">
              <a:solidFill>
                <a:srgbClr val="34485C"/>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pic>
        <p:nvPicPr>
          <p:cNvPr descr="Graphical user interface, text&#10;&#10;Description automatically generated" id="584" name="Google Shape;584;p20"/>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585" name="Google Shape;585;p20"/>
          <p:cNvGrpSpPr/>
          <p:nvPr/>
        </p:nvGrpSpPr>
        <p:grpSpPr>
          <a:xfrm>
            <a:off x="5260008" y="6460076"/>
            <a:ext cx="4880656" cy="76200"/>
            <a:chOff x="4347210" y="6484620"/>
            <a:chExt cx="7844790" cy="53340"/>
          </a:xfrm>
        </p:grpSpPr>
        <p:sp>
          <p:nvSpPr>
            <p:cNvPr id="586" name="Google Shape;586;p20"/>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20"/>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588" name="Google Shape;588;p20"/>
          <p:cNvGrpSpPr/>
          <p:nvPr/>
        </p:nvGrpSpPr>
        <p:grpSpPr>
          <a:xfrm>
            <a:off x="1394430" y="6322102"/>
            <a:ext cx="4023594" cy="338554"/>
            <a:chOff x="1289685" y="5626001"/>
            <a:chExt cx="4023594" cy="338554"/>
          </a:xfrm>
        </p:grpSpPr>
        <p:sp>
          <p:nvSpPr>
            <p:cNvPr id="589" name="Google Shape;589;p20"/>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590" name="Google Shape;590;p20"/>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591" name="Google Shape;591;p20"/>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592" name="Google Shape;592;p20"/>
          <p:cNvGrpSpPr/>
          <p:nvPr/>
        </p:nvGrpSpPr>
        <p:grpSpPr>
          <a:xfrm rot="10800000">
            <a:off x="10800080" y="297180"/>
            <a:ext cx="1391920" cy="391160"/>
            <a:chOff x="4347210" y="6484620"/>
            <a:chExt cx="7844790" cy="53340"/>
          </a:xfrm>
        </p:grpSpPr>
        <p:sp>
          <p:nvSpPr>
            <p:cNvPr id="593" name="Google Shape;593;p20"/>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0"/>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95" name="Google Shape;595;p20"/>
          <p:cNvSpPr/>
          <p:nvPr/>
        </p:nvSpPr>
        <p:spPr>
          <a:xfrm flipH="1" rot="10800000">
            <a:off x="0" y="912028"/>
            <a:ext cx="2044700"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0"/>
          <p:cNvSpPr txBox="1"/>
          <p:nvPr/>
        </p:nvSpPr>
        <p:spPr>
          <a:xfrm>
            <a:off x="504918" y="922942"/>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Biaya Pensiun</a:t>
            </a:r>
            <a:endParaRPr sz="1800">
              <a:solidFill>
                <a:srgbClr val="34485C"/>
              </a:solidFill>
              <a:latin typeface="Calibri"/>
              <a:ea typeface="Calibri"/>
              <a:cs typeface="Calibri"/>
              <a:sym typeface="Calibri"/>
            </a:endParaRPr>
          </a:p>
        </p:txBody>
      </p:sp>
      <p:sp>
        <p:nvSpPr>
          <p:cNvPr id="597" name="Google Shape;597;p20"/>
          <p:cNvSpPr txBox="1"/>
          <p:nvPr/>
        </p:nvSpPr>
        <p:spPr>
          <a:xfrm>
            <a:off x="842116" y="2671605"/>
            <a:ext cx="7501784"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Merupakan pengurang penghasilan bruto dalam menghitung PPh Pasal 21 yang terutang dan harus dipotong atas penghasilan yang diterima penerima pensiun secara bulanan.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Besar biaya pensiun yang menjadi pengurang adalah </a:t>
            </a:r>
            <a:r>
              <a:rPr b="1" lang="en-US" sz="1800">
                <a:solidFill>
                  <a:srgbClr val="34485C"/>
                </a:solidFill>
                <a:latin typeface="Calibri"/>
                <a:ea typeface="Calibri"/>
                <a:cs typeface="Calibri"/>
                <a:sym typeface="Calibri"/>
              </a:rPr>
              <a:t>5% dari penghasilan bruto </a:t>
            </a:r>
            <a:r>
              <a:rPr lang="en-US" sz="1800">
                <a:solidFill>
                  <a:srgbClr val="34485C"/>
                </a:solidFill>
                <a:latin typeface="Calibri"/>
                <a:ea typeface="Calibri"/>
                <a:cs typeface="Calibri"/>
                <a:sym typeface="Calibri"/>
              </a:rPr>
              <a:t>dan </a:t>
            </a:r>
            <a:r>
              <a:rPr b="1" lang="en-US" sz="1800">
                <a:solidFill>
                  <a:srgbClr val="34485C"/>
                </a:solidFill>
                <a:latin typeface="Calibri"/>
                <a:ea typeface="Calibri"/>
                <a:cs typeface="Calibri"/>
                <a:sym typeface="Calibri"/>
              </a:rPr>
              <a:t>paling besar Rp 200.000 per bulan</a:t>
            </a:r>
            <a:r>
              <a:rPr lang="en-US" sz="1800">
                <a:solidFill>
                  <a:srgbClr val="34485C"/>
                </a:solidFill>
                <a:latin typeface="Calibri"/>
                <a:ea typeface="Calibri"/>
                <a:cs typeface="Calibri"/>
                <a:sym typeface="Calibri"/>
              </a:rPr>
              <a:t> atau </a:t>
            </a:r>
            <a:r>
              <a:rPr b="1" lang="en-US" sz="1800">
                <a:solidFill>
                  <a:srgbClr val="34485C"/>
                </a:solidFill>
                <a:latin typeface="Calibri"/>
                <a:ea typeface="Calibri"/>
                <a:cs typeface="Calibri"/>
                <a:sym typeface="Calibri"/>
              </a:rPr>
              <a:t>Rp 2.400.000 per tahun</a:t>
            </a:r>
            <a:endParaRPr b="1" sz="1800">
              <a:solidFill>
                <a:srgbClr val="34485C"/>
              </a:solidFill>
              <a:latin typeface="Calibri"/>
              <a:ea typeface="Calibri"/>
              <a:cs typeface="Calibri"/>
              <a:sym typeface="Calibri"/>
            </a:endParaRPr>
          </a:p>
        </p:txBody>
      </p:sp>
      <p:sp>
        <p:nvSpPr>
          <p:cNvPr id="598" name="Google Shape;598;p20"/>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Pengurang Penghasilan Bruto</a:t>
            </a:r>
            <a:endParaRPr b="1" sz="1800">
              <a:solidFill>
                <a:srgbClr val="34485C"/>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pic>
        <p:nvPicPr>
          <p:cNvPr descr="Graphical user interface, text&#10;&#10;Description automatically generated" id="110" name="Google Shape;110;p3"/>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111" name="Google Shape;111;p3"/>
          <p:cNvGrpSpPr/>
          <p:nvPr/>
        </p:nvGrpSpPr>
        <p:grpSpPr>
          <a:xfrm>
            <a:off x="6374130" y="6484620"/>
            <a:ext cx="5817870" cy="76200"/>
            <a:chOff x="4347210" y="6484620"/>
            <a:chExt cx="7844790" cy="53340"/>
          </a:xfrm>
        </p:grpSpPr>
        <p:sp>
          <p:nvSpPr>
            <p:cNvPr id="112" name="Google Shape;112;p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14" name="Google Shape;114;p3"/>
          <p:cNvGrpSpPr/>
          <p:nvPr/>
        </p:nvGrpSpPr>
        <p:grpSpPr>
          <a:xfrm>
            <a:off x="2438097" y="6353443"/>
            <a:ext cx="4023594" cy="338554"/>
            <a:chOff x="1289685" y="5626001"/>
            <a:chExt cx="4023594" cy="338554"/>
          </a:xfrm>
        </p:grpSpPr>
        <p:sp>
          <p:nvSpPr>
            <p:cNvPr id="115" name="Google Shape;115;p3"/>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116" name="Google Shape;116;p3"/>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117" name="Google Shape;117;p3"/>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118" name="Google Shape;118;p3"/>
          <p:cNvGrpSpPr/>
          <p:nvPr/>
        </p:nvGrpSpPr>
        <p:grpSpPr>
          <a:xfrm rot="10800000">
            <a:off x="10800080" y="297180"/>
            <a:ext cx="1391920" cy="391160"/>
            <a:chOff x="4347210" y="6484620"/>
            <a:chExt cx="7844790" cy="53340"/>
          </a:xfrm>
        </p:grpSpPr>
        <p:sp>
          <p:nvSpPr>
            <p:cNvPr id="119" name="Google Shape;119;p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21" name="Google Shape;121;p3"/>
          <p:cNvSpPr txBox="1"/>
          <p:nvPr/>
        </p:nvSpPr>
        <p:spPr>
          <a:xfrm>
            <a:off x="9660648" y="349787"/>
            <a:ext cx="130636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777777"/>
                </a:solidFill>
                <a:latin typeface="Calibri"/>
                <a:ea typeface="Calibri"/>
                <a:cs typeface="Calibri"/>
                <a:sym typeface="Calibri"/>
              </a:rPr>
              <a:t>DEFINISI</a:t>
            </a:r>
            <a:endParaRPr b="1" sz="1600">
              <a:solidFill>
                <a:schemeClr val="dk1"/>
              </a:solidFill>
              <a:latin typeface="Calibri"/>
              <a:ea typeface="Calibri"/>
              <a:cs typeface="Calibri"/>
              <a:sym typeface="Calibri"/>
            </a:endParaRPr>
          </a:p>
        </p:txBody>
      </p:sp>
      <p:sp>
        <p:nvSpPr>
          <p:cNvPr id="122" name="Google Shape;122;p3"/>
          <p:cNvSpPr txBox="1"/>
          <p:nvPr/>
        </p:nvSpPr>
        <p:spPr>
          <a:xfrm>
            <a:off x="977582" y="2029987"/>
            <a:ext cx="8378292" cy="255333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4485C"/>
                </a:solidFill>
                <a:latin typeface="Calibri"/>
                <a:ea typeface="Calibri"/>
                <a:cs typeface="Calibri"/>
                <a:sym typeface="Calibri"/>
              </a:rPr>
              <a:t>Pajak Penghasilan sehubungan dengan </a:t>
            </a:r>
            <a:r>
              <a:rPr b="1" lang="en-US" sz="2000">
                <a:solidFill>
                  <a:srgbClr val="34485C"/>
                </a:solidFill>
                <a:latin typeface="Calibri"/>
                <a:ea typeface="Calibri"/>
                <a:cs typeface="Calibri"/>
                <a:sym typeface="Calibri"/>
              </a:rPr>
              <a:t>pekerjaan, jasa</a:t>
            </a:r>
            <a:r>
              <a:rPr lang="en-US" sz="2000">
                <a:solidFill>
                  <a:srgbClr val="34485C"/>
                </a:solidFill>
                <a:latin typeface="Calibri"/>
                <a:ea typeface="Calibri"/>
                <a:cs typeface="Calibri"/>
                <a:sym typeface="Calibri"/>
              </a:rPr>
              <a:t>, dan </a:t>
            </a:r>
            <a:r>
              <a:rPr b="1" lang="en-US" sz="2000">
                <a:solidFill>
                  <a:srgbClr val="34485C"/>
                </a:solidFill>
                <a:latin typeface="Calibri"/>
                <a:ea typeface="Calibri"/>
                <a:cs typeface="Calibri"/>
                <a:sym typeface="Calibri"/>
              </a:rPr>
              <a:t>kegiatan</a:t>
            </a:r>
            <a:r>
              <a:rPr lang="en-US" sz="2000">
                <a:solidFill>
                  <a:srgbClr val="34485C"/>
                </a:solidFill>
                <a:latin typeface="Calibri"/>
                <a:ea typeface="Calibri"/>
                <a:cs typeface="Calibri"/>
                <a:sym typeface="Calibri"/>
              </a:rPr>
              <a:t> yang dilakukan oleh </a:t>
            </a:r>
            <a:r>
              <a:rPr b="1" lang="en-US" sz="2000">
                <a:solidFill>
                  <a:srgbClr val="34485C"/>
                </a:solidFill>
                <a:latin typeface="Calibri"/>
                <a:ea typeface="Calibri"/>
                <a:cs typeface="Calibri"/>
                <a:sym typeface="Calibri"/>
              </a:rPr>
              <a:t>Wajib Pajak Orang Pribadi Subjek Pajak dalam negeri</a:t>
            </a:r>
            <a:r>
              <a:rPr lang="en-US" sz="2000">
                <a:solidFill>
                  <a:srgbClr val="34485C"/>
                </a:solidFill>
                <a:latin typeface="Calibri"/>
                <a:ea typeface="Calibri"/>
                <a:cs typeface="Calibri"/>
                <a:sym typeface="Calibri"/>
              </a:rPr>
              <a:t>, yang selanjutnya disebut PPh Pasal 21, </a:t>
            </a:r>
            <a:endParaRPr sz="2000">
              <a:solidFill>
                <a:srgbClr val="34485C"/>
              </a:solidFill>
              <a:latin typeface="Calibri"/>
              <a:ea typeface="Calibri"/>
              <a:cs typeface="Calibri"/>
              <a:sym typeface="Calibri"/>
            </a:endParaRPr>
          </a:p>
          <a:p>
            <a:pPr indent="0" lvl="0" marL="0" marR="0" rtl="0" algn="l">
              <a:spcBef>
                <a:spcPts val="0"/>
              </a:spcBef>
              <a:spcAft>
                <a:spcPts val="0"/>
              </a:spcAft>
              <a:buNone/>
            </a:pPr>
            <a:r>
              <a:rPr lang="en-US" sz="2000">
                <a:solidFill>
                  <a:srgbClr val="34485C"/>
                </a:solidFill>
                <a:latin typeface="Calibri"/>
                <a:ea typeface="Calibri"/>
                <a:cs typeface="Calibri"/>
                <a:sym typeface="Calibri"/>
              </a:rPr>
              <a:t>pajak atas penghasilan berupa </a:t>
            </a:r>
            <a:r>
              <a:rPr b="1" lang="en-US" sz="2000">
                <a:solidFill>
                  <a:srgbClr val="34485C"/>
                </a:solidFill>
                <a:latin typeface="Calibri"/>
                <a:ea typeface="Calibri"/>
                <a:cs typeface="Calibri"/>
                <a:sym typeface="Calibri"/>
              </a:rPr>
              <a:t>gaji</a:t>
            </a:r>
            <a:r>
              <a:rPr lang="en-US" sz="2000">
                <a:solidFill>
                  <a:srgbClr val="34485C"/>
                </a:solidFill>
                <a:latin typeface="Calibri"/>
                <a:ea typeface="Calibri"/>
                <a:cs typeface="Calibri"/>
                <a:sym typeface="Calibri"/>
              </a:rPr>
              <a:t>, </a:t>
            </a:r>
            <a:r>
              <a:rPr b="1" lang="en-US" sz="2000">
                <a:solidFill>
                  <a:srgbClr val="34485C"/>
                </a:solidFill>
                <a:latin typeface="Calibri"/>
                <a:ea typeface="Calibri"/>
                <a:cs typeface="Calibri"/>
                <a:sym typeface="Calibri"/>
              </a:rPr>
              <a:t>upah</a:t>
            </a:r>
            <a:r>
              <a:rPr lang="en-US" sz="2000">
                <a:solidFill>
                  <a:srgbClr val="34485C"/>
                </a:solidFill>
                <a:latin typeface="Calibri"/>
                <a:ea typeface="Calibri"/>
                <a:cs typeface="Calibri"/>
                <a:sym typeface="Calibri"/>
              </a:rPr>
              <a:t>, </a:t>
            </a:r>
            <a:r>
              <a:rPr b="1" lang="en-US" sz="2000">
                <a:solidFill>
                  <a:srgbClr val="34485C"/>
                </a:solidFill>
                <a:latin typeface="Calibri"/>
                <a:ea typeface="Calibri"/>
                <a:cs typeface="Calibri"/>
                <a:sym typeface="Calibri"/>
              </a:rPr>
              <a:t>honorarium</a:t>
            </a:r>
            <a:r>
              <a:rPr lang="en-US" sz="2000">
                <a:solidFill>
                  <a:srgbClr val="34485C"/>
                </a:solidFill>
                <a:latin typeface="Calibri"/>
                <a:ea typeface="Calibri"/>
                <a:cs typeface="Calibri"/>
                <a:sym typeface="Calibri"/>
              </a:rPr>
              <a:t>, </a:t>
            </a:r>
            <a:r>
              <a:rPr b="1" lang="en-US" sz="2000">
                <a:solidFill>
                  <a:srgbClr val="34485C"/>
                </a:solidFill>
                <a:latin typeface="Calibri"/>
                <a:ea typeface="Calibri"/>
                <a:cs typeface="Calibri"/>
                <a:sym typeface="Calibri"/>
              </a:rPr>
              <a:t>tunjangan</a:t>
            </a:r>
            <a:r>
              <a:rPr lang="en-US" sz="2000">
                <a:solidFill>
                  <a:srgbClr val="34485C"/>
                </a:solidFill>
                <a:latin typeface="Calibri"/>
                <a:ea typeface="Calibri"/>
                <a:cs typeface="Calibri"/>
                <a:sym typeface="Calibri"/>
              </a:rPr>
              <a:t>, dan </a:t>
            </a:r>
            <a:r>
              <a:rPr b="1" lang="en-US" sz="2000">
                <a:solidFill>
                  <a:srgbClr val="34485C"/>
                </a:solidFill>
                <a:latin typeface="Calibri"/>
                <a:ea typeface="Calibri"/>
                <a:cs typeface="Calibri"/>
                <a:sym typeface="Calibri"/>
              </a:rPr>
              <a:t>pembayaran </a:t>
            </a:r>
            <a:r>
              <a:rPr lang="en-US" sz="2000">
                <a:solidFill>
                  <a:srgbClr val="34485C"/>
                </a:solidFill>
                <a:latin typeface="Calibri"/>
                <a:ea typeface="Calibri"/>
                <a:cs typeface="Calibri"/>
                <a:sym typeface="Calibri"/>
              </a:rPr>
              <a:t>lain dengan </a:t>
            </a:r>
            <a:r>
              <a:rPr b="1" lang="en-US" sz="2000">
                <a:solidFill>
                  <a:srgbClr val="34485C"/>
                </a:solidFill>
                <a:latin typeface="Calibri"/>
                <a:ea typeface="Calibri"/>
                <a:cs typeface="Calibri"/>
                <a:sym typeface="Calibri"/>
              </a:rPr>
              <a:t>nama </a:t>
            </a:r>
            <a:r>
              <a:rPr lang="en-US" sz="2000">
                <a:solidFill>
                  <a:srgbClr val="34485C"/>
                </a:solidFill>
                <a:latin typeface="Calibri"/>
                <a:ea typeface="Calibri"/>
                <a:cs typeface="Calibri"/>
                <a:sym typeface="Calibri"/>
              </a:rPr>
              <a:t>dan</a:t>
            </a:r>
            <a:r>
              <a:rPr b="1" lang="en-US" sz="2000">
                <a:solidFill>
                  <a:srgbClr val="34485C"/>
                </a:solidFill>
                <a:latin typeface="Calibri"/>
                <a:ea typeface="Calibri"/>
                <a:cs typeface="Calibri"/>
                <a:sym typeface="Calibri"/>
              </a:rPr>
              <a:t> bentuk apapun</a:t>
            </a:r>
            <a:r>
              <a:rPr lang="en-US" sz="2000">
                <a:solidFill>
                  <a:srgbClr val="34485C"/>
                </a:solidFill>
                <a:latin typeface="Calibri"/>
                <a:ea typeface="Calibri"/>
                <a:cs typeface="Calibri"/>
                <a:sym typeface="Calibri"/>
              </a:rPr>
              <a:t> sehubungan dengan pekerjaan atau jabatan, jasa, dan kegiatan yang dilakukan oleh orang pribadi Subjek Pajak dalam negeri, sebagaimana dimaksud dalam Pasal 21 Undang-Undang Pajak Penghasilan</a:t>
            </a:r>
            <a:endParaRPr sz="2000">
              <a:solidFill>
                <a:srgbClr val="34485C"/>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pic>
        <p:nvPicPr>
          <p:cNvPr descr="Graphical user interface, text&#10;&#10;Description automatically generated" id="603" name="Google Shape;603;p21"/>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604" name="Google Shape;604;p21"/>
          <p:cNvGrpSpPr/>
          <p:nvPr/>
        </p:nvGrpSpPr>
        <p:grpSpPr>
          <a:xfrm>
            <a:off x="5260008" y="6460076"/>
            <a:ext cx="4880656" cy="76200"/>
            <a:chOff x="4347210" y="6484620"/>
            <a:chExt cx="7844790" cy="53340"/>
          </a:xfrm>
        </p:grpSpPr>
        <p:sp>
          <p:nvSpPr>
            <p:cNvPr id="605" name="Google Shape;605;p2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07" name="Google Shape;607;p21"/>
          <p:cNvGrpSpPr/>
          <p:nvPr/>
        </p:nvGrpSpPr>
        <p:grpSpPr>
          <a:xfrm>
            <a:off x="1394430" y="6322102"/>
            <a:ext cx="4023594" cy="338554"/>
            <a:chOff x="1289685" y="5626001"/>
            <a:chExt cx="4023594" cy="338554"/>
          </a:xfrm>
        </p:grpSpPr>
        <p:sp>
          <p:nvSpPr>
            <p:cNvPr id="608" name="Google Shape;608;p21"/>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609" name="Google Shape;609;p21"/>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610" name="Google Shape;610;p21"/>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611" name="Google Shape;611;p21"/>
          <p:cNvGrpSpPr/>
          <p:nvPr/>
        </p:nvGrpSpPr>
        <p:grpSpPr>
          <a:xfrm rot="10800000">
            <a:off x="10800080" y="297180"/>
            <a:ext cx="1391920" cy="391160"/>
            <a:chOff x="4347210" y="6484620"/>
            <a:chExt cx="7844790" cy="53340"/>
          </a:xfrm>
        </p:grpSpPr>
        <p:sp>
          <p:nvSpPr>
            <p:cNvPr id="612" name="Google Shape;612;p2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14" name="Google Shape;614;p21"/>
          <p:cNvSpPr/>
          <p:nvPr/>
        </p:nvSpPr>
        <p:spPr>
          <a:xfrm flipH="1" rot="10800000">
            <a:off x="0" y="912028"/>
            <a:ext cx="4191000"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21"/>
          <p:cNvSpPr txBox="1"/>
          <p:nvPr/>
        </p:nvSpPr>
        <p:spPr>
          <a:xfrm>
            <a:off x="504918" y="922942"/>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Iuran BPJS yang Dibayarkan Karyawan</a:t>
            </a:r>
            <a:endParaRPr sz="1800">
              <a:solidFill>
                <a:srgbClr val="34485C"/>
              </a:solidFill>
              <a:latin typeface="Calibri"/>
              <a:ea typeface="Calibri"/>
              <a:cs typeface="Calibri"/>
              <a:sym typeface="Calibri"/>
            </a:endParaRPr>
          </a:p>
        </p:txBody>
      </p:sp>
      <p:sp>
        <p:nvSpPr>
          <p:cNvPr id="616" name="Google Shape;616;p21"/>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Pengurang Penghasilan Bruto</a:t>
            </a:r>
            <a:endParaRPr b="1" sz="1800">
              <a:solidFill>
                <a:srgbClr val="34485C"/>
              </a:solidFill>
              <a:latin typeface="Calibri"/>
              <a:ea typeface="Calibri"/>
              <a:cs typeface="Calibri"/>
              <a:sym typeface="Calibri"/>
            </a:endParaRPr>
          </a:p>
        </p:txBody>
      </p:sp>
      <p:sp>
        <p:nvSpPr>
          <p:cNvPr id="617" name="Google Shape;617;p21"/>
          <p:cNvSpPr txBox="1"/>
          <p:nvPr/>
        </p:nvSpPr>
        <p:spPr>
          <a:xfrm>
            <a:off x="512036" y="1454551"/>
            <a:ext cx="7869964"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Iuran BPJS yang termasuk sebagai pengurang adalah sebagai berikut:</a:t>
            </a:r>
            <a:endParaRPr sz="1800">
              <a:solidFill>
                <a:srgbClr val="34485C"/>
              </a:solidFill>
              <a:latin typeface="Calibri"/>
              <a:ea typeface="Calibri"/>
              <a:cs typeface="Calibri"/>
              <a:sym typeface="Calibri"/>
            </a:endParaRPr>
          </a:p>
        </p:txBody>
      </p:sp>
      <p:grpSp>
        <p:nvGrpSpPr>
          <p:cNvPr id="618" name="Google Shape;618;p21"/>
          <p:cNvGrpSpPr/>
          <p:nvPr/>
        </p:nvGrpSpPr>
        <p:grpSpPr>
          <a:xfrm>
            <a:off x="725328" y="2327673"/>
            <a:ext cx="256857" cy="256857"/>
            <a:chOff x="5295900" y="2501900"/>
            <a:chExt cx="256857" cy="256857"/>
          </a:xfrm>
        </p:grpSpPr>
        <p:sp>
          <p:nvSpPr>
            <p:cNvPr id="619" name="Google Shape;619;p21"/>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21"/>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21" name="Google Shape;621;p21"/>
          <p:cNvSpPr txBox="1"/>
          <p:nvPr/>
        </p:nvSpPr>
        <p:spPr>
          <a:xfrm>
            <a:off x="1035842" y="2298323"/>
            <a:ext cx="9764238" cy="320087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Jaminan Hari Tua (JHT)</a:t>
            </a:r>
            <a:endParaRPr/>
          </a:p>
          <a:p>
            <a:pPr indent="0" lvl="0" marL="0" marR="0" rtl="0" algn="l">
              <a:spcBef>
                <a:spcPts val="0"/>
              </a:spcBef>
              <a:spcAft>
                <a:spcPts val="0"/>
              </a:spcAft>
              <a:buNone/>
            </a:pPr>
            <a:r>
              <a:t/>
            </a:r>
            <a:endParaRPr b="1" sz="11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JHT adalah tabungan untuk dicairkan secara sekaligus sebagai bekal di masa pensiun ketika pekerja sudah memasuki usia pensiun, mengalami cacat total tetap, pergi keluar negeri dan tidak kembali lagi, berhenti bekerja dan kepesertaan telah berlangsung selama 5 tahun atau meninggal dunia.</a:t>
            </a:r>
            <a:endParaRPr/>
          </a:p>
          <a:p>
            <a:pPr indent="0" lvl="0" marL="0" marR="0" rtl="0" algn="l">
              <a:spcBef>
                <a:spcPts val="0"/>
              </a:spcBef>
              <a:spcAft>
                <a:spcPts val="0"/>
              </a:spcAft>
              <a:buNone/>
            </a:pPr>
            <a:r>
              <a:t/>
            </a:r>
            <a:endParaRPr sz="11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Perusahaan menanggung iuran sebesar 3,7%, dan pekerja adalah 2%. </a:t>
            </a:r>
            <a:r>
              <a:rPr b="1" lang="en-US" sz="1800">
                <a:solidFill>
                  <a:srgbClr val="34485C"/>
                </a:solidFill>
                <a:latin typeface="Calibri"/>
                <a:ea typeface="Calibri"/>
                <a:cs typeface="Calibri"/>
                <a:sym typeface="Calibri"/>
              </a:rPr>
              <a:t>Premi JHT yang diberikan pemberi kerja/perusahaan tidak dimasukkan sebagai komponen penambah penghasilan.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Pengenaan pajaknya dilakukan pada saat karyawan menerima dana Jaminan Hari Tua. Sedangkan </a:t>
            </a:r>
            <a:r>
              <a:rPr b="1" lang="en-US" sz="1800">
                <a:solidFill>
                  <a:srgbClr val="34485C"/>
                </a:solidFill>
                <a:latin typeface="Calibri"/>
                <a:ea typeface="Calibri"/>
                <a:cs typeface="Calibri"/>
                <a:sym typeface="Calibri"/>
              </a:rPr>
              <a:t>premi JHT yang dibayar oleh karyawan menjadi pengurang penghasilan bruto.</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descr="Graphical user interface, text&#10;&#10;Description automatically generated" id="626" name="Google Shape;626;p22"/>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627" name="Google Shape;627;p22"/>
          <p:cNvGrpSpPr/>
          <p:nvPr/>
        </p:nvGrpSpPr>
        <p:grpSpPr>
          <a:xfrm>
            <a:off x="5260008" y="6460076"/>
            <a:ext cx="4880656" cy="76200"/>
            <a:chOff x="4347210" y="6484620"/>
            <a:chExt cx="7844790" cy="53340"/>
          </a:xfrm>
        </p:grpSpPr>
        <p:sp>
          <p:nvSpPr>
            <p:cNvPr id="628" name="Google Shape;628;p22"/>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22"/>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30" name="Google Shape;630;p22"/>
          <p:cNvGrpSpPr/>
          <p:nvPr/>
        </p:nvGrpSpPr>
        <p:grpSpPr>
          <a:xfrm>
            <a:off x="1394430" y="6322102"/>
            <a:ext cx="4023594" cy="338554"/>
            <a:chOff x="1289685" y="5626001"/>
            <a:chExt cx="4023594" cy="338554"/>
          </a:xfrm>
        </p:grpSpPr>
        <p:sp>
          <p:nvSpPr>
            <p:cNvPr id="631" name="Google Shape;631;p22"/>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632" name="Google Shape;632;p22"/>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633" name="Google Shape;633;p22"/>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634" name="Google Shape;634;p22"/>
          <p:cNvGrpSpPr/>
          <p:nvPr/>
        </p:nvGrpSpPr>
        <p:grpSpPr>
          <a:xfrm rot="10800000">
            <a:off x="10800080" y="297180"/>
            <a:ext cx="1391920" cy="391160"/>
            <a:chOff x="4347210" y="6484620"/>
            <a:chExt cx="7844790" cy="53340"/>
          </a:xfrm>
        </p:grpSpPr>
        <p:sp>
          <p:nvSpPr>
            <p:cNvPr id="635" name="Google Shape;635;p22"/>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22"/>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37" name="Google Shape;637;p22"/>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Pengurang Penghasilan Bruto</a:t>
            </a:r>
            <a:endParaRPr b="1" sz="1800">
              <a:solidFill>
                <a:srgbClr val="34485C"/>
              </a:solidFill>
              <a:latin typeface="Calibri"/>
              <a:ea typeface="Calibri"/>
              <a:cs typeface="Calibri"/>
              <a:sym typeface="Calibri"/>
            </a:endParaRPr>
          </a:p>
        </p:txBody>
      </p:sp>
      <p:grpSp>
        <p:nvGrpSpPr>
          <p:cNvPr id="638" name="Google Shape;638;p22"/>
          <p:cNvGrpSpPr/>
          <p:nvPr/>
        </p:nvGrpSpPr>
        <p:grpSpPr>
          <a:xfrm>
            <a:off x="725328" y="1464073"/>
            <a:ext cx="256857" cy="256857"/>
            <a:chOff x="5295900" y="2501900"/>
            <a:chExt cx="256857" cy="256857"/>
          </a:xfrm>
        </p:grpSpPr>
        <p:sp>
          <p:nvSpPr>
            <p:cNvPr id="639" name="Google Shape;639;p22"/>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0" name="Google Shape;640;p22"/>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41" name="Google Shape;641;p22"/>
          <p:cNvSpPr txBox="1"/>
          <p:nvPr/>
        </p:nvSpPr>
        <p:spPr>
          <a:xfrm>
            <a:off x="1035842" y="1434723"/>
            <a:ext cx="8489158" cy="2369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Jaminan Pensiun (JP)</a:t>
            </a:r>
            <a:endParaRPr/>
          </a:p>
          <a:p>
            <a:pPr indent="0" lvl="0" marL="0" marR="0" rtl="0" algn="l">
              <a:spcBef>
                <a:spcPts val="0"/>
              </a:spcBef>
              <a:spcAft>
                <a:spcPts val="0"/>
              </a:spcAft>
              <a:buNone/>
            </a:pPr>
            <a:r>
              <a:t/>
            </a:r>
            <a:endParaRPr b="1" sz="11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Merupakan program dengan tujuan mempertahankan derajat kehidupan yang layak pada saat peserta kehilangan atau berkurang penghasilannya karena memasuki usia pensiun, mengalami cacat total tetap atau meninggal dunia.</a:t>
            </a:r>
            <a:endParaRPr/>
          </a:p>
          <a:p>
            <a:pPr indent="0" lvl="0" marL="0" marR="0" rtl="0" algn="l">
              <a:spcBef>
                <a:spcPts val="0"/>
              </a:spcBef>
              <a:spcAft>
                <a:spcPts val="0"/>
              </a:spcAft>
              <a:buNone/>
            </a:pPr>
            <a:r>
              <a:t/>
            </a:r>
            <a:endParaRPr sz="11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Iuran Jaminan Pensiun ini sebesar 3%, terdiri dari 2% iuran pemberi kerja dan 1% iuran pekerja.</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p:txBody>
      </p:sp>
      <p:grpSp>
        <p:nvGrpSpPr>
          <p:cNvPr id="642" name="Google Shape;642;p22"/>
          <p:cNvGrpSpPr/>
          <p:nvPr/>
        </p:nvGrpSpPr>
        <p:grpSpPr>
          <a:xfrm>
            <a:off x="725328" y="3794752"/>
            <a:ext cx="256857" cy="256857"/>
            <a:chOff x="5295900" y="2501900"/>
            <a:chExt cx="256857" cy="256857"/>
          </a:xfrm>
        </p:grpSpPr>
        <p:sp>
          <p:nvSpPr>
            <p:cNvPr id="643" name="Google Shape;643;p22"/>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22"/>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45" name="Google Shape;645;p22"/>
          <p:cNvSpPr txBox="1"/>
          <p:nvPr/>
        </p:nvSpPr>
        <p:spPr>
          <a:xfrm>
            <a:off x="1035842" y="3765402"/>
            <a:ext cx="8489158" cy="8156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BPJS Kesehatan (JKes)</a:t>
            </a:r>
            <a:endParaRPr/>
          </a:p>
          <a:p>
            <a:pPr indent="0" lvl="0" marL="0" marR="0" rtl="0" algn="l">
              <a:spcBef>
                <a:spcPts val="0"/>
              </a:spcBef>
              <a:spcAft>
                <a:spcPts val="0"/>
              </a:spcAft>
              <a:buNone/>
            </a:pPr>
            <a:r>
              <a:t/>
            </a:r>
            <a:endParaRPr b="1" sz="11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Iuran BPJS Kesehatan 1% dibayarkan oleh peserta dari gaji atau upah sebulan.</a:t>
            </a:r>
            <a:endParaRPr sz="1800">
              <a:solidFill>
                <a:srgbClr val="34485C"/>
              </a:solidFill>
              <a:latin typeface="Calibri"/>
              <a:ea typeface="Calibri"/>
              <a:cs typeface="Calibri"/>
              <a:sym typeface="Calibri"/>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pic>
        <p:nvPicPr>
          <p:cNvPr descr="Graphical user interface, text&#10;&#10;Description automatically generated" id="650" name="Google Shape;650;p23"/>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651" name="Google Shape;651;p23"/>
          <p:cNvGrpSpPr/>
          <p:nvPr/>
        </p:nvGrpSpPr>
        <p:grpSpPr>
          <a:xfrm rot="5400000">
            <a:off x="3848467" y="4170421"/>
            <a:ext cx="1995808" cy="96417"/>
            <a:chOff x="4347210" y="6484620"/>
            <a:chExt cx="7844790" cy="53340"/>
          </a:xfrm>
        </p:grpSpPr>
        <p:sp>
          <p:nvSpPr>
            <p:cNvPr id="652" name="Google Shape;652;p2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2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4" name="Google Shape;654;p23"/>
          <p:cNvGrpSpPr/>
          <p:nvPr/>
        </p:nvGrpSpPr>
        <p:grpSpPr>
          <a:xfrm>
            <a:off x="6374130" y="6484620"/>
            <a:ext cx="5817870" cy="76200"/>
            <a:chOff x="4347210" y="6484620"/>
            <a:chExt cx="7844790" cy="53340"/>
          </a:xfrm>
        </p:grpSpPr>
        <p:sp>
          <p:nvSpPr>
            <p:cNvPr id="655" name="Google Shape;655;p2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2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57" name="Google Shape;657;p23"/>
          <p:cNvGrpSpPr/>
          <p:nvPr/>
        </p:nvGrpSpPr>
        <p:grpSpPr>
          <a:xfrm>
            <a:off x="2438097" y="6353443"/>
            <a:ext cx="4023594" cy="338554"/>
            <a:chOff x="1289685" y="5626001"/>
            <a:chExt cx="4023594" cy="338554"/>
          </a:xfrm>
        </p:grpSpPr>
        <p:sp>
          <p:nvSpPr>
            <p:cNvPr id="658" name="Google Shape;658;p23"/>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659" name="Google Shape;659;p23"/>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660" name="Google Shape;660;p23"/>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661" name="Google Shape;661;p23"/>
          <p:cNvGrpSpPr/>
          <p:nvPr/>
        </p:nvGrpSpPr>
        <p:grpSpPr>
          <a:xfrm rot="10800000">
            <a:off x="-5221" y="190519"/>
            <a:ext cx="1391920" cy="391160"/>
            <a:chOff x="4347210" y="6484620"/>
            <a:chExt cx="7844790" cy="53340"/>
          </a:xfrm>
        </p:grpSpPr>
        <p:sp>
          <p:nvSpPr>
            <p:cNvPr id="662" name="Google Shape;662;p2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2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64" name="Google Shape;664;p23"/>
          <p:cNvSpPr txBox="1"/>
          <p:nvPr/>
        </p:nvSpPr>
        <p:spPr>
          <a:xfrm>
            <a:off x="5372722" y="3719225"/>
            <a:ext cx="51425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Penambah Penghasilan</a:t>
            </a:r>
            <a:endParaRPr b="1" sz="3600">
              <a:solidFill>
                <a:srgbClr val="2B2A35"/>
              </a:solidFill>
              <a:latin typeface="Calibri"/>
              <a:ea typeface="Calibri"/>
              <a:cs typeface="Calibri"/>
              <a:sym typeface="Calibri"/>
            </a:endParaRPr>
          </a:p>
          <a:p>
            <a:pPr indent="0" lvl="0" marL="0" marR="0" rtl="0" algn="l">
              <a:spcBef>
                <a:spcPts val="0"/>
              </a:spcBef>
              <a:spcAft>
                <a:spcPts val="0"/>
              </a:spcAft>
              <a:buNone/>
            </a:pPr>
            <a:r>
              <a:rPr b="1" lang="en-US" sz="3600">
                <a:solidFill>
                  <a:srgbClr val="2B2A35"/>
                </a:solidFill>
                <a:latin typeface="Calibri"/>
                <a:ea typeface="Calibri"/>
                <a:cs typeface="Calibri"/>
                <a:sym typeface="Calibri"/>
              </a:rPr>
              <a:t>Bruto</a:t>
            </a:r>
            <a:endParaRPr b="1" sz="3600">
              <a:solidFill>
                <a:srgbClr val="2B2A35"/>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descr="Graphical user interface, text&#10;&#10;Description automatically generated" id="669" name="Google Shape;669;p24"/>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670" name="Google Shape;670;p24"/>
          <p:cNvGrpSpPr/>
          <p:nvPr/>
        </p:nvGrpSpPr>
        <p:grpSpPr>
          <a:xfrm>
            <a:off x="6374130" y="6484620"/>
            <a:ext cx="5817870" cy="76200"/>
            <a:chOff x="4347210" y="6484620"/>
            <a:chExt cx="7844790" cy="53340"/>
          </a:xfrm>
        </p:grpSpPr>
        <p:sp>
          <p:nvSpPr>
            <p:cNvPr id="671" name="Google Shape;671;p2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2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73" name="Google Shape;673;p24"/>
          <p:cNvGrpSpPr/>
          <p:nvPr/>
        </p:nvGrpSpPr>
        <p:grpSpPr>
          <a:xfrm>
            <a:off x="2438097" y="6353443"/>
            <a:ext cx="4023594" cy="338554"/>
            <a:chOff x="1289685" y="5626001"/>
            <a:chExt cx="4023594" cy="338554"/>
          </a:xfrm>
        </p:grpSpPr>
        <p:sp>
          <p:nvSpPr>
            <p:cNvPr id="674" name="Google Shape;674;p24"/>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675" name="Google Shape;675;p24"/>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676" name="Google Shape;676;p24"/>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677" name="Google Shape;677;p24"/>
          <p:cNvGrpSpPr/>
          <p:nvPr/>
        </p:nvGrpSpPr>
        <p:grpSpPr>
          <a:xfrm rot="10800000">
            <a:off x="10800080" y="297180"/>
            <a:ext cx="1391920" cy="391160"/>
            <a:chOff x="4347210" y="6484620"/>
            <a:chExt cx="7844790" cy="53340"/>
          </a:xfrm>
        </p:grpSpPr>
        <p:sp>
          <p:nvSpPr>
            <p:cNvPr id="678" name="Google Shape;678;p2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2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0" name="Google Shape;680;p24"/>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Penambah Penghasilan Bruto</a:t>
            </a:r>
            <a:endParaRPr b="1" sz="1800">
              <a:solidFill>
                <a:srgbClr val="34485C"/>
              </a:solidFill>
              <a:latin typeface="Calibri"/>
              <a:ea typeface="Calibri"/>
              <a:cs typeface="Calibri"/>
              <a:sym typeface="Calibri"/>
            </a:endParaRPr>
          </a:p>
        </p:txBody>
      </p:sp>
      <p:sp>
        <p:nvSpPr>
          <p:cNvPr id="681" name="Google Shape;681;p24"/>
          <p:cNvSpPr txBox="1"/>
          <p:nvPr/>
        </p:nvSpPr>
        <p:spPr>
          <a:xfrm>
            <a:off x="4991648" y="1813288"/>
            <a:ext cx="619991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Komponen-komponen sebagai penambah penghasilan bruto dalam perhitungan PPh Pasal 21</a:t>
            </a:r>
            <a:endParaRPr sz="1800">
              <a:solidFill>
                <a:srgbClr val="34485C"/>
              </a:solidFill>
              <a:latin typeface="Calibri"/>
              <a:ea typeface="Calibri"/>
              <a:cs typeface="Calibri"/>
              <a:sym typeface="Calibri"/>
            </a:endParaRPr>
          </a:p>
        </p:txBody>
      </p:sp>
      <p:grpSp>
        <p:nvGrpSpPr>
          <p:cNvPr id="682" name="Google Shape;682;p24"/>
          <p:cNvGrpSpPr/>
          <p:nvPr/>
        </p:nvGrpSpPr>
        <p:grpSpPr>
          <a:xfrm>
            <a:off x="5360828" y="2813900"/>
            <a:ext cx="256857" cy="256857"/>
            <a:chOff x="5295900" y="2501900"/>
            <a:chExt cx="256857" cy="256857"/>
          </a:xfrm>
        </p:grpSpPr>
        <p:sp>
          <p:nvSpPr>
            <p:cNvPr id="683" name="Google Shape;683;p2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2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85" name="Google Shape;685;p24"/>
          <p:cNvGrpSpPr/>
          <p:nvPr/>
        </p:nvGrpSpPr>
        <p:grpSpPr>
          <a:xfrm>
            <a:off x="5360828" y="3361056"/>
            <a:ext cx="256857" cy="256857"/>
            <a:chOff x="5295900" y="2501900"/>
            <a:chExt cx="256857" cy="256857"/>
          </a:xfrm>
        </p:grpSpPr>
        <p:sp>
          <p:nvSpPr>
            <p:cNvPr id="686" name="Google Shape;686;p2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2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688" name="Google Shape;688;p24"/>
          <p:cNvGrpSpPr/>
          <p:nvPr/>
        </p:nvGrpSpPr>
        <p:grpSpPr>
          <a:xfrm>
            <a:off x="5360828" y="3908212"/>
            <a:ext cx="256857" cy="256857"/>
            <a:chOff x="5295900" y="2501900"/>
            <a:chExt cx="256857" cy="256857"/>
          </a:xfrm>
        </p:grpSpPr>
        <p:sp>
          <p:nvSpPr>
            <p:cNvPr id="689" name="Google Shape;689;p24"/>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p24"/>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91" name="Google Shape;691;p24"/>
          <p:cNvSpPr txBox="1"/>
          <p:nvPr/>
        </p:nvSpPr>
        <p:spPr>
          <a:xfrm>
            <a:off x="5671342" y="2784550"/>
            <a:ext cx="484052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Rutin</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Penghasilan Tidak Rutin</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Iuran BPJS Ketenagakerjaan atau Premi Asuransi Karyawan yang Dibayarkan Perusahaan</a:t>
            </a:r>
            <a:endParaRPr/>
          </a:p>
        </p:txBody>
      </p:sp>
      <p:pic>
        <p:nvPicPr>
          <p:cNvPr descr="A picture containing text&#10;&#10;Description automatically generated" id="692" name="Google Shape;692;p24"/>
          <p:cNvPicPr preferRelativeResize="0"/>
          <p:nvPr/>
        </p:nvPicPr>
        <p:blipFill rotWithShape="1">
          <a:blip r:embed="rId6">
            <a:alphaModFix/>
          </a:blip>
          <a:srcRect b="0" l="0" r="0" t="0"/>
          <a:stretch/>
        </p:blipFill>
        <p:spPr>
          <a:xfrm>
            <a:off x="-4440843" y="1264920"/>
            <a:ext cx="8881685" cy="484559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grpSp>
        <p:nvGrpSpPr>
          <p:cNvPr id="697" name="Google Shape;697;p25"/>
          <p:cNvGrpSpPr/>
          <p:nvPr/>
        </p:nvGrpSpPr>
        <p:grpSpPr>
          <a:xfrm>
            <a:off x="6374130" y="6484620"/>
            <a:ext cx="5817870" cy="76200"/>
            <a:chOff x="4347210" y="6484620"/>
            <a:chExt cx="7844790" cy="53340"/>
          </a:xfrm>
        </p:grpSpPr>
        <p:sp>
          <p:nvSpPr>
            <p:cNvPr id="698" name="Google Shape;698;p25"/>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9" name="Google Shape;699;p25"/>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00" name="Google Shape;700;p25"/>
          <p:cNvGrpSpPr/>
          <p:nvPr/>
        </p:nvGrpSpPr>
        <p:grpSpPr>
          <a:xfrm>
            <a:off x="2438097" y="6353443"/>
            <a:ext cx="4023594" cy="338554"/>
            <a:chOff x="1289685" y="5626001"/>
            <a:chExt cx="4023594" cy="338554"/>
          </a:xfrm>
        </p:grpSpPr>
        <p:sp>
          <p:nvSpPr>
            <p:cNvPr id="701" name="Google Shape;701;p25"/>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702" name="Google Shape;702;p25"/>
            <p:cNvPicPr preferRelativeResize="0"/>
            <p:nvPr/>
          </p:nvPicPr>
          <p:blipFill rotWithShape="1">
            <a:blip r:embed="rId3">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703" name="Google Shape;703;p25"/>
            <p:cNvPicPr preferRelativeResize="0"/>
            <p:nvPr/>
          </p:nvPicPr>
          <p:blipFill rotWithShape="1">
            <a:blip r:embed="rId4">
              <a:alphaModFix/>
            </a:blip>
            <a:srcRect b="0" l="0" r="0" t="0"/>
            <a:stretch/>
          </p:blipFill>
          <p:spPr>
            <a:xfrm>
              <a:off x="3128278" y="5667856"/>
              <a:ext cx="254140" cy="266219"/>
            </a:xfrm>
            <a:prstGeom prst="rect">
              <a:avLst/>
            </a:prstGeom>
            <a:noFill/>
            <a:ln>
              <a:noFill/>
            </a:ln>
          </p:spPr>
        </p:pic>
      </p:grpSp>
      <p:grpSp>
        <p:nvGrpSpPr>
          <p:cNvPr id="704" name="Google Shape;704;p25"/>
          <p:cNvGrpSpPr/>
          <p:nvPr/>
        </p:nvGrpSpPr>
        <p:grpSpPr>
          <a:xfrm rot="10800000">
            <a:off x="10800080" y="297180"/>
            <a:ext cx="1391920" cy="391160"/>
            <a:chOff x="4347210" y="6484620"/>
            <a:chExt cx="7844790" cy="53340"/>
          </a:xfrm>
        </p:grpSpPr>
        <p:sp>
          <p:nvSpPr>
            <p:cNvPr id="705" name="Google Shape;705;p25"/>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25"/>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07" name="Google Shape;707;p25"/>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Penambah Penghasilan Bruto</a:t>
            </a:r>
            <a:endParaRPr b="1" sz="1800">
              <a:solidFill>
                <a:srgbClr val="34485C"/>
              </a:solidFill>
              <a:latin typeface="Calibri"/>
              <a:ea typeface="Calibri"/>
              <a:cs typeface="Calibri"/>
              <a:sym typeface="Calibri"/>
            </a:endParaRPr>
          </a:p>
        </p:txBody>
      </p:sp>
      <p:sp>
        <p:nvSpPr>
          <p:cNvPr id="708" name="Google Shape;708;p25"/>
          <p:cNvSpPr txBox="1"/>
          <p:nvPr/>
        </p:nvSpPr>
        <p:spPr>
          <a:xfrm>
            <a:off x="504918" y="1553226"/>
            <a:ext cx="10467882"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BPJS adalah program jaminan sosial yang diselenggarakan Badan Penyelenggara Jaminan Sosial. </a:t>
            </a:r>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Di mana, setiap warga negara Indonesia dan asing (WNI/WNA) yang telah tinggal di Indonesia selama lebih dari 6 bulan wajib menjadi anggota BPJS.</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Iuran BPJS ini dibayarkan oleh perusahaan atau pemberi kerja dan pekerja dengan persentase iuran dari gaji (tidak dijelaskan dalam peraturan bahwa apakah gaji ini merupakan gaji pokok, gaji bruto, gaji bersih, dsb) yang telah ditentukan dalam Peraturan Pemerintah.</a:t>
            </a:r>
            <a:endParaRPr/>
          </a:p>
        </p:txBody>
      </p:sp>
      <p:grpSp>
        <p:nvGrpSpPr>
          <p:cNvPr id="709" name="Google Shape;709;p25"/>
          <p:cNvGrpSpPr/>
          <p:nvPr/>
        </p:nvGrpSpPr>
        <p:grpSpPr>
          <a:xfrm>
            <a:off x="1064597" y="3873443"/>
            <a:ext cx="256857" cy="256857"/>
            <a:chOff x="5295900" y="2501900"/>
            <a:chExt cx="256857" cy="256857"/>
          </a:xfrm>
        </p:grpSpPr>
        <p:sp>
          <p:nvSpPr>
            <p:cNvPr id="710" name="Google Shape;710;p2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2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2" name="Google Shape;712;p25"/>
          <p:cNvGrpSpPr/>
          <p:nvPr/>
        </p:nvGrpSpPr>
        <p:grpSpPr>
          <a:xfrm>
            <a:off x="1064597" y="4420599"/>
            <a:ext cx="256857" cy="256857"/>
            <a:chOff x="5295900" y="2501900"/>
            <a:chExt cx="256857" cy="256857"/>
          </a:xfrm>
        </p:grpSpPr>
        <p:sp>
          <p:nvSpPr>
            <p:cNvPr id="713" name="Google Shape;713;p2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4" name="Google Shape;714;p2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15" name="Google Shape;715;p25"/>
          <p:cNvGrpSpPr/>
          <p:nvPr/>
        </p:nvGrpSpPr>
        <p:grpSpPr>
          <a:xfrm>
            <a:off x="1064597" y="4967755"/>
            <a:ext cx="256857" cy="256857"/>
            <a:chOff x="5295900" y="2501900"/>
            <a:chExt cx="256857" cy="256857"/>
          </a:xfrm>
        </p:grpSpPr>
        <p:sp>
          <p:nvSpPr>
            <p:cNvPr id="716" name="Google Shape;716;p2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p2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18" name="Google Shape;718;p25"/>
          <p:cNvSpPr txBox="1"/>
          <p:nvPr/>
        </p:nvSpPr>
        <p:spPr>
          <a:xfrm>
            <a:off x="1375111" y="3844093"/>
            <a:ext cx="4840526"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Jaminan Kecelakaan Kerja (JKK)</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Jaminan Kematian (JK)</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BPJS Kesehatan</a:t>
            </a:r>
            <a:endParaRPr/>
          </a:p>
        </p:txBody>
      </p:sp>
      <p:sp>
        <p:nvSpPr>
          <p:cNvPr id="719" name="Google Shape;719;p25"/>
          <p:cNvSpPr/>
          <p:nvPr/>
        </p:nvSpPr>
        <p:spPr>
          <a:xfrm flipH="1" rot="10800000">
            <a:off x="-1" y="912028"/>
            <a:ext cx="1727201"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25"/>
          <p:cNvSpPr txBox="1"/>
          <p:nvPr/>
        </p:nvSpPr>
        <p:spPr>
          <a:xfrm>
            <a:off x="504918" y="922942"/>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Iuran BPJS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pic>
        <p:nvPicPr>
          <p:cNvPr descr="Graphical user interface, text&#10;&#10;Description automatically generated" id="725" name="Google Shape;725;p26"/>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726" name="Google Shape;726;p26"/>
          <p:cNvGrpSpPr/>
          <p:nvPr/>
        </p:nvGrpSpPr>
        <p:grpSpPr>
          <a:xfrm rot="5400000">
            <a:off x="3848467" y="4170421"/>
            <a:ext cx="1995808" cy="96417"/>
            <a:chOff x="4347210" y="6484620"/>
            <a:chExt cx="7844790" cy="53340"/>
          </a:xfrm>
        </p:grpSpPr>
        <p:sp>
          <p:nvSpPr>
            <p:cNvPr id="727" name="Google Shape;727;p26"/>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p26"/>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29" name="Google Shape;729;p26"/>
          <p:cNvGrpSpPr/>
          <p:nvPr/>
        </p:nvGrpSpPr>
        <p:grpSpPr>
          <a:xfrm>
            <a:off x="6374130" y="6484620"/>
            <a:ext cx="5817870" cy="76200"/>
            <a:chOff x="4347210" y="6484620"/>
            <a:chExt cx="7844790" cy="53340"/>
          </a:xfrm>
        </p:grpSpPr>
        <p:sp>
          <p:nvSpPr>
            <p:cNvPr id="730" name="Google Shape;730;p26"/>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p26"/>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32" name="Google Shape;732;p26"/>
          <p:cNvGrpSpPr/>
          <p:nvPr/>
        </p:nvGrpSpPr>
        <p:grpSpPr>
          <a:xfrm>
            <a:off x="2438097" y="6353443"/>
            <a:ext cx="4023594" cy="338554"/>
            <a:chOff x="1289685" y="5626001"/>
            <a:chExt cx="4023594" cy="338554"/>
          </a:xfrm>
        </p:grpSpPr>
        <p:sp>
          <p:nvSpPr>
            <p:cNvPr id="733" name="Google Shape;733;p26"/>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734" name="Google Shape;734;p26"/>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735" name="Google Shape;735;p26"/>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736" name="Google Shape;736;p26"/>
          <p:cNvGrpSpPr/>
          <p:nvPr/>
        </p:nvGrpSpPr>
        <p:grpSpPr>
          <a:xfrm rot="10800000">
            <a:off x="-5221" y="190519"/>
            <a:ext cx="1391920" cy="391160"/>
            <a:chOff x="4347210" y="6484620"/>
            <a:chExt cx="7844790" cy="53340"/>
          </a:xfrm>
        </p:grpSpPr>
        <p:sp>
          <p:nvSpPr>
            <p:cNvPr id="737" name="Google Shape;737;p26"/>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26"/>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39" name="Google Shape;739;p26"/>
          <p:cNvSpPr txBox="1"/>
          <p:nvPr/>
        </p:nvSpPr>
        <p:spPr>
          <a:xfrm>
            <a:off x="5372722" y="3690200"/>
            <a:ext cx="51425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Tarif Pajak </a:t>
            </a:r>
            <a:endParaRPr/>
          </a:p>
          <a:p>
            <a:pPr indent="0" lvl="0" marL="0" marR="0" rtl="0" algn="l">
              <a:spcBef>
                <a:spcPts val="0"/>
              </a:spcBef>
              <a:spcAft>
                <a:spcPts val="0"/>
              </a:spcAft>
              <a:buNone/>
            </a:pPr>
            <a:r>
              <a:rPr b="1" lang="en-US" sz="3600">
                <a:solidFill>
                  <a:srgbClr val="2B2A35"/>
                </a:solidFill>
                <a:latin typeface="Calibri"/>
                <a:ea typeface="Calibri"/>
                <a:cs typeface="Calibri"/>
                <a:sym typeface="Calibri"/>
              </a:rPr>
              <a:t>PPh Pasal 17</a:t>
            </a:r>
            <a:endParaRPr b="1" sz="3600">
              <a:solidFill>
                <a:srgbClr val="2B2A35"/>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3" name="Shape 743"/>
        <p:cNvGrpSpPr/>
        <p:nvPr/>
      </p:nvGrpSpPr>
      <p:grpSpPr>
        <a:xfrm>
          <a:off x="0" y="0"/>
          <a:ext cx="0" cy="0"/>
          <a:chOff x="0" y="0"/>
          <a:chExt cx="0" cy="0"/>
        </a:xfrm>
      </p:grpSpPr>
      <p:pic>
        <p:nvPicPr>
          <p:cNvPr descr="Graphical user interface, text&#10;&#10;Description automatically generated" id="744" name="Google Shape;744;p27"/>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745" name="Google Shape;745;p27"/>
          <p:cNvGrpSpPr/>
          <p:nvPr/>
        </p:nvGrpSpPr>
        <p:grpSpPr>
          <a:xfrm>
            <a:off x="6374130" y="6484620"/>
            <a:ext cx="5817870" cy="76200"/>
            <a:chOff x="4347210" y="6484620"/>
            <a:chExt cx="7844790" cy="53340"/>
          </a:xfrm>
        </p:grpSpPr>
        <p:sp>
          <p:nvSpPr>
            <p:cNvPr id="746" name="Google Shape;746;p2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2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48" name="Google Shape;748;p27"/>
          <p:cNvGrpSpPr/>
          <p:nvPr/>
        </p:nvGrpSpPr>
        <p:grpSpPr>
          <a:xfrm>
            <a:off x="2438097" y="6353443"/>
            <a:ext cx="4023594" cy="338554"/>
            <a:chOff x="1289685" y="5626001"/>
            <a:chExt cx="4023594" cy="338554"/>
          </a:xfrm>
        </p:grpSpPr>
        <p:sp>
          <p:nvSpPr>
            <p:cNvPr id="749" name="Google Shape;749;p27"/>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750" name="Google Shape;750;p27"/>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751" name="Google Shape;751;p27"/>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752" name="Google Shape;752;p27"/>
          <p:cNvGrpSpPr/>
          <p:nvPr/>
        </p:nvGrpSpPr>
        <p:grpSpPr>
          <a:xfrm rot="10800000">
            <a:off x="10800080" y="297180"/>
            <a:ext cx="1391920" cy="391160"/>
            <a:chOff x="4347210" y="6484620"/>
            <a:chExt cx="7844790" cy="53340"/>
          </a:xfrm>
        </p:grpSpPr>
        <p:sp>
          <p:nvSpPr>
            <p:cNvPr id="753" name="Google Shape;753;p2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4" name="Google Shape;754;p2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55" name="Google Shape;755;p27"/>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Tarif Pajak PPh Pasal 17</a:t>
            </a:r>
            <a:endParaRPr b="1" sz="1800">
              <a:solidFill>
                <a:srgbClr val="34485C"/>
              </a:solidFill>
              <a:latin typeface="Calibri"/>
              <a:ea typeface="Calibri"/>
              <a:cs typeface="Calibri"/>
              <a:sym typeface="Calibri"/>
            </a:endParaRPr>
          </a:p>
        </p:txBody>
      </p:sp>
      <p:sp>
        <p:nvSpPr>
          <p:cNvPr id="756" name="Google Shape;756;p27"/>
          <p:cNvSpPr/>
          <p:nvPr/>
        </p:nvSpPr>
        <p:spPr>
          <a:xfrm flipH="1" rot="10800000">
            <a:off x="-1" y="1601138"/>
            <a:ext cx="3087757" cy="646331"/>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27"/>
          <p:cNvSpPr txBox="1"/>
          <p:nvPr/>
        </p:nvSpPr>
        <p:spPr>
          <a:xfrm>
            <a:off x="504918" y="1612054"/>
            <a:ext cx="329845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Tarif Pajak PPH Pasal 17</a:t>
            </a:r>
            <a:endParaRPr/>
          </a:p>
          <a:p>
            <a:pPr indent="0" lvl="0" marL="0" marR="0" rtl="0" algn="l">
              <a:spcBef>
                <a:spcPts val="0"/>
              </a:spcBef>
              <a:spcAft>
                <a:spcPts val="0"/>
              </a:spcAft>
              <a:buNone/>
            </a:pPr>
            <a:r>
              <a:rPr b="1" lang="en-US" sz="1800">
                <a:solidFill>
                  <a:srgbClr val="34485C"/>
                </a:solidFill>
                <a:latin typeface="Calibri"/>
                <a:ea typeface="Calibri"/>
                <a:cs typeface="Calibri"/>
                <a:sym typeface="Calibri"/>
              </a:rPr>
              <a:t>UU PPh vs UU HPP</a:t>
            </a:r>
            <a:endParaRPr b="1" sz="1800">
              <a:solidFill>
                <a:srgbClr val="34485C"/>
              </a:solidFill>
              <a:latin typeface="Calibri"/>
              <a:ea typeface="Calibri"/>
              <a:cs typeface="Calibri"/>
              <a:sym typeface="Calibri"/>
            </a:endParaRPr>
          </a:p>
        </p:txBody>
      </p:sp>
      <p:graphicFrame>
        <p:nvGraphicFramePr>
          <p:cNvPr id="758" name="Google Shape;758;p27"/>
          <p:cNvGraphicFramePr/>
          <p:nvPr/>
        </p:nvGraphicFramePr>
        <p:xfrm>
          <a:off x="1293424" y="2737063"/>
          <a:ext cx="3000000" cy="3000000"/>
        </p:xfrm>
        <a:graphic>
          <a:graphicData uri="http://schemas.openxmlformats.org/drawingml/2006/table">
            <a:tbl>
              <a:tblPr bandRow="1" firstRow="1">
                <a:noFill/>
                <a:tableStyleId>{0332B72A-0B29-4A1D-BE4C-33C55E37A721}</a:tableStyleId>
              </a:tblPr>
              <a:tblGrid>
                <a:gridCol w="725025"/>
                <a:gridCol w="3077725"/>
                <a:gridCol w="1045025"/>
                <a:gridCol w="3294750"/>
                <a:gridCol w="1045025"/>
              </a:tblGrid>
              <a:tr h="370850">
                <a:tc rowSpan="2">
                  <a:txBody>
                    <a:bodyPr/>
                    <a:lstStyle/>
                    <a:p>
                      <a:pPr indent="0" lvl="0" marL="0" marR="0" rtl="0" algn="ctr">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No.</a:t>
                      </a:r>
                      <a:endParaRPr sz="1800" u="none" cap="none" strike="noStrike">
                        <a:solidFill>
                          <a:srgbClr val="34485C"/>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062"/>
                    </a:solidFill>
                  </a:tcPr>
                </a:tc>
                <a:tc gridSpan="2">
                  <a:txBody>
                    <a:bodyPr/>
                    <a:lstStyle/>
                    <a:p>
                      <a:pPr indent="0" lvl="0" marL="0" marR="0" rtl="0" algn="ctr">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UU PPh</a:t>
                      </a:r>
                      <a:endParaRPr sz="1800" u="none" cap="none" strike="noStrike">
                        <a:solidFill>
                          <a:srgbClr val="34485C"/>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062"/>
                    </a:solidFill>
                  </a:tcPr>
                </a:tc>
                <a:tc hMerge="1"/>
                <a:tc gridSpan="2">
                  <a:txBody>
                    <a:bodyPr/>
                    <a:lstStyle/>
                    <a:p>
                      <a:pPr indent="0" lvl="0" marL="0" marR="0" rtl="0" algn="ctr">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UU HPP</a:t>
                      </a:r>
                      <a:endParaRPr sz="1800" u="none" cap="none" strike="noStrike">
                        <a:solidFill>
                          <a:srgbClr val="34485C"/>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062"/>
                    </a:solidFill>
                  </a:tcPr>
                </a:tc>
                <a:tc hMerge="1"/>
              </a:tr>
              <a:tr h="370850">
                <a:tc vMerge="1"/>
                <a:tc>
                  <a:txBody>
                    <a:bodyPr/>
                    <a:lstStyle/>
                    <a:p>
                      <a:pPr indent="0" lvl="0" marL="0" marR="0" rtl="0" algn="ctr">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Rentang Penghasilan</a:t>
                      </a:r>
                      <a:endParaRPr sz="1800" u="none" cap="none" strike="noStrike">
                        <a:solidFill>
                          <a:srgbClr val="34485C"/>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062"/>
                    </a:solidFill>
                  </a:tcPr>
                </a:tc>
                <a:tc>
                  <a:txBody>
                    <a:bodyPr/>
                    <a:lstStyle/>
                    <a:p>
                      <a:pPr indent="0" lvl="0" marL="0" marR="0" rtl="0" algn="ctr">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Tarif</a:t>
                      </a:r>
                      <a:endParaRPr sz="1800" u="none" cap="none" strike="noStrike">
                        <a:solidFill>
                          <a:srgbClr val="34485C"/>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062"/>
                    </a:solidFill>
                  </a:tcPr>
                </a:tc>
                <a:tc>
                  <a:txBody>
                    <a:bodyPr/>
                    <a:lstStyle/>
                    <a:p>
                      <a:pPr indent="0" lvl="0" marL="0" marR="0" rtl="0" algn="ctr">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Rentang Penghasilan</a:t>
                      </a:r>
                      <a:endParaRPr sz="1800" u="none" cap="none" strike="noStrike">
                        <a:solidFill>
                          <a:srgbClr val="34485C"/>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062"/>
                    </a:solidFill>
                  </a:tcPr>
                </a:tc>
                <a:tc>
                  <a:txBody>
                    <a:bodyPr/>
                    <a:lstStyle/>
                    <a:p>
                      <a:pPr indent="0" lvl="0" marL="0" marR="0" rtl="0" algn="ctr">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Tarif</a:t>
                      </a:r>
                      <a:endParaRPr sz="1800" u="none" cap="none" strike="noStrike">
                        <a:solidFill>
                          <a:srgbClr val="34485C"/>
                        </a:solidFill>
                        <a:latin typeface="Quattrocento Sans"/>
                        <a:ea typeface="Quattrocento Sans"/>
                        <a:cs typeface="Quattrocento Sans"/>
                        <a:sym typeface="Quattrocento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CD062"/>
                    </a:solidFill>
                  </a:tcPr>
                </a:tc>
              </a:tr>
              <a:tr h="370850">
                <a:tc>
                  <a:txBody>
                    <a:bodyPr/>
                    <a:lstStyle/>
                    <a:p>
                      <a:pPr indent="0" lvl="0" marL="0" marR="0" rtl="0" algn="ctr">
                        <a:spcBef>
                          <a:spcPts val="0"/>
                        </a:spcBef>
                        <a:spcAft>
                          <a:spcPts val="0"/>
                        </a:spcAft>
                        <a:buNone/>
                      </a:pPr>
                      <a:r>
                        <a:rPr b="1" lang="en-US" sz="1800" u="none" cap="none" strike="noStrike">
                          <a:solidFill>
                            <a:srgbClr val="34485C"/>
                          </a:solidFill>
                          <a:latin typeface="Quattrocento Sans"/>
                          <a:ea typeface="Quattrocento Sans"/>
                          <a:cs typeface="Quattrocento Sans"/>
                          <a:sym typeface="Quattrocento Sans"/>
                        </a:rPr>
                        <a:t>I</a:t>
                      </a:r>
                      <a:endParaRPr b="1" sz="1800" u="none" cap="none" strike="noStrike">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u="none" cap="none" strike="noStrike">
                          <a:solidFill>
                            <a:srgbClr val="34485C"/>
                          </a:solidFill>
                          <a:latin typeface="Quattrocento Sans"/>
                          <a:ea typeface="Quattrocento Sans"/>
                          <a:cs typeface="Quattrocento Sans"/>
                          <a:sym typeface="Quattrocento Sans"/>
                        </a:rPr>
                        <a:t>0 – Rp 50 Juta</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5%</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34485C"/>
                        </a:buClr>
                        <a:buSzPts val="1800"/>
                        <a:buFont typeface="Quattrocento Sans"/>
                        <a:buNone/>
                      </a:pPr>
                      <a:r>
                        <a:rPr lang="en-US" sz="1800">
                          <a:solidFill>
                            <a:srgbClr val="34485C"/>
                          </a:solidFill>
                          <a:latin typeface="Quattrocento Sans"/>
                          <a:ea typeface="Quattrocento Sans"/>
                          <a:cs typeface="Quattrocento Sans"/>
                          <a:sym typeface="Quattrocento Sans"/>
                        </a:rPr>
                        <a:t>0 – Rp </a:t>
                      </a:r>
                      <a:r>
                        <a:rPr b="1" lang="en-US" sz="1800">
                          <a:solidFill>
                            <a:srgbClr val="34485C"/>
                          </a:solidFill>
                          <a:latin typeface="Quattrocento Sans"/>
                          <a:ea typeface="Quattrocento Sans"/>
                          <a:cs typeface="Quattrocento Sans"/>
                          <a:sym typeface="Quattrocento Sans"/>
                        </a:rPr>
                        <a:t>60 Juta</a:t>
                      </a:r>
                      <a:endParaRPr b="1"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5%</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b="1" lang="en-US" sz="1800">
                          <a:solidFill>
                            <a:srgbClr val="34485C"/>
                          </a:solidFill>
                          <a:latin typeface="Quattrocento Sans"/>
                          <a:ea typeface="Quattrocento Sans"/>
                          <a:cs typeface="Quattrocento Sans"/>
                          <a:sym typeface="Quattrocento Sans"/>
                        </a:rPr>
                        <a:t>II</a:t>
                      </a:r>
                      <a:endParaRPr b="1"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a:solidFill>
                            <a:srgbClr val="34485C"/>
                          </a:solidFill>
                          <a:latin typeface="Quattrocento Sans"/>
                          <a:ea typeface="Quattrocento Sans"/>
                          <a:cs typeface="Quattrocento Sans"/>
                          <a:sym typeface="Quattrocento Sans"/>
                        </a:rPr>
                        <a:t>Rp 50 Juta – Rp 250 Juta</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15%</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34485C"/>
                        </a:buClr>
                        <a:buSzPts val="1800"/>
                        <a:buFont typeface="Quattrocento Sans"/>
                        <a:buNone/>
                      </a:pPr>
                      <a:r>
                        <a:rPr lang="en-US" sz="1800">
                          <a:solidFill>
                            <a:srgbClr val="34485C"/>
                          </a:solidFill>
                          <a:latin typeface="Quattrocento Sans"/>
                          <a:ea typeface="Quattrocento Sans"/>
                          <a:cs typeface="Quattrocento Sans"/>
                          <a:sym typeface="Quattrocento Sans"/>
                        </a:rPr>
                        <a:t>Rp 60 Juta – Rp 250 Juta</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15%</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b="1" lang="en-US" sz="1800">
                          <a:solidFill>
                            <a:srgbClr val="34485C"/>
                          </a:solidFill>
                          <a:latin typeface="Quattrocento Sans"/>
                          <a:ea typeface="Quattrocento Sans"/>
                          <a:cs typeface="Quattrocento Sans"/>
                          <a:sym typeface="Quattrocento Sans"/>
                        </a:rPr>
                        <a:t>III</a:t>
                      </a:r>
                      <a:endParaRPr b="1"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a:solidFill>
                            <a:srgbClr val="34485C"/>
                          </a:solidFill>
                          <a:latin typeface="Quattrocento Sans"/>
                          <a:ea typeface="Quattrocento Sans"/>
                          <a:cs typeface="Quattrocento Sans"/>
                          <a:sym typeface="Quattrocento Sans"/>
                        </a:rPr>
                        <a:t>Rp 250 Juta – Rp 500 Juta</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25%</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a:solidFill>
                            <a:srgbClr val="34485C"/>
                          </a:solidFill>
                          <a:latin typeface="Quattrocento Sans"/>
                          <a:ea typeface="Quattrocento Sans"/>
                          <a:cs typeface="Quattrocento Sans"/>
                          <a:sym typeface="Quattrocento Sans"/>
                        </a:rPr>
                        <a:t>Rp 250 Juta – Rp 500 Juta</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25%</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b="1" lang="en-US" sz="1800">
                          <a:solidFill>
                            <a:srgbClr val="34485C"/>
                          </a:solidFill>
                          <a:latin typeface="Quattrocento Sans"/>
                          <a:ea typeface="Quattrocento Sans"/>
                          <a:cs typeface="Quattrocento Sans"/>
                          <a:sym typeface="Quattrocento Sans"/>
                        </a:rPr>
                        <a:t>IV</a:t>
                      </a:r>
                      <a:endParaRPr b="1"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a:solidFill>
                            <a:srgbClr val="34485C"/>
                          </a:solidFill>
                          <a:latin typeface="Quattrocento Sans"/>
                          <a:ea typeface="Quattrocento Sans"/>
                          <a:cs typeface="Quattrocento Sans"/>
                          <a:sym typeface="Quattrocento Sans"/>
                        </a:rPr>
                        <a:t>&gt;Rp 500 Juta </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30%</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US" sz="1800">
                          <a:solidFill>
                            <a:srgbClr val="34485C"/>
                          </a:solidFill>
                          <a:latin typeface="Quattrocento Sans"/>
                          <a:ea typeface="Quattrocento Sans"/>
                          <a:cs typeface="Quattrocento Sans"/>
                          <a:sym typeface="Quattrocento Sans"/>
                        </a:rPr>
                        <a:t>Rp 500 Juta – Rp 5 Miliar</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sz="1800">
                          <a:solidFill>
                            <a:srgbClr val="34485C"/>
                          </a:solidFill>
                          <a:latin typeface="Quattrocento Sans"/>
                          <a:ea typeface="Quattrocento Sans"/>
                          <a:cs typeface="Quattrocento Sans"/>
                          <a:sym typeface="Quattrocento Sans"/>
                        </a:rPr>
                        <a:t>30%</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70850">
                <a:tc>
                  <a:txBody>
                    <a:bodyPr/>
                    <a:lstStyle/>
                    <a:p>
                      <a:pPr indent="0" lvl="0" marL="0" marR="0" rtl="0" algn="ctr">
                        <a:spcBef>
                          <a:spcPts val="0"/>
                        </a:spcBef>
                        <a:spcAft>
                          <a:spcPts val="0"/>
                        </a:spcAft>
                        <a:buNone/>
                      </a:pPr>
                      <a:r>
                        <a:rPr b="1" lang="en-US" sz="1800">
                          <a:solidFill>
                            <a:srgbClr val="34485C"/>
                          </a:solidFill>
                          <a:latin typeface="Quattrocento Sans"/>
                          <a:ea typeface="Quattrocento Sans"/>
                          <a:cs typeface="Quattrocento Sans"/>
                          <a:sym typeface="Quattrocento Sans"/>
                        </a:rPr>
                        <a:t>V</a:t>
                      </a:r>
                      <a:endParaRPr b="1"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gridSpan="2">
                  <a:txBody>
                    <a:bodyPr/>
                    <a:lstStyle/>
                    <a:p>
                      <a:pPr indent="0" lvl="0" marL="0" marR="0" rtl="0" algn="l">
                        <a:spcBef>
                          <a:spcPts val="0"/>
                        </a:spcBef>
                        <a:spcAft>
                          <a:spcPts val="0"/>
                        </a:spcAft>
                        <a:buNone/>
                      </a:pPr>
                      <a:r>
                        <a:rPr lang="en-US" sz="1800">
                          <a:solidFill>
                            <a:srgbClr val="34485C"/>
                          </a:solidFill>
                          <a:latin typeface="Quattrocento Sans"/>
                          <a:ea typeface="Quattrocento Sans"/>
                          <a:cs typeface="Quattrocento Sans"/>
                          <a:sym typeface="Quattrocento Sans"/>
                        </a:rPr>
                        <a:t>-</a:t>
                      </a:r>
                      <a:endParaRPr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c>
                  <a:txBody>
                    <a:bodyPr/>
                    <a:lstStyle/>
                    <a:p>
                      <a:pPr indent="0" lvl="0" marL="0" marR="0" rtl="0" algn="l">
                        <a:spcBef>
                          <a:spcPts val="0"/>
                        </a:spcBef>
                        <a:spcAft>
                          <a:spcPts val="0"/>
                        </a:spcAft>
                        <a:buNone/>
                      </a:pPr>
                      <a:r>
                        <a:rPr b="1" lang="en-US" sz="1800">
                          <a:solidFill>
                            <a:srgbClr val="34485C"/>
                          </a:solidFill>
                          <a:latin typeface="Quattrocento Sans"/>
                          <a:ea typeface="Quattrocento Sans"/>
                          <a:cs typeface="Quattrocento Sans"/>
                          <a:sym typeface="Quattrocento Sans"/>
                        </a:rPr>
                        <a:t>&gt; Rp 5 Miliar</a:t>
                      </a:r>
                      <a:endParaRPr b="1"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800">
                          <a:solidFill>
                            <a:srgbClr val="34485C"/>
                          </a:solidFill>
                          <a:latin typeface="Quattrocento Sans"/>
                          <a:ea typeface="Quattrocento Sans"/>
                          <a:cs typeface="Quattrocento Sans"/>
                          <a:sym typeface="Quattrocento Sans"/>
                        </a:rPr>
                        <a:t>35%</a:t>
                      </a:r>
                      <a:endParaRPr b="1" sz="1800">
                        <a:solidFill>
                          <a:srgbClr val="34485C"/>
                        </a:solidFill>
                        <a:latin typeface="Quattrocento Sans"/>
                        <a:ea typeface="Quattrocento Sans"/>
                        <a:cs typeface="Quattrocento Sans"/>
                        <a:sym typeface="Quattrocento San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pic>
        <p:nvPicPr>
          <p:cNvPr descr="Graphical user interface, text&#10;&#10;Description automatically generated" id="763" name="Google Shape;763;p28"/>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764" name="Google Shape;764;p28"/>
          <p:cNvGrpSpPr/>
          <p:nvPr/>
        </p:nvGrpSpPr>
        <p:grpSpPr>
          <a:xfrm rot="5400000">
            <a:off x="3848467" y="4170421"/>
            <a:ext cx="1995808" cy="96417"/>
            <a:chOff x="4347210" y="6484620"/>
            <a:chExt cx="7844790" cy="53340"/>
          </a:xfrm>
        </p:grpSpPr>
        <p:sp>
          <p:nvSpPr>
            <p:cNvPr id="765" name="Google Shape;765;p28"/>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28"/>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67" name="Google Shape;767;p28"/>
          <p:cNvGrpSpPr/>
          <p:nvPr/>
        </p:nvGrpSpPr>
        <p:grpSpPr>
          <a:xfrm>
            <a:off x="6374130" y="6484620"/>
            <a:ext cx="5817870" cy="76200"/>
            <a:chOff x="4347210" y="6484620"/>
            <a:chExt cx="7844790" cy="53340"/>
          </a:xfrm>
        </p:grpSpPr>
        <p:sp>
          <p:nvSpPr>
            <p:cNvPr id="768" name="Google Shape;768;p28"/>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9" name="Google Shape;769;p28"/>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70" name="Google Shape;770;p28"/>
          <p:cNvGrpSpPr/>
          <p:nvPr/>
        </p:nvGrpSpPr>
        <p:grpSpPr>
          <a:xfrm>
            <a:off x="2438097" y="6353443"/>
            <a:ext cx="4023594" cy="338554"/>
            <a:chOff x="1289685" y="5626001"/>
            <a:chExt cx="4023594" cy="338554"/>
          </a:xfrm>
        </p:grpSpPr>
        <p:sp>
          <p:nvSpPr>
            <p:cNvPr id="771" name="Google Shape;771;p28"/>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772" name="Google Shape;772;p28"/>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773" name="Google Shape;773;p28"/>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774" name="Google Shape;774;p28"/>
          <p:cNvGrpSpPr/>
          <p:nvPr/>
        </p:nvGrpSpPr>
        <p:grpSpPr>
          <a:xfrm rot="10800000">
            <a:off x="-5221" y="190519"/>
            <a:ext cx="1391920" cy="391160"/>
            <a:chOff x="4347210" y="6484620"/>
            <a:chExt cx="7844790" cy="53340"/>
          </a:xfrm>
        </p:grpSpPr>
        <p:sp>
          <p:nvSpPr>
            <p:cNvPr id="775" name="Google Shape;775;p28"/>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28"/>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77" name="Google Shape;777;p28"/>
          <p:cNvSpPr txBox="1"/>
          <p:nvPr/>
        </p:nvSpPr>
        <p:spPr>
          <a:xfrm>
            <a:off x="5372722" y="3690200"/>
            <a:ext cx="51425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Skema </a:t>
            </a:r>
            <a:endParaRPr/>
          </a:p>
          <a:p>
            <a:pPr indent="0" lvl="0" marL="0" marR="0" rtl="0" algn="l">
              <a:spcBef>
                <a:spcPts val="0"/>
              </a:spcBef>
              <a:spcAft>
                <a:spcPts val="0"/>
              </a:spcAft>
              <a:buNone/>
            </a:pPr>
            <a:r>
              <a:rPr b="1" lang="en-US" sz="3600">
                <a:solidFill>
                  <a:srgbClr val="2B2A35"/>
                </a:solidFill>
                <a:latin typeface="Calibri"/>
                <a:ea typeface="Calibri"/>
                <a:cs typeface="Calibri"/>
                <a:sym typeface="Calibri"/>
              </a:rPr>
              <a:t>Dasar Pengenaan Pajak</a:t>
            </a:r>
            <a:endParaRPr b="1" sz="3600">
              <a:solidFill>
                <a:srgbClr val="2B2A35"/>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cxnSp>
        <p:nvCxnSpPr>
          <p:cNvPr id="782" name="Google Shape;782;p29"/>
          <p:cNvCxnSpPr/>
          <p:nvPr/>
        </p:nvCxnSpPr>
        <p:spPr>
          <a:xfrm>
            <a:off x="504918" y="1676400"/>
            <a:ext cx="0" cy="5664200"/>
          </a:xfrm>
          <a:prstGeom prst="straightConnector1">
            <a:avLst/>
          </a:prstGeom>
          <a:noFill/>
          <a:ln cap="flat" cmpd="sng" w="22225">
            <a:solidFill>
              <a:srgbClr val="34485C"/>
            </a:solidFill>
            <a:prstDash val="solid"/>
            <a:miter lim="800000"/>
            <a:headEnd len="sm" w="sm" type="none"/>
            <a:tailEnd len="sm" w="sm" type="none"/>
          </a:ln>
        </p:spPr>
      </p:cxnSp>
      <p:sp>
        <p:nvSpPr>
          <p:cNvPr id="783" name="Google Shape;783;p29"/>
          <p:cNvSpPr/>
          <p:nvPr/>
        </p:nvSpPr>
        <p:spPr>
          <a:xfrm flipH="1" rot="10800000">
            <a:off x="5832868" y="4094090"/>
            <a:ext cx="1096525"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4" name="Google Shape;784;p29"/>
          <p:cNvSpPr/>
          <p:nvPr/>
        </p:nvSpPr>
        <p:spPr>
          <a:xfrm flipH="1" rot="10800000">
            <a:off x="5844025" y="2977275"/>
            <a:ext cx="1096525"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5" name="Google Shape;785;p29"/>
          <p:cNvSpPr/>
          <p:nvPr/>
        </p:nvSpPr>
        <p:spPr>
          <a:xfrm flipH="1" rot="10800000">
            <a:off x="1303360" y="2977276"/>
            <a:ext cx="2039916"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Graphical user interface, text&#10;&#10;Description automatically generated" id="786" name="Google Shape;786;p29"/>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787" name="Google Shape;787;p29"/>
          <p:cNvGrpSpPr/>
          <p:nvPr/>
        </p:nvGrpSpPr>
        <p:grpSpPr>
          <a:xfrm>
            <a:off x="6374130" y="6484620"/>
            <a:ext cx="5817870" cy="76200"/>
            <a:chOff x="4347210" y="6484620"/>
            <a:chExt cx="7844790" cy="53340"/>
          </a:xfrm>
        </p:grpSpPr>
        <p:sp>
          <p:nvSpPr>
            <p:cNvPr id="788" name="Google Shape;788;p29"/>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p29"/>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790" name="Google Shape;790;p29"/>
          <p:cNvGrpSpPr/>
          <p:nvPr/>
        </p:nvGrpSpPr>
        <p:grpSpPr>
          <a:xfrm>
            <a:off x="2438097" y="6353443"/>
            <a:ext cx="4023594" cy="338554"/>
            <a:chOff x="1289685" y="5626001"/>
            <a:chExt cx="4023594" cy="338554"/>
          </a:xfrm>
        </p:grpSpPr>
        <p:sp>
          <p:nvSpPr>
            <p:cNvPr id="791" name="Google Shape;791;p29"/>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792" name="Google Shape;792;p29"/>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793" name="Google Shape;793;p29"/>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794" name="Google Shape;794;p29"/>
          <p:cNvGrpSpPr/>
          <p:nvPr/>
        </p:nvGrpSpPr>
        <p:grpSpPr>
          <a:xfrm rot="10800000">
            <a:off x="10800080" y="297180"/>
            <a:ext cx="1391920" cy="391160"/>
            <a:chOff x="4347210" y="6484620"/>
            <a:chExt cx="7844790" cy="53340"/>
          </a:xfrm>
        </p:grpSpPr>
        <p:sp>
          <p:nvSpPr>
            <p:cNvPr id="795" name="Google Shape;795;p29"/>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p29"/>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97" name="Google Shape;797;p29"/>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Skema DPP</a:t>
            </a:r>
            <a:endParaRPr b="1" sz="1800">
              <a:solidFill>
                <a:srgbClr val="34485C"/>
              </a:solidFill>
              <a:latin typeface="Calibri"/>
              <a:ea typeface="Calibri"/>
              <a:cs typeface="Calibri"/>
              <a:sym typeface="Calibri"/>
            </a:endParaRPr>
          </a:p>
        </p:txBody>
      </p:sp>
      <p:sp>
        <p:nvSpPr>
          <p:cNvPr id="798" name="Google Shape;798;p29"/>
          <p:cNvSpPr/>
          <p:nvPr/>
        </p:nvSpPr>
        <p:spPr>
          <a:xfrm flipH="1" rot="10800000">
            <a:off x="0" y="1601140"/>
            <a:ext cx="1577010"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29"/>
          <p:cNvSpPr txBox="1"/>
          <p:nvPr/>
        </p:nvSpPr>
        <p:spPr>
          <a:xfrm>
            <a:off x="504919" y="1612054"/>
            <a:ext cx="157701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Pegawai</a:t>
            </a:r>
            <a:endParaRPr b="1" sz="1800">
              <a:solidFill>
                <a:srgbClr val="34485C"/>
              </a:solidFill>
              <a:latin typeface="Calibri"/>
              <a:ea typeface="Calibri"/>
              <a:cs typeface="Calibri"/>
              <a:sym typeface="Calibri"/>
            </a:endParaRPr>
          </a:p>
        </p:txBody>
      </p:sp>
      <p:sp>
        <p:nvSpPr>
          <p:cNvPr id="800" name="Google Shape;800;p29"/>
          <p:cNvSpPr txBox="1"/>
          <p:nvPr/>
        </p:nvSpPr>
        <p:spPr>
          <a:xfrm>
            <a:off x="1206178" y="2538486"/>
            <a:ext cx="231448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Pegawai Tetap</a:t>
            </a:r>
            <a:endParaRPr sz="1800">
              <a:solidFill>
                <a:srgbClr val="34485C"/>
              </a:solidFill>
              <a:latin typeface="Calibri"/>
              <a:ea typeface="Calibri"/>
              <a:cs typeface="Calibri"/>
              <a:sym typeface="Calibri"/>
            </a:endParaRPr>
          </a:p>
        </p:txBody>
      </p:sp>
      <p:grpSp>
        <p:nvGrpSpPr>
          <p:cNvPr id="801" name="Google Shape;801;p29"/>
          <p:cNvGrpSpPr/>
          <p:nvPr/>
        </p:nvGrpSpPr>
        <p:grpSpPr>
          <a:xfrm>
            <a:off x="881620" y="2585574"/>
            <a:ext cx="256857" cy="256857"/>
            <a:chOff x="5295900" y="2501900"/>
            <a:chExt cx="256857" cy="256857"/>
          </a:xfrm>
        </p:grpSpPr>
        <p:sp>
          <p:nvSpPr>
            <p:cNvPr id="802" name="Google Shape;802;p2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3" name="Google Shape;803;p2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04" name="Google Shape;804;p29"/>
          <p:cNvSpPr txBox="1"/>
          <p:nvPr/>
        </p:nvSpPr>
        <p:spPr>
          <a:xfrm>
            <a:off x="1409376" y="2977278"/>
            <a:ext cx="23144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Ph. Neto – PTKP </a:t>
            </a:r>
            <a:endParaRPr/>
          </a:p>
        </p:txBody>
      </p:sp>
      <p:sp>
        <p:nvSpPr>
          <p:cNvPr id="805" name="Google Shape;805;p29"/>
          <p:cNvSpPr txBox="1"/>
          <p:nvPr/>
        </p:nvSpPr>
        <p:spPr>
          <a:xfrm>
            <a:off x="5716332" y="2538486"/>
            <a:ext cx="55910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Pegawai Tidak Tetap</a:t>
            </a:r>
            <a:endParaRPr sz="1800">
              <a:solidFill>
                <a:srgbClr val="34485C"/>
              </a:solidFill>
              <a:latin typeface="Calibri"/>
              <a:ea typeface="Calibri"/>
              <a:cs typeface="Calibri"/>
              <a:sym typeface="Calibri"/>
            </a:endParaRPr>
          </a:p>
        </p:txBody>
      </p:sp>
      <p:grpSp>
        <p:nvGrpSpPr>
          <p:cNvPr id="806" name="Google Shape;806;p29"/>
          <p:cNvGrpSpPr/>
          <p:nvPr/>
        </p:nvGrpSpPr>
        <p:grpSpPr>
          <a:xfrm>
            <a:off x="5391775" y="2585574"/>
            <a:ext cx="256857" cy="256857"/>
            <a:chOff x="5295900" y="2501900"/>
            <a:chExt cx="256857" cy="256857"/>
          </a:xfrm>
        </p:grpSpPr>
        <p:sp>
          <p:nvSpPr>
            <p:cNvPr id="807" name="Google Shape;807;p2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8" name="Google Shape;808;p2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09" name="Google Shape;809;p29"/>
          <p:cNvSpPr txBox="1"/>
          <p:nvPr/>
        </p:nvSpPr>
        <p:spPr>
          <a:xfrm>
            <a:off x="5919531" y="2977278"/>
            <a:ext cx="23144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Bulanan</a:t>
            </a:r>
            <a:endParaRPr b="1" sz="2000">
              <a:solidFill>
                <a:srgbClr val="34485C"/>
              </a:solidFill>
              <a:latin typeface="Calibri"/>
              <a:ea typeface="Calibri"/>
              <a:cs typeface="Calibri"/>
              <a:sym typeface="Calibri"/>
            </a:endParaRPr>
          </a:p>
        </p:txBody>
      </p:sp>
      <p:sp>
        <p:nvSpPr>
          <p:cNvPr id="810" name="Google Shape;810;p29"/>
          <p:cNvSpPr txBox="1"/>
          <p:nvPr/>
        </p:nvSpPr>
        <p:spPr>
          <a:xfrm>
            <a:off x="5919530" y="3436182"/>
            <a:ext cx="23144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4485C"/>
                </a:solidFill>
                <a:latin typeface="Calibri"/>
                <a:ea typeface="Calibri"/>
                <a:cs typeface="Calibri"/>
                <a:sym typeface="Calibri"/>
              </a:rPr>
              <a:t>Ph. Bruto – PTKP </a:t>
            </a:r>
            <a:endParaRPr/>
          </a:p>
        </p:txBody>
      </p:sp>
      <p:sp>
        <p:nvSpPr>
          <p:cNvPr id="811" name="Google Shape;811;p29"/>
          <p:cNvSpPr txBox="1"/>
          <p:nvPr/>
        </p:nvSpPr>
        <p:spPr>
          <a:xfrm>
            <a:off x="5919531" y="4104756"/>
            <a:ext cx="23144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Harian</a:t>
            </a:r>
            <a:endParaRPr b="1" sz="2000">
              <a:solidFill>
                <a:srgbClr val="34485C"/>
              </a:solidFill>
              <a:latin typeface="Calibri"/>
              <a:ea typeface="Calibri"/>
              <a:cs typeface="Calibri"/>
              <a:sym typeface="Calibri"/>
            </a:endParaRPr>
          </a:p>
        </p:txBody>
      </p:sp>
      <p:sp>
        <p:nvSpPr>
          <p:cNvPr id="812" name="Google Shape;812;p29"/>
          <p:cNvSpPr txBox="1"/>
          <p:nvPr/>
        </p:nvSpPr>
        <p:spPr>
          <a:xfrm>
            <a:off x="5919529" y="4563660"/>
            <a:ext cx="559109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4485C"/>
                </a:solidFill>
                <a:latin typeface="Calibri"/>
                <a:ea typeface="Calibri"/>
                <a:cs typeface="Calibri"/>
                <a:sym typeface="Calibri"/>
              </a:rPr>
              <a:t>Ph. Bruto – Rp.450 Ribu</a:t>
            </a:r>
            <a:endParaRPr sz="2000">
              <a:solidFill>
                <a:srgbClr val="34485C"/>
              </a:solidFill>
              <a:latin typeface="Calibri"/>
              <a:ea typeface="Calibri"/>
              <a:cs typeface="Calibri"/>
              <a:sym typeface="Calibri"/>
            </a:endParaRPr>
          </a:p>
          <a:p>
            <a:pPr indent="0" lvl="0" marL="0" marR="0" rtl="0" algn="l">
              <a:spcBef>
                <a:spcPts val="0"/>
              </a:spcBef>
              <a:spcAft>
                <a:spcPts val="0"/>
              </a:spcAft>
              <a:buNone/>
            </a:pPr>
            <a:r>
              <a:rPr lang="en-US" sz="2000">
                <a:solidFill>
                  <a:srgbClr val="34485C"/>
                </a:solidFill>
                <a:latin typeface="Calibri"/>
                <a:ea typeface="Calibri"/>
                <a:cs typeface="Calibri"/>
                <a:sym typeface="Calibri"/>
              </a:rPr>
              <a:t>Ph. Bruto ( &gt; Rp.4,5 jt s.d Rp.10,2 jt ) – PTKP Harian</a:t>
            </a:r>
            <a:endParaRPr sz="2000">
              <a:solidFill>
                <a:srgbClr val="34485C"/>
              </a:solidFill>
              <a:latin typeface="Calibri"/>
              <a:ea typeface="Calibri"/>
              <a:cs typeface="Calibri"/>
              <a:sym typeface="Calibri"/>
            </a:endParaRPr>
          </a:p>
          <a:p>
            <a:pPr indent="0" lvl="0" marL="0" marR="0" rtl="0" algn="l">
              <a:spcBef>
                <a:spcPts val="0"/>
              </a:spcBef>
              <a:spcAft>
                <a:spcPts val="0"/>
              </a:spcAft>
              <a:buNone/>
            </a:pPr>
            <a:r>
              <a:rPr lang="en-US" sz="2000">
                <a:solidFill>
                  <a:srgbClr val="34485C"/>
                </a:solidFill>
                <a:latin typeface="Calibri"/>
                <a:ea typeface="Calibri"/>
                <a:cs typeface="Calibri"/>
                <a:sym typeface="Calibri"/>
              </a:rPr>
              <a:t>Ph. Bruto ( &gt; Rp. 10,2 jt ) – PTKP</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cxnSp>
        <p:nvCxnSpPr>
          <p:cNvPr id="817" name="Google Shape;817;p30"/>
          <p:cNvCxnSpPr/>
          <p:nvPr/>
        </p:nvCxnSpPr>
        <p:spPr>
          <a:xfrm>
            <a:off x="504918" y="-116114"/>
            <a:ext cx="0" cy="7456714"/>
          </a:xfrm>
          <a:prstGeom prst="straightConnector1">
            <a:avLst/>
          </a:prstGeom>
          <a:noFill/>
          <a:ln cap="flat" cmpd="sng" w="22225">
            <a:solidFill>
              <a:srgbClr val="34485C"/>
            </a:solidFill>
            <a:prstDash val="solid"/>
            <a:miter lim="800000"/>
            <a:headEnd len="sm" w="sm" type="none"/>
            <a:tailEnd len="sm" w="sm" type="none"/>
          </a:ln>
        </p:spPr>
      </p:cxnSp>
      <p:sp>
        <p:nvSpPr>
          <p:cNvPr id="818" name="Google Shape;818;p30"/>
          <p:cNvSpPr/>
          <p:nvPr/>
        </p:nvSpPr>
        <p:spPr>
          <a:xfrm flipH="1" rot="10800000">
            <a:off x="7411563" y="2977274"/>
            <a:ext cx="1903672"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9" name="Google Shape;819;p30"/>
          <p:cNvSpPr/>
          <p:nvPr/>
        </p:nvSpPr>
        <p:spPr>
          <a:xfrm flipH="1" rot="10800000">
            <a:off x="1303360" y="2977275"/>
            <a:ext cx="2314484"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20" name="Google Shape;820;p30"/>
          <p:cNvGrpSpPr/>
          <p:nvPr/>
        </p:nvGrpSpPr>
        <p:grpSpPr>
          <a:xfrm>
            <a:off x="6374130" y="6484620"/>
            <a:ext cx="5817870" cy="76200"/>
            <a:chOff x="4347210" y="6484620"/>
            <a:chExt cx="7844790" cy="53340"/>
          </a:xfrm>
        </p:grpSpPr>
        <p:sp>
          <p:nvSpPr>
            <p:cNvPr id="821" name="Google Shape;821;p30"/>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2" name="Google Shape;822;p30"/>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23" name="Google Shape;823;p30"/>
          <p:cNvGrpSpPr/>
          <p:nvPr/>
        </p:nvGrpSpPr>
        <p:grpSpPr>
          <a:xfrm>
            <a:off x="2438097" y="6353443"/>
            <a:ext cx="4023594" cy="338554"/>
            <a:chOff x="1289685" y="5626001"/>
            <a:chExt cx="4023594" cy="338554"/>
          </a:xfrm>
        </p:grpSpPr>
        <p:sp>
          <p:nvSpPr>
            <p:cNvPr id="824" name="Google Shape;824;p30"/>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825" name="Google Shape;825;p30"/>
            <p:cNvPicPr preferRelativeResize="0"/>
            <p:nvPr/>
          </p:nvPicPr>
          <p:blipFill rotWithShape="1">
            <a:blip r:embed="rId3">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826" name="Google Shape;826;p30"/>
            <p:cNvPicPr preferRelativeResize="0"/>
            <p:nvPr/>
          </p:nvPicPr>
          <p:blipFill rotWithShape="1">
            <a:blip r:embed="rId4">
              <a:alphaModFix/>
            </a:blip>
            <a:srcRect b="0" l="0" r="0" t="0"/>
            <a:stretch/>
          </p:blipFill>
          <p:spPr>
            <a:xfrm>
              <a:off x="3128278" y="5667856"/>
              <a:ext cx="254140" cy="266219"/>
            </a:xfrm>
            <a:prstGeom prst="rect">
              <a:avLst/>
            </a:prstGeom>
            <a:noFill/>
            <a:ln>
              <a:noFill/>
            </a:ln>
          </p:spPr>
        </p:pic>
      </p:grpSp>
      <p:grpSp>
        <p:nvGrpSpPr>
          <p:cNvPr id="827" name="Google Shape;827;p30"/>
          <p:cNvGrpSpPr/>
          <p:nvPr/>
        </p:nvGrpSpPr>
        <p:grpSpPr>
          <a:xfrm rot="10800000">
            <a:off x="10800080" y="297180"/>
            <a:ext cx="1391920" cy="391160"/>
            <a:chOff x="4347210" y="6484620"/>
            <a:chExt cx="7844790" cy="53340"/>
          </a:xfrm>
        </p:grpSpPr>
        <p:sp>
          <p:nvSpPr>
            <p:cNvPr id="828" name="Google Shape;828;p30"/>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p30"/>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30" name="Google Shape;830;p30"/>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Skema DPP</a:t>
            </a:r>
            <a:endParaRPr b="1" sz="1800">
              <a:solidFill>
                <a:srgbClr val="34485C"/>
              </a:solidFill>
              <a:latin typeface="Calibri"/>
              <a:ea typeface="Calibri"/>
              <a:cs typeface="Calibri"/>
              <a:sym typeface="Calibri"/>
            </a:endParaRPr>
          </a:p>
        </p:txBody>
      </p:sp>
      <p:sp>
        <p:nvSpPr>
          <p:cNvPr id="831" name="Google Shape;831;p30"/>
          <p:cNvSpPr/>
          <p:nvPr/>
        </p:nvSpPr>
        <p:spPr>
          <a:xfrm flipH="1" rot="10800000">
            <a:off x="-1" y="1601140"/>
            <a:ext cx="1741713"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p30"/>
          <p:cNvSpPr txBox="1"/>
          <p:nvPr/>
        </p:nvSpPr>
        <p:spPr>
          <a:xfrm>
            <a:off x="504918" y="1612054"/>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Pensiunan</a:t>
            </a:r>
            <a:endParaRPr b="1" sz="1800">
              <a:solidFill>
                <a:srgbClr val="34485C"/>
              </a:solidFill>
              <a:latin typeface="Calibri"/>
              <a:ea typeface="Calibri"/>
              <a:cs typeface="Calibri"/>
              <a:sym typeface="Calibri"/>
            </a:endParaRPr>
          </a:p>
        </p:txBody>
      </p:sp>
      <p:sp>
        <p:nvSpPr>
          <p:cNvPr id="833" name="Google Shape;833;p30"/>
          <p:cNvSpPr txBox="1"/>
          <p:nvPr/>
        </p:nvSpPr>
        <p:spPr>
          <a:xfrm>
            <a:off x="1206177" y="2538486"/>
            <a:ext cx="55910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Sekaligus</a:t>
            </a:r>
            <a:endParaRPr sz="1800">
              <a:solidFill>
                <a:srgbClr val="34485C"/>
              </a:solidFill>
              <a:latin typeface="Calibri"/>
              <a:ea typeface="Calibri"/>
              <a:cs typeface="Calibri"/>
              <a:sym typeface="Calibri"/>
            </a:endParaRPr>
          </a:p>
        </p:txBody>
      </p:sp>
      <p:grpSp>
        <p:nvGrpSpPr>
          <p:cNvPr id="834" name="Google Shape;834;p30"/>
          <p:cNvGrpSpPr/>
          <p:nvPr/>
        </p:nvGrpSpPr>
        <p:grpSpPr>
          <a:xfrm>
            <a:off x="881620" y="2585574"/>
            <a:ext cx="256857" cy="256857"/>
            <a:chOff x="5295900" y="2501900"/>
            <a:chExt cx="256857" cy="256857"/>
          </a:xfrm>
        </p:grpSpPr>
        <p:sp>
          <p:nvSpPr>
            <p:cNvPr id="835" name="Google Shape;835;p30"/>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p30"/>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37" name="Google Shape;837;p30"/>
          <p:cNvSpPr txBox="1"/>
          <p:nvPr/>
        </p:nvSpPr>
        <p:spPr>
          <a:xfrm>
            <a:off x="1409376" y="2977278"/>
            <a:ext cx="23144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PP 68 Tahun 2010 </a:t>
            </a:r>
            <a:endParaRPr/>
          </a:p>
        </p:txBody>
      </p:sp>
      <p:sp>
        <p:nvSpPr>
          <p:cNvPr id="838" name="Google Shape;838;p30"/>
          <p:cNvSpPr txBox="1"/>
          <p:nvPr/>
        </p:nvSpPr>
        <p:spPr>
          <a:xfrm>
            <a:off x="7283870" y="2538486"/>
            <a:ext cx="19036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Berkala</a:t>
            </a:r>
            <a:endParaRPr sz="1800">
              <a:solidFill>
                <a:srgbClr val="34485C"/>
              </a:solidFill>
              <a:latin typeface="Calibri"/>
              <a:ea typeface="Calibri"/>
              <a:cs typeface="Calibri"/>
              <a:sym typeface="Calibri"/>
            </a:endParaRPr>
          </a:p>
        </p:txBody>
      </p:sp>
      <p:grpSp>
        <p:nvGrpSpPr>
          <p:cNvPr id="839" name="Google Shape;839;p30"/>
          <p:cNvGrpSpPr/>
          <p:nvPr/>
        </p:nvGrpSpPr>
        <p:grpSpPr>
          <a:xfrm>
            <a:off x="6959313" y="2585574"/>
            <a:ext cx="256857" cy="256857"/>
            <a:chOff x="5295900" y="2501900"/>
            <a:chExt cx="256857" cy="256857"/>
          </a:xfrm>
        </p:grpSpPr>
        <p:sp>
          <p:nvSpPr>
            <p:cNvPr id="840" name="Google Shape;840;p30"/>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p30"/>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42" name="Google Shape;842;p30"/>
          <p:cNvSpPr txBox="1"/>
          <p:nvPr/>
        </p:nvSpPr>
        <p:spPr>
          <a:xfrm>
            <a:off x="7487069" y="2977278"/>
            <a:ext cx="231448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Ph Neto - PTKP</a:t>
            </a:r>
            <a:endParaRPr/>
          </a:p>
        </p:txBody>
      </p:sp>
      <p:sp>
        <p:nvSpPr>
          <p:cNvPr id="843" name="Google Shape;843;p30"/>
          <p:cNvSpPr txBox="1"/>
          <p:nvPr/>
        </p:nvSpPr>
        <p:spPr>
          <a:xfrm>
            <a:off x="1413791" y="3513267"/>
            <a:ext cx="5383476"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34485C"/>
                </a:solidFill>
                <a:latin typeface="Calibri"/>
                <a:ea typeface="Calibri"/>
                <a:cs typeface="Calibri"/>
                <a:sym typeface="Calibri"/>
              </a:rPr>
              <a:t>Tarif	Penghasilan</a:t>
            </a:r>
            <a:endParaRPr sz="2000">
              <a:solidFill>
                <a:srgbClr val="34485C"/>
              </a:solidFill>
              <a:latin typeface="Calibri"/>
              <a:ea typeface="Calibri"/>
              <a:cs typeface="Calibri"/>
              <a:sym typeface="Calibri"/>
            </a:endParaRPr>
          </a:p>
          <a:p>
            <a:pPr indent="0" lvl="0" marL="0" marR="0" rtl="0" algn="l">
              <a:spcBef>
                <a:spcPts val="0"/>
              </a:spcBef>
              <a:spcAft>
                <a:spcPts val="0"/>
              </a:spcAft>
              <a:buNone/>
            </a:pPr>
            <a:r>
              <a:rPr lang="en-US" sz="2000">
                <a:solidFill>
                  <a:srgbClr val="34485C"/>
                </a:solidFill>
                <a:latin typeface="Calibri"/>
                <a:ea typeface="Calibri"/>
                <a:cs typeface="Calibri"/>
                <a:sym typeface="Calibri"/>
              </a:rPr>
              <a:t>  0%	Rp 0,- s.d. Rp 50.000.000,-</a:t>
            </a:r>
            <a:endParaRPr/>
          </a:p>
          <a:p>
            <a:pPr indent="0" lvl="0" marL="0" marR="0" rtl="0" algn="l">
              <a:spcBef>
                <a:spcPts val="0"/>
              </a:spcBef>
              <a:spcAft>
                <a:spcPts val="0"/>
              </a:spcAft>
              <a:buNone/>
            </a:pPr>
            <a:r>
              <a:rPr lang="en-US" sz="2000">
                <a:solidFill>
                  <a:srgbClr val="34485C"/>
                </a:solidFill>
                <a:latin typeface="Calibri"/>
                <a:ea typeface="Calibri"/>
                <a:cs typeface="Calibri"/>
                <a:sym typeface="Calibri"/>
              </a:rPr>
              <a:t>  5%	Rp 50.000.000,- s.d Rp 100.000.000,-</a:t>
            </a:r>
            <a:endParaRPr/>
          </a:p>
          <a:p>
            <a:pPr indent="0" lvl="0" marL="0" marR="0" rtl="0" algn="l">
              <a:spcBef>
                <a:spcPts val="0"/>
              </a:spcBef>
              <a:spcAft>
                <a:spcPts val="0"/>
              </a:spcAft>
              <a:buNone/>
            </a:pPr>
            <a:r>
              <a:rPr lang="en-US" sz="2000">
                <a:solidFill>
                  <a:srgbClr val="34485C"/>
                </a:solidFill>
                <a:latin typeface="Calibri"/>
                <a:ea typeface="Calibri"/>
                <a:cs typeface="Calibri"/>
                <a:sym typeface="Calibri"/>
              </a:rPr>
              <a:t> 15%	Rp 100.000.000,- s.d Rp 500.000.000,-</a:t>
            </a:r>
            <a:endParaRPr/>
          </a:p>
          <a:p>
            <a:pPr indent="0" lvl="0" marL="0" marR="0" rtl="0" algn="l">
              <a:spcBef>
                <a:spcPts val="0"/>
              </a:spcBef>
              <a:spcAft>
                <a:spcPts val="0"/>
              </a:spcAft>
              <a:buNone/>
            </a:pPr>
            <a:r>
              <a:rPr lang="en-US" sz="2000">
                <a:solidFill>
                  <a:srgbClr val="34485C"/>
                </a:solidFill>
                <a:latin typeface="Calibri"/>
                <a:ea typeface="Calibri"/>
                <a:cs typeface="Calibri"/>
                <a:sym typeface="Calibri"/>
              </a:rPr>
              <a:t> 25%	Diatas Rp 500.000.000,-</a:t>
            </a:r>
            <a:endParaRPr/>
          </a:p>
          <a:p>
            <a:pPr indent="0" lvl="0" marL="0" marR="0" rtl="0" algn="l">
              <a:spcBef>
                <a:spcPts val="0"/>
              </a:spcBef>
              <a:spcAft>
                <a:spcPts val="0"/>
              </a:spcAft>
              <a:buNone/>
            </a:pPr>
            <a:r>
              <a:t/>
            </a:r>
            <a:endParaRPr sz="2000">
              <a:solidFill>
                <a:srgbClr val="34485C"/>
              </a:solidFill>
              <a:latin typeface="Calibri"/>
              <a:ea typeface="Calibri"/>
              <a:cs typeface="Calibri"/>
              <a:sym typeface="Calibri"/>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descr="Graphical user interface, text&#10;&#10;Description automatically generated" id="127" name="Google Shape;127;p4"/>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128" name="Google Shape;128;p4"/>
          <p:cNvGrpSpPr/>
          <p:nvPr/>
        </p:nvGrpSpPr>
        <p:grpSpPr>
          <a:xfrm rot="5400000">
            <a:off x="3848467" y="4170421"/>
            <a:ext cx="1995808" cy="96417"/>
            <a:chOff x="4347210" y="6484620"/>
            <a:chExt cx="7844790" cy="53340"/>
          </a:xfrm>
        </p:grpSpPr>
        <p:sp>
          <p:nvSpPr>
            <p:cNvPr id="129" name="Google Shape;129;p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31" name="Google Shape;131;p4"/>
          <p:cNvGrpSpPr/>
          <p:nvPr/>
        </p:nvGrpSpPr>
        <p:grpSpPr>
          <a:xfrm>
            <a:off x="6374130" y="6484620"/>
            <a:ext cx="5817870" cy="76200"/>
            <a:chOff x="4347210" y="6484620"/>
            <a:chExt cx="7844790" cy="53340"/>
          </a:xfrm>
        </p:grpSpPr>
        <p:sp>
          <p:nvSpPr>
            <p:cNvPr id="132" name="Google Shape;132;p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34" name="Google Shape;134;p4"/>
          <p:cNvGrpSpPr/>
          <p:nvPr/>
        </p:nvGrpSpPr>
        <p:grpSpPr>
          <a:xfrm>
            <a:off x="2438097" y="6353443"/>
            <a:ext cx="4023594" cy="338554"/>
            <a:chOff x="1289685" y="5626001"/>
            <a:chExt cx="4023594" cy="338554"/>
          </a:xfrm>
        </p:grpSpPr>
        <p:sp>
          <p:nvSpPr>
            <p:cNvPr id="135" name="Google Shape;135;p4"/>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136" name="Google Shape;136;p4"/>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137" name="Google Shape;137;p4"/>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138" name="Google Shape;138;p4"/>
          <p:cNvGrpSpPr/>
          <p:nvPr/>
        </p:nvGrpSpPr>
        <p:grpSpPr>
          <a:xfrm rot="10800000">
            <a:off x="-5221" y="190519"/>
            <a:ext cx="1391920" cy="391160"/>
            <a:chOff x="4347210" y="6484620"/>
            <a:chExt cx="7844790" cy="53340"/>
          </a:xfrm>
        </p:grpSpPr>
        <p:sp>
          <p:nvSpPr>
            <p:cNvPr id="139" name="Google Shape;139;p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4"/>
          <p:cNvSpPr txBox="1"/>
          <p:nvPr/>
        </p:nvSpPr>
        <p:spPr>
          <a:xfrm>
            <a:off x="5372722" y="3981745"/>
            <a:ext cx="51425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Pemotong PPh Pasal 21</a:t>
            </a:r>
            <a:endParaRPr b="1" sz="3600">
              <a:solidFill>
                <a:srgbClr val="2B2A35"/>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cxnSp>
        <p:nvCxnSpPr>
          <p:cNvPr id="848" name="Google Shape;848;p31"/>
          <p:cNvCxnSpPr/>
          <p:nvPr/>
        </p:nvCxnSpPr>
        <p:spPr>
          <a:xfrm>
            <a:off x="504918" y="-116114"/>
            <a:ext cx="0" cy="7456714"/>
          </a:xfrm>
          <a:prstGeom prst="straightConnector1">
            <a:avLst/>
          </a:prstGeom>
          <a:noFill/>
          <a:ln cap="flat" cmpd="sng" w="22225">
            <a:solidFill>
              <a:srgbClr val="34485C"/>
            </a:solidFill>
            <a:prstDash val="solid"/>
            <a:miter lim="800000"/>
            <a:headEnd len="sm" w="sm" type="none"/>
            <a:tailEnd len="sm" w="sm" type="none"/>
          </a:ln>
        </p:spPr>
      </p:cxnSp>
      <p:grpSp>
        <p:nvGrpSpPr>
          <p:cNvPr id="849" name="Google Shape;849;p31"/>
          <p:cNvGrpSpPr/>
          <p:nvPr/>
        </p:nvGrpSpPr>
        <p:grpSpPr>
          <a:xfrm>
            <a:off x="6374130" y="6484620"/>
            <a:ext cx="5817870" cy="76200"/>
            <a:chOff x="4347210" y="6484620"/>
            <a:chExt cx="7844790" cy="53340"/>
          </a:xfrm>
        </p:grpSpPr>
        <p:sp>
          <p:nvSpPr>
            <p:cNvPr id="850" name="Google Shape;850;p3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3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52" name="Google Shape;852;p31"/>
          <p:cNvGrpSpPr/>
          <p:nvPr/>
        </p:nvGrpSpPr>
        <p:grpSpPr>
          <a:xfrm>
            <a:off x="2438097" y="6353443"/>
            <a:ext cx="4023594" cy="338554"/>
            <a:chOff x="1289685" y="5626001"/>
            <a:chExt cx="4023594" cy="338554"/>
          </a:xfrm>
        </p:grpSpPr>
        <p:sp>
          <p:nvSpPr>
            <p:cNvPr id="853" name="Google Shape;853;p31"/>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854" name="Google Shape;854;p31"/>
            <p:cNvPicPr preferRelativeResize="0"/>
            <p:nvPr/>
          </p:nvPicPr>
          <p:blipFill rotWithShape="1">
            <a:blip r:embed="rId3">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855" name="Google Shape;855;p31"/>
            <p:cNvPicPr preferRelativeResize="0"/>
            <p:nvPr/>
          </p:nvPicPr>
          <p:blipFill rotWithShape="1">
            <a:blip r:embed="rId4">
              <a:alphaModFix/>
            </a:blip>
            <a:srcRect b="0" l="0" r="0" t="0"/>
            <a:stretch/>
          </p:blipFill>
          <p:spPr>
            <a:xfrm>
              <a:off x="3128278" y="5667856"/>
              <a:ext cx="254140" cy="266219"/>
            </a:xfrm>
            <a:prstGeom prst="rect">
              <a:avLst/>
            </a:prstGeom>
            <a:noFill/>
            <a:ln>
              <a:noFill/>
            </a:ln>
          </p:spPr>
        </p:pic>
      </p:grpSp>
      <p:grpSp>
        <p:nvGrpSpPr>
          <p:cNvPr id="856" name="Google Shape;856;p31"/>
          <p:cNvGrpSpPr/>
          <p:nvPr/>
        </p:nvGrpSpPr>
        <p:grpSpPr>
          <a:xfrm rot="10800000">
            <a:off x="10800080" y="297180"/>
            <a:ext cx="1391920" cy="391160"/>
            <a:chOff x="4347210" y="6484620"/>
            <a:chExt cx="7844790" cy="53340"/>
          </a:xfrm>
        </p:grpSpPr>
        <p:sp>
          <p:nvSpPr>
            <p:cNvPr id="857" name="Google Shape;857;p31"/>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31"/>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59" name="Google Shape;859;p31"/>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Skema DPP</a:t>
            </a:r>
            <a:endParaRPr b="1" sz="1800">
              <a:solidFill>
                <a:srgbClr val="34485C"/>
              </a:solidFill>
              <a:latin typeface="Calibri"/>
              <a:ea typeface="Calibri"/>
              <a:cs typeface="Calibri"/>
              <a:sym typeface="Calibri"/>
            </a:endParaRPr>
          </a:p>
        </p:txBody>
      </p:sp>
      <p:sp>
        <p:nvSpPr>
          <p:cNvPr id="860" name="Google Shape;860;p31"/>
          <p:cNvSpPr/>
          <p:nvPr/>
        </p:nvSpPr>
        <p:spPr>
          <a:xfrm flipH="1" rot="10800000">
            <a:off x="-1" y="1601140"/>
            <a:ext cx="2438096"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p31"/>
          <p:cNvSpPr txBox="1"/>
          <p:nvPr/>
        </p:nvSpPr>
        <p:spPr>
          <a:xfrm>
            <a:off x="504918" y="1612054"/>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Peserta Kegiatan</a:t>
            </a:r>
            <a:endParaRPr b="1" sz="1800">
              <a:solidFill>
                <a:srgbClr val="34485C"/>
              </a:solidFill>
              <a:latin typeface="Calibri"/>
              <a:ea typeface="Calibri"/>
              <a:cs typeface="Calibri"/>
              <a:sym typeface="Calibri"/>
            </a:endParaRPr>
          </a:p>
        </p:txBody>
      </p:sp>
      <p:sp>
        <p:nvSpPr>
          <p:cNvPr id="862" name="Google Shape;862;p31"/>
          <p:cNvSpPr txBox="1"/>
          <p:nvPr/>
        </p:nvSpPr>
        <p:spPr>
          <a:xfrm>
            <a:off x="1009839" y="2111574"/>
            <a:ext cx="19036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Ph Bruto</a:t>
            </a:r>
            <a:endParaRPr sz="1800">
              <a:solidFill>
                <a:srgbClr val="34485C"/>
              </a:solidFill>
              <a:latin typeface="Calibri"/>
              <a:ea typeface="Calibri"/>
              <a:cs typeface="Calibri"/>
              <a:sym typeface="Calibri"/>
            </a:endParaRPr>
          </a:p>
        </p:txBody>
      </p:sp>
      <p:sp>
        <p:nvSpPr>
          <p:cNvPr id="863" name="Google Shape;863;p31"/>
          <p:cNvSpPr/>
          <p:nvPr/>
        </p:nvSpPr>
        <p:spPr>
          <a:xfrm flipH="1" rot="10800000">
            <a:off x="-3" y="4003934"/>
            <a:ext cx="3564837"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4" name="Google Shape;864;p31"/>
          <p:cNvSpPr txBox="1"/>
          <p:nvPr/>
        </p:nvSpPr>
        <p:spPr>
          <a:xfrm>
            <a:off x="504917" y="4014848"/>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Komisaris &amp; Mantan Pegawai</a:t>
            </a:r>
            <a:endParaRPr b="1" sz="1800">
              <a:solidFill>
                <a:srgbClr val="34485C"/>
              </a:solidFill>
              <a:latin typeface="Calibri"/>
              <a:ea typeface="Calibri"/>
              <a:cs typeface="Calibri"/>
              <a:sym typeface="Calibri"/>
            </a:endParaRPr>
          </a:p>
        </p:txBody>
      </p:sp>
      <p:sp>
        <p:nvSpPr>
          <p:cNvPr id="865" name="Google Shape;865;p31"/>
          <p:cNvSpPr txBox="1"/>
          <p:nvPr/>
        </p:nvSpPr>
        <p:spPr>
          <a:xfrm>
            <a:off x="1009838" y="4514368"/>
            <a:ext cx="2382719"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Ph Bruto Kumulatif</a:t>
            </a:r>
            <a:endParaRPr sz="1800">
              <a:solidFill>
                <a:srgbClr val="34485C"/>
              </a:solidFill>
              <a:latin typeface="Calibri"/>
              <a:ea typeface="Calibri"/>
              <a:cs typeface="Calibri"/>
              <a:sym typeface="Calibri"/>
            </a:endParaRPr>
          </a:p>
        </p:txBody>
      </p:sp>
    </p:spTree>
  </p:cSld>
  <p:clrMapOvr>
    <a:masterClrMapping/>
  </p:clrMapOvr>
  <p:transition spd="slow">
    <p:push/>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cxnSp>
        <p:nvCxnSpPr>
          <p:cNvPr id="870" name="Google Shape;870;p32"/>
          <p:cNvCxnSpPr>
            <a:endCxn id="871" idx="1"/>
          </p:cNvCxnSpPr>
          <p:nvPr/>
        </p:nvCxnSpPr>
        <p:spPr>
          <a:xfrm>
            <a:off x="504918" y="-116080"/>
            <a:ext cx="0" cy="1912800"/>
          </a:xfrm>
          <a:prstGeom prst="straightConnector1">
            <a:avLst/>
          </a:prstGeom>
          <a:noFill/>
          <a:ln cap="flat" cmpd="sng" w="22225">
            <a:solidFill>
              <a:srgbClr val="34485C"/>
            </a:solidFill>
            <a:prstDash val="solid"/>
            <a:miter lim="800000"/>
            <a:headEnd len="sm" w="sm" type="none"/>
            <a:tailEnd len="sm" w="sm" type="none"/>
          </a:ln>
        </p:spPr>
      </p:cxnSp>
      <p:sp>
        <p:nvSpPr>
          <p:cNvPr id="872" name="Google Shape;872;p32"/>
          <p:cNvSpPr/>
          <p:nvPr/>
        </p:nvSpPr>
        <p:spPr>
          <a:xfrm flipH="1" rot="10800000">
            <a:off x="1303359" y="2977274"/>
            <a:ext cx="4354125"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873" name="Google Shape;873;p32"/>
          <p:cNvGrpSpPr/>
          <p:nvPr/>
        </p:nvGrpSpPr>
        <p:grpSpPr>
          <a:xfrm>
            <a:off x="6374130" y="6484620"/>
            <a:ext cx="5817870" cy="76200"/>
            <a:chOff x="4347210" y="6484620"/>
            <a:chExt cx="7844790" cy="53340"/>
          </a:xfrm>
        </p:grpSpPr>
        <p:sp>
          <p:nvSpPr>
            <p:cNvPr id="874" name="Google Shape;874;p32"/>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5" name="Google Shape;875;p32"/>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876" name="Google Shape;876;p32"/>
          <p:cNvGrpSpPr/>
          <p:nvPr/>
        </p:nvGrpSpPr>
        <p:grpSpPr>
          <a:xfrm>
            <a:off x="2438097" y="6353443"/>
            <a:ext cx="4023594" cy="338554"/>
            <a:chOff x="1289685" y="5626001"/>
            <a:chExt cx="4023594" cy="338554"/>
          </a:xfrm>
        </p:grpSpPr>
        <p:sp>
          <p:nvSpPr>
            <p:cNvPr id="877" name="Google Shape;877;p32"/>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878" name="Google Shape;878;p32"/>
            <p:cNvPicPr preferRelativeResize="0"/>
            <p:nvPr/>
          </p:nvPicPr>
          <p:blipFill rotWithShape="1">
            <a:blip r:embed="rId3">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879" name="Google Shape;879;p32"/>
            <p:cNvPicPr preferRelativeResize="0"/>
            <p:nvPr/>
          </p:nvPicPr>
          <p:blipFill rotWithShape="1">
            <a:blip r:embed="rId4">
              <a:alphaModFix/>
            </a:blip>
            <a:srcRect b="0" l="0" r="0" t="0"/>
            <a:stretch/>
          </p:blipFill>
          <p:spPr>
            <a:xfrm>
              <a:off x="3128278" y="5667856"/>
              <a:ext cx="254140" cy="266219"/>
            </a:xfrm>
            <a:prstGeom prst="rect">
              <a:avLst/>
            </a:prstGeom>
            <a:noFill/>
            <a:ln>
              <a:noFill/>
            </a:ln>
          </p:spPr>
        </p:pic>
      </p:grpSp>
      <p:grpSp>
        <p:nvGrpSpPr>
          <p:cNvPr id="880" name="Google Shape;880;p32"/>
          <p:cNvGrpSpPr/>
          <p:nvPr/>
        </p:nvGrpSpPr>
        <p:grpSpPr>
          <a:xfrm rot="10800000">
            <a:off x="10800080" y="297180"/>
            <a:ext cx="1391920" cy="391160"/>
            <a:chOff x="4347210" y="6484620"/>
            <a:chExt cx="7844790" cy="53340"/>
          </a:xfrm>
        </p:grpSpPr>
        <p:sp>
          <p:nvSpPr>
            <p:cNvPr id="881" name="Google Shape;881;p32"/>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32"/>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83" name="Google Shape;883;p32"/>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Skema DPP</a:t>
            </a:r>
            <a:endParaRPr b="1" sz="1800">
              <a:solidFill>
                <a:srgbClr val="34485C"/>
              </a:solidFill>
              <a:latin typeface="Calibri"/>
              <a:ea typeface="Calibri"/>
              <a:cs typeface="Calibri"/>
              <a:sym typeface="Calibri"/>
            </a:endParaRPr>
          </a:p>
        </p:txBody>
      </p:sp>
      <p:sp>
        <p:nvSpPr>
          <p:cNvPr id="884" name="Google Shape;884;p32"/>
          <p:cNvSpPr/>
          <p:nvPr/>
        </p:nvSpPr>
        <p:spPr>
          <a:xfrm flipH="1" rot="10800000">
            <a:off x="-1" y="1601140"/>
            <a:ext cx="2186610"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1" name="Google Shape;871;p32"/>
          <p:cNvSpPr txBox="1"/>
          <p:nvPr/>
        </p:nvSpPr>
        <p:spPr>
          <a:xfrm>
            <a:off x="504918" y="1612054"/>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Bukan Pegawai</a:t>
            </a:r>
            <a:endParaRPr b="1" sz="1800">
              <a:solidFill>
                <a:srgbClr val="34485C"/>
              </a:solidFill>
              <a:latin typeface="Calibri"/>
              <a:ea typeface="Calibri"/>
              <a:cs typeface="Calibri"/>
              <a:sym typeface="Calibri"/>
            </a:endParaRPr>
          </a:p>
        </p:txBody>
      </p:sp>
      <p:sp>
        <p:nvSpPr>
          <p:cNvPr id="885" name="Google Shape;885;p32"/>
          <p:cNvSpPr txBox="1"/>
          <p:nvPr/>
        </p:nvSpPr>
        <p:spPr>
          <a:xfrm>
            <a:off x="1206177" y="2538486"/>
            <a:ext cx="55910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Berkesinambungan (NPWP)</a:t>
            </a:r>
            <a:endParaRPr/>
          </a:p>
        </p:txBody>
      </p:sp>
      <p:grpSp>
        <p:nvGrpSpPr>
          <p:cNvPr id="886" name="Google Shape;886;p32"/>
          <p:cNvGrpSpPr/>
          <p:nvPr/>
        </p:nvGrpSpPr>
        <p:grpSpPr>
          <a:xfrm>
            <a:off x="881620" y="2585574"/>
            <a:ext cx="256857" cy="256857"/>
            <a:chOff x="5295900" y="2501900"/>
            <a:chExt cx="256857" cy="256857"/>
          </a:xfrm>
        </p:grpSpPr>
        <p:sp>
          <p:nvSpPr>
            <p:cNvPr id="887" name="Google Shape;887;p32"/>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8" name="Google Shape;888;p32"/>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89" name="Google Shape;889;p32"/>
          <p:cNvSpPr txBox="1"/>
          <p:nvPr/>
        </p:nvSpPr>
        <p:spPr>
          <a:xfrm>
            <a:off x="1409376" y="2977278"/>
            <a:ext cx="4580607" cy="398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50% x (Ph Bruto) – PTKP Bulanan Kum.</a:t>
            </a:r>
            <a:endParaRPr/>
          </a:p>
        </p:txBody>
      </p:sp>
      <p:sp>
        <p:nvSpPr>
          <p:cNvPr id="890" name="Google Shape;890;p32"/>
          <p:cNvSpPr/>
          <p:nvPr/>
        </p:nvSpPr>
        <p:spPr>
          <a:xfrm flipH="1" rot="10800000">
            <a:off x="1303360" y="4165128"/>
            <a:ext cx="2519340"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1" name="Google Shape;891;p32"/>
          <p:cNvSpPr txBox="1"/>
          <p:nvPr/>
        </p:nvSpPr>
        <p:spPr>
          <a:xfrm>
            <a:off x="1206177" y="3726341"/>
            <a:ext cx="55910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Berkesinambungan (Non NPWP)</a:t>
            </a:r>
            <a:endParaRPr/>
          </a:p>
        </p:txBody>
      </p:sp>
      <p:grpSp>
        <p:nvGrpSpPr>
          <p:cNvPr id="892" name="Google Shape;892;p32"/>
          <p:cNvGrpSpPr/>
          <p:nvPr/>
        </p:nvGrpSpPr>
        <p:grpSpPr>
          <a:xfrm>
            <a:off x="881620" y="3773429"/>
            <a:ext cx="256857" cy="256857"/>
            <a:chOff x="5295900" y="2501900"/>
            <a:chExt cx="256857" cy="256857"/>
          </a:xfrm>
        </p:grpSpPr>
        <p:sp>
          <p:nvSpPr>
            <p:cNvPr id="893" name="Google Shape;893;p32"/>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4" name="Google Shape;894;p32"/>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895" name="Google Shape;895;p32"/>
          <p:cNvSpPr txBox="1"/>
          <p:nvPr/>
        </p:nvSpPr>
        <p:spPr>
          <a:xfrm>
            <a:off x="1409376" y="4165133"/>
            <a:ext cx="4580607" cy="3987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50% x Ph Bruto Kum.</a:t>
            </a:r>
            <a:endParaRPr/>
          </a:p>
        </p:txBody>
      </p:sp>
      <p:sp>
        <p:nvSpPr>
          <p:cNvPr id="896" name="Google Shape;896;p32"/>
          <p:cNvSpPr/>
          <p:nvPr/>
        </p:nvSpPr>
        <p:spPr>
          <a:xfrm flipH="1" rot="10800000">
            <a:off x="1303360" y="5294007"/>
            <a:ext cx="2519340" cy="400109"/>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7" name="Google Shape;897;p32"/>
          <p:cNvSpPr txBox="1"/>
          <p:nvPr/>
        </p:nvSpPr>
        <p:spPr>
          <a:xfrm>
            <a:off x="1206177" y="4855220"/>
            <a:ext cx="55910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Tidak Berkesinambungan</a:t>
            </a:r>
            <a:endParaRPr sz="1800">
              <a:solidFill>
                <a:srgbClr val="34485C"/>
              </a:solidFill>
              <a:latin typeface="Calibri"/>
              <a:ea typeface="Calibri"/>
              <a:cs typeface="Calibri"/>
              <a:sym typeface="Calibri"/>
            </a:endParaRPr>
          </a:p>
        </p:txBody>
      </p:sp>
      <p:grpSp>
        <p:nvGrpSpPr>
          <p:cNvPr id="898" name="Google Shape;898;p32"/>
          <p:cNvGrpSpPr/>
          <p:nvPr/>
        </p:nvGrpSpPr>
        <p:grpSpPr>
          <a:xfrm>
            <a:off x="881620" y="4902308"/>
            <a:ext cx="256857" cy="256857"/>
            <a:chOff x="5295900" y="2501900"/>
            <a:chExt cx="256857" cy="256857"/>
          </a:xfrm>
        </p:grpSpPr>
        <p:sp>
          <p:nvSpPr>
            <p:cNvPr id="899" name="Google Shape;899;p32"/>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0" name="Google Shape;900;p32"/>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01" name="Google Shape;901;p32"/>
          <p:cNvSpPr txBox="1"/>
          <p:nvPr/>
        </p:nvSpPr>
        <p:spPr>
          <a:xfrm>
            <a:off x="1409376" y="5294012"/>
            <a:ext cx="45806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34485C"/>
                </a:solidFill>
                <a:latin typeface="Calibri"/>
                <a:ea typeface="Calibri"/>
                <a:cs typeface="Calibri"/>
                <a:sym typeface="Calibri"/>
              </a:rPr>
              <a:t>50% x Ph Bruto</a:t>
            </a:r>
            <a:endParaRPr/>
          </a:p>
        </p:txBody>
      </p:sp>
    </p:spTree>
  </p:cSld>
  <p:clrMapOvr>
    <a:masterClrMapping/>
  </p:clrMapOvr>
  <p:transition spd="slow">
    <p:push/>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pic>
        <p:nvPicPr>
          <p:cNvPr descr="Graphical user interface, text&#10;&#10;Description automatically generated" id="906" name="Google Shape;906;p33"/>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907" name="Google Shape;907;p33"/>
          <p:cNvGrpSpPr/>
          <p:nvPr/>
        </p:nvGrpSpPr>
        <p:grpSpPr>
          <a:xfrm rot="5400000">
            <a:off x="3848467" y="4170421"/>
            <a:ext cx="1995808" cy="96417"/>
            <a:chOff x="4347210" y="6484620"/>
            <a:chExt cx="7844790" cy="53340"/>
          </a:xfrm>
        </p:grpSpPr>
        <p:sp>
          <p:nvSpPr>
            <p:cNvPr id="908" name="Google Shape;908;p3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p3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10" name="Google Shape;910;p33"/>
          <p:cNvGrpSpPr/>
          <p:nvPr/>
        </p:nvGrpSpPr>
        <p:grpSpPr>
          <a:xfrm>
            <a:off x="6374130" y="6484620"/>
            <a:ext cx="5817870" cy="76200"/>
            <a:chOff x="4347210" y="6484620"/>
            <a:chExt cx="7844790" cy="53340"/>
          </a:xfrm>
        </p:grpSpPr>
        <p:sp>
          <p:nvSpPr>
            <p:cNvPr id="911" name="Google Shape;911;p3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p3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13" name="Google Shape;913;p33"/>
          <p:cNvGrpSpPr/>
          <p:nvPr/>
        </p:nvGrpSpPr>
        <p:grpSpPr>
          <a:xfrm>
            <a:off x="2438097" y="6353443"/>
            <a:ext cx="4023594" cy="338554"/>
            <a:chOff x="1289685" y="5626001"/>
            <a:chExt cx="4023594" cy="338554"/>
          </a:xfrm>
        </p:grpSpPr>
        <p:sp>
          <p:nvSpPr>
            <p:cNvPr id="914" name="Google Shape;914;p33"/>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915" name="Google Shape;915;p33"/>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916" name="Google Shape;916;p33"/>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917" name="Google Shape;917;p33"/>
          <p:cNvGrpSpPr/>
          <p:nvPr/>
        </p:nvGrpSpPr>
        <p:grpSpPr>
          <a:xfrm rot="10800000">
            <a:off x="-5221" y="190519"/>
            <a:ext cx="1391920" cy="391160"/>
            <a:chOff x="4347210" y="6484620"/>
            <a:chExt cx="7844790" cy="53340"/>
          </a:xfrm>
        </p:grpSpPr>
        <p:sp>
          <p:nvSpPr>
            <p:cNvPr id="918" name="Google Shape;918;p33"/>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p33"/>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20" name="Google Shape;920;p33"/>
          <p:cNvSpPr txBox="1"/>
          <p:nvPr/>
        </p:nvSpPr>
        <p:spPr>
          <a:xfrm>
            <a:off x="5372722" y="3690200"/>
            <a:ext cx="5142591"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Studi Kasus</a:t>
            </a:r>
            <a:endParaRPr b="1" sz="3600">
              <a:solidFill>
                <a:srgbClr val="2B2A35"/>
              </a:solidFill>
              <a:latin typeface="Calibri"/>
              <a:ea typeface="Calibri"/>
              <a:cs typeface="Calibri"/>
              <a:sym typeface="Calibri"/>
            </a:endParaRPr>
          </a:p>
          <a:p>
            <a:pPr indent="0" lvl="0" marL="0" marR="0" rtl="0" algn="l">
              <a:spcBef>
                <a:spcPts val="0"/>
              </a:spcBef>
              <a:spcAft>
                <a:spcPts val="0"/>
              </a:spcAft>
              <a:buNone/>
            </a:pPr>
            <a:r>
              <a:rPr b="1" lang="en-US" sz="3600">
                <a:solidFill>
                  <a:srgbClr val="2B2A35"/>
                </a:solidFill>
                <a:latin typeface="Calibri"/>
                <a:ea typeface="Calibri"/>
                <a:cs typeface="Calibri"/>
                <a:sym typeface="Calibri"/>
              </a:rPr>
              <a:t>Pegawai Tetap</a:t>
            </a:r>
            <a:endParaRPr b="1" sz="3600">
              <a:solidFill>
                <a:srgbClr val="2B2A35"/>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grpSp>
        <p:nvGrpSpPr>
          <p:cNvPr id="925" name="Google Shape;925;p34"/>
          <p:cNvGrpSpPr/>
          <p:nvPr/>
        </p:nvGrpSpPr>
        <p:grpSpPr>
          <a:xfrm>
            <a:off x="6374130" y="6484620"/>
            <a:ext cx="5817870" cy="76200"/>
            <a:chOff x="4347210" y="6484620"/>
            <a:chExt cx="7844790" cy="53340"/>
          </a:xfrm>
        </p:grpSpPr>
        <p:sp>
          <p:nvSpPr>
            <p:cNvPr id="926" name="Google Shape;926;p3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7" name="Google Shape;927;p3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28" name="Google Shape;928;p34"/>
          <p:cNvGrpSpPr/>
          <p:nvPr/>
        </p:nvGrpSpPr>
        <p:grpSpPr>
          <a:xfrm>
            <a:off x="2438097" y="6353443"/>
            <a:ext cx="4023594" cy="338554"/>
            <a:chOff x="1289685" y="5626001"/>
            <a:chExt cx="4023594" cy="338554"/>
          </a:xfrm>
        </p:grpSpPr>
        <p:sp>
          <p:nvSpPr>
            <p:cNvPr id="929" name="Google Shape;929;p34"/>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930" name="Google Shape;930;p34"/>
            <p:cNvPicPr preferRelativeResize="0"/>
            <p:nvPr/>
          </p:nvPicPr>
          <p:blipFill rotWithShape="1">
            <a:blip r:embed="rId3">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931" name="Google Shape;931;p34"/>
            <p:cNvPicPr preferRelativeResize="0"/>
            <p:nvPr/>
          </p:nvPicPr>
          <p:blipFill rotWithShape="1">
            <a:blip r:embed="rId4">
              <a:alphaModFix/>
            </a:blip>
            <a:srcRect b="0" l="0" r="0" t="0"/>
            <a:stretch/>
          </p:blipFill>
          <p:spPr>
            <a:xfrm>
              <a:off x="3128278" y="5667856"/>
              <a:ext cx="254140" cy="266219"/>
            </a:xfrm>
            <a:prstGeom prst="rect">
              <a:avLst/>
            </a:prstGeom>
            <a:noFill/>
            <a:ln>
              <a:noFill/>
            </a:ln>
          </p:spPr>
        </p:pic>
      </p:grpSp>
      <p:grpSp>
        <p:nvGrpSpPr>
          <p:cNvPr id="932" name="Google Shape;932;p34"/>
          <p:cNvGrpSpPr/>
          <p:nvPr/>
        </p:nvGrpSpPr>
        <p:grpSpPr>
          <a:xfrm rot="10800000">
            <a:off x="0" y="487094"/>
            <a:ext cx="1391920" cy="391160"/>
            <a:chOff x="4347210" y="6484620"/>
            <a:chExt cx="7844790" cy="53340"/>
          </a:xfrm>
        </p:grpSpPr>
        <p:sp>
          <p:nvSpPr>
            <p:cNvPr id="933" name="Google Shape;933;p34"/>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4" name="Google Shape;934;p34"/>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35" name="Google Shape;935;p34"/>
          <p:cNvSpPr txBox="1"/>
          <p:nvPr/>
        </p:nvSpPr>
        <p:spPr>
          <a:xfrm>
            <a:off x="1439532" y="444519"/>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Studi Kasus PPh Pasal 21</a:t>
            </a:r>
            <a:endParaRPr b="1" sz="1800">
              <a:solidFill>
                <a:srgbClr val="34485C"/>
              </a:solidFill>
              <a:latin typeface="Calibri"/>
              <a:ea typeface="Calibri"/>
              <a:cs typeface="Calibri"/>
              <a:sym typeface="Calibri"/>
            </a:endParaRPr>
          </a:p>
        </p:txBody>
      </p:sp>
      <p:sp>
        <p:nvSpPr>
          <p:cNvPr id="936" name="Google Shape;936;p34"/>
          <p:cNvSpPr txBox="1"/>
          <p:nvPr/>
        </p:nvSpPr>
        <p:spPr>
          <a:xfrm>
            <a:off x="2307794" y="1536174"/>
            <a:ext cx="8548657"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34485C"/>
                </a:solidFill>
                <a:latin typeface="Calibri"/>
                <a:ea typeface="Calibri"/>
                <a:cs typeface="Calibri"/>
                <a:sym typeface="Calibri"/>
              </a:rPr>
              <a:t>Argantara Putra seorang karyawan dengan status menikah dan mempunyai tiga anak bekerja pada PT Sinar Unggul. Istri dari Argantara Putra merupakan seorang Pegawai Negeri Sipil di Dinas Kesehatan Kabupaten Tangerang. </a:t>
            </a:r>
            <a:endParaRPr sz="16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600">
              <a:solidFill>
                <a:srgbClr val="34485C"/>
              </a:solidFill>
              <a:latin typeface="Calibri"/>
              <a:ea typeface="Calibri"/>
              <a:cs typeface="Calibri"/>
              <a:sym typeface="Calibri"/>
            </a:endParaRPr>
          </a:p>
          <a:p>
            <a:pPr indent="0" lvl="0" marL="0" marR="0" rtl="0" algn="l">
              <a:spcBef>
                <a:spcPts val="0"/>
              </a:spcBef>
              <a:spcAft>
                <a:spcPts val="0"/>
              </a:spcAft>
              <a:buNone/>
            </a:pPr>
            <a:r>
              <a:rPr lang="en-US" sz="1600">
                <a:solidFill>
                  <a:srgbClr val="34485C"/>
                </a:solidFill>
                <a:latin typeface="Calibri"/>
                <a:ea typeface="Calibri"/>
                <a:cs typeface="Calibri"/>
                <a:sym typeface="Calibri"/>
              </a:rPr>
              <a:t>Argantara Putra menerima gaji pokok Rp8.000.000,00 sebulan dan Tunjangan sebesar Rp2.000.000 sebulan. PT Sinar Unggul mengikuti program pensiun dan BPJS Kesehatan. Perusahaan membayar iuran pensiun kepada dana pensiun yang pendiriannya telah disahkan oleh Menteri Keuangan, sebesar 4% dari Gaji Pokok, sementara Argantara Putra juga membayar iuran pensiun sebesar 1% dari Gaji Pokok, disamping itu perusahaan juga membayarkan iuran Jaminan Hari Tua karyawannya setiap bulan sebesar 3,70% dari gaji, sedangkan Ikha Hapsari membayar iuran Jaminan Hari Tua setiap bulan sebesar 2,00% dari gaji. </a:t>
            </a:r>
            <a:endParaRPr sz="16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600">
              <a:solidFill>
                <a:srgbClr val="34485C"/>
              </a:solidFill>
              <a:latin typeface="Calibri"/>
              <a:ea typeface="Calibri"/>
              <a:cs typeface="Calibri"/>
              <a:sym typeface="Calibri"/>
            </a:endParaRPr>
          </a:p>
          <a:p>
            <a:pPr indent="0" lvl="0" marL="0" marR="0" rtl="0" algn="l">
              <a:spcBef>
                <a:spcPts val="0"/>
              </a:spcBef>
              <a:spcAft>
                <a:spcPts val="0"/>
              </a:spcAft>
              <a:buNone/>
            </a:pPr>
            <a:r>
              <a:rPr lang="en-US" sz="1600">
                <a:solidFill>
                  <a:srgbClr val="34485C"/>
                </a:solidFill>
                <a:latin typeface="Calibri"/>
                <a:ea typeface="Calibri"/>
                <a:cs typeface="Calibri"/>
                <a:sym typeface="Calibri"/>
              </a:rPr>
              <a:t>Premi Jaminan Kecelakaan Kerja dan Jaminan Kematian dibayar oleh pemberi kerja dengan jumlah masing-masing sebesar 1,00% dan 0,30% dari gaji.  Pada bulan Januari 2022 disamping menerima pembayaran gaji Ikha Hapsari juga menerima uang lembur (overtime) sebesar Rp500.000,00.</a:t>
            </a:r>
            <a:endParaRPr/>
          </a:p>
        </p:txBody>
      </p:sp>
    </p:spTree>
  </p:cSld>
  <p:clrMapOvr>
    <a:masterClrMapping/>
  </p:clrMapOvr>
  <p:transition spd="slow">
    <p:push/>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grpSp>
        <p:nvGrpSpPr>
          <p:cNvPr id="941" name="Google Shape;941;p35"/>
          <p:cNvGrpSpPr/>
          <p:nvPr/>
        </p:nvGrpSpPr>
        <p:grpSpPr>
          <a:xfrm>
            <a:off x="2413977" y="4227220"/>
            <a:ext cx="9778023" cy="1903813"/>
            <a:chOff x="2413976" y="2797745"/>
            <a:chExt cx="9778023" cy="1903813"/>
          </a:xfrm>
        </p:grpSpPr>
        <p:pic>
          <p:nvPicPr>
            <p:cNvPr descr="Graphical user interface, text&#10;&#10;Description automatically generated" id="942" name="Google Shape;942;p35"/>
            <p:cNvPicPr preferRelativeResize="0"/>
            <p:nvPr/>
          </p:nvPicPr>
          <p:blipFill rotWithShape="1">
            <a:blip r:embed="rId3">
              <a:alphaModFix/>
            </a:blip>
            <a:srcRect b="0" l="0" r="0" t="0"/>
            <a:stretch/>
          </p:blipFill>
          <p:spPr>
            <a:xfrm>
              <a:off x="8993528" y="3050862"/>
              <a:ext cx="2995277" cy="1151300"/>
            </a:xfrm>
            <a:prstGeom prst="rect">
              <a:avLst/>
            </a:prstGeom>
            <a:noFill/>
            <a:ln>
              <a:noFill/>
            </a:ln>
          </p:spPr>
        </p:pic>
        <p:grpSp>
          <p:nvGrpSpPr>
            <p:cNvPr id="943" name="Google Shape;943;p35"/>
            <p:cNvGrpSpPr/>
            <p:nvPr/>
          </p:nvGrpSpPr>
          <p:grpSpPr>
            <a:xfrm>
              <a:off x="6374129" y="4363004"/>
              <a:ext cx="5817870" cy="338554"/>
              <a:chOff x="4347209" y="6484620"/>
              <a:chExt cx="7844791" cy="236988"/>
            </a:xfrm>
          </p:grpSpPr>
          <p:sp>
            <p:nvSpPr>
              <p:cNvPr id="944" name="Google Shape;944;p35"/>
              <p:cNvSpPr/>
              <p:nvPr/>
            </p:nvSpPr>
            <p:spPr>
              <a:xfrm flipH="1">
                <a:off x="5191759" y="6484620"/>
                <a:ext cx="7000241" cy="236988"/>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p35"/>
              <p:cNvSpPr/>
              <p:nvPr/>
            </p:nvSpPr>
            <p:spPr>
              <a:xfrm flipH="1">
                <a:off x="4347209" y="6484620"/>
                <a:ext cx="1692911" cy="236988"/>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946" name="Google Shape;946;p35"/>
            <p:cNvGrpSpPr/>
            <p:nvPr/>
          </p:nvGrpSpPr>
          <p:grpSpPr>
            <a:xfrm>
              <a:off x="2438097" y="4347582"/>
              <a:ext cx="4023594" cy="338554"/>
              <a:chOff x="1289685" y="5741748"/>
              <a:chExt cx="4023594" cy="338554"/>
            </a:xfrm>
          </p:grpSpPr>
          <p:sp>
            <p:nvSpPr>
              <p:cNvPr id="947" name="Google Shape;947;p35"/>
              <p:cNvSpPr txBox="1"/>
              <p:nvPr/>
            </p:nvSpPr>
            <p:spPr>
              <a:xfrm>
                <a:off x="1546350" y="5741748"/>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948" name="Google Shape;948;p35"/>
              <p:cNvPicPr preferRelativeResize="0"/>
              <p:nvPr/>
            </p:nvPicPr>
            <p:blipFill rotWithShape="1">
              <a:blip r:embed="rId4">
                <a:alphaModFix/>
              </a:blip>
              <a:srcRect b="0" l="0" r="0" t="0"/>
              <a:stretch/>
            </p:blipFill>
            <p:spPr>
              <a:xfrm>
                <a:off x="1289685" y="5795034"/>
                <a:ext cx="354957" cy="266218"/>
              </a:xfrm>
              <a:prstGeom prst="rect">
                <a:avLst/>
              </a:prstGeom>
              <a:noFill/>
              <a:ln>
                <a:noFill/>
              </a:ln>
            </p:spPr>
          </p:pic>
          <p:pic>
            <p:nvPicPr>
              <p:cNvPr descr="Download Free png Picture Black And White Stock Spotify Icon Free Download  ... - DLPNG.com" id="949" name="Google Shape;949;p35"/>
              <p:cNvPicPr preferRelativeResize="0"/>
              <p:nvPr/>
            </p:nvPicPr>
            <p:blipFill rotWithShape="1">
              <a:blip r:embed="rId5">
                <a:alphaModFix/>
              </a:blip>
              <a:srcRect b="0" l="0" r="0" t="0"/>
              <a:stretch/>
            </p:blipFill>
            <p:spPr>
              <a:xfrm>
                <a:off x="3128278" y="5783603"/>
                <a:ext cx="254140" cy="266219"/>
              </a:xfrm>
              <a:prstGeom prst="rect">
                <a:avLst/>
              </a:prstGeom>
              <a:noFill/>
              <a:ln>
                <a:noFill/>
              </a:ln>
            </p:spPr>
          </p:pic>
        </p:grpSp>
        <p:grpSp>
          <p:nvGrpSpPr>
            <p:cNvPr id="950" name="Google Shape;950;p35"/>
            <p:cNvGrpSpPr/>
            <p:nvPr/>
          </p:nvGrpSpPr>
          <p:grpSpPr>
            <a:xfrm rot="5400000">
              <a:off x="7814390" y="3379634"/>
              <a:ext cx="1262509" cy="98731"/>
              <a:chOff x="4347210" y="6484620"/>
              <a:chExt cx="7844790" cy="53340"/>
            </a:xfrm>
          </p:grpSpPr>
          <p:sp>
            <p:nvSpPr>
              <p:cNvPr id="951" name="Google Shape;951;p35"/>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p35"/>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953" name="Google Shape;953;p35"/>
            <p:cNvSpPr txBox="1"/>
            <p:nvPr/>
          </p:nvSpPr>
          <p:spPr>
            <a:xfrm>
              <a:off x="2413976" y="3235595"/>
              <a:ext cx="4320413"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chemeClr val="dk1"/>
                  </a:solidFill>
                  <a:latin typeface="Calibri"/>
                  <a:ea typeface="Calibri"/>
                  <a:cs typeface="Calibri"/>
                  <a:sym typeface="Calibri"/>
                </a:rPr>
                <a:t>T E R I M A K A S I H</a:t>
              </a:r>
              <a:endParaRPr b="1" sz="40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Graphical user interface, text&#10;&#10;Description automatically generated" id="146" name="Google Shape;146;p5"/>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147" name="Google Shape;147;p5"/>
          <p:cNvGrpSpPr/>
          <p:nvPr/>
        </p:nvGrpSpPr>
        <p:grpSpPr>
          <a:xfrm>
            <a:off x="6374130" y="6484620"/>
            <a:ext cx="5817870" cy="76200"/>
            <a:chOff x="4347210" y="6484620"/>
            <a:chExt cx="7844790" cy="53340"/>
          </a:xfrm>
        </p:grpSpPr>
        <p:sp>
          <p:nvSpPr>
            <p:cNvPr id="148" name="Google Shape;148;p5"/>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5"/>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50" name="Google Shape;150;p5"/>
          <p:cNvGrpSpPr/>
          <p:nvPr/>
        </p:nvGrpSpPr>
        <p:grpSpPr>
          <a:xfrm>
            <a:off x="2438097" y="6353443"/>
            <a:ext cx="4023594" cy="338554"/>
            <a:chOff x="1289685" y="5626001"/>
            <a:chExt cx="4023594" cy="338554"/>
          </a:xfrm>
        </p:grpSpPr>
        <p:sp>
          <p:nvSpPr>
            <p:cNvPr id="151" name="Google Shape;151;p5"/>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152" name="Google Shape;152;p5"/>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153" name="Google Shape;153;p5"/>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154" name="Google Shape;154;p5"/>
          <p:cNvGrpSpPr/>
          <p:nvPr/>
        </p:nvGrpSpPr>
        <p:grpSpPr>
          <a:xfrm rot="10800000">
            <a:off x="10800080" y="297180"/>
            <a:ext cx="1391920" cy="391160"/>
            <a:chOff x="4347210" y="6484620"/>
            <a:chExt cx="7844790" cy="53340"/>
          </a:xfrm>
        </p:grpSpPr>
        <p:sp>
          <p:nvSpPr>
            <p:cNvPr id="155" name="Google Shape;155;p5"/>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5"/>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7" name="Google Shape;157;p5"/>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Pemotong PPh Pasal 21</a:t>
            </a:r>
            <a:endParaRPr b="1" sz="1800">
              <a:solidFill>
                <a:srgbClr val="34485C"/>
              </a:solidFill>
              <a:latin typeface="Calibri"/>
              <a:ea typeface="Calibri"/>
              <a:cs typeface="Calibri"/>
              <a:sym typeface="Calibri"/>
            </a:endParaRPr>
          </a:p>
        </p:txBody>
      </p:sp>
      <p:sp>
        <p:nvSpPr>
          <p:cNvPr id="158" name="Google Shape;158;p5"/>
          <p:cNvSpPr txBox="1"/>
          <p:nvPr/>
        </p:nvSpPr>
        <p:spPr>
          <a:xfrm>
            <a:off x="1206177" y="2136338"/>
            <a:ext cx="5591091" cy="34150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Pemberi Kerja (Orang Pribadi dan Badan);</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Cabang, perwakilan, atau unit</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Bendahara atau pemegang kas pemerintah;</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Dana pensiun, badan penyelenggara jaminan sosial tenaga kerja, dan badan-badan;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Orang pribadi yang melakukan kegiatan usaha atau pekerjaan bebas serta badan yang membayar;</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Penyelenggara kegiatan.</a:t>
            </a:r>
            <a:endParaRPr/>
          </a:p>
        </p:txBody>
      </p:sp>
      <p:pic>
        <p:nvPicPr>
          <p:cNvPr id="159" name="Google Shape;159;p5"/>
          <p:cNvPicPr preferRelativeResize="0"/>
          <p:nvPr/>
        </p:nvPicPr>
        <p:blipFill rotWithShape="1">
          <a:blip r:embed="rId6">
            <a:alphaModFix/>
          </a:blip>
          <a:srcRect b="17548" l="0" r="11865" t="11000"/>
          <a:stretch/>
        </p:blipFill>
        <p:spPr>
          <a:xfrm>
            <a:off x="7629630" y="1264920"/>
            <a:ext cx="9276522" cy="4900196"/>
          </a:xfrm>
          <a:prstGeom prst="rect">
            <a:avLst/>
          </a:prstGeom>
          <a:noFill/>
          <a:ln>
            <a:noFill/>
          </a:ln>
        </p:spPr>
      </p:pic>
      <p:sp>
        <p:nvSpPr>
          <p:cNvPr id="160" name="Google Shape;160;p5"/>
          <p:cNvSpPr txBox="1"/>
          <p:nvPr/>
        </p:nvSpPr>
        <p:spPr>
          <a:xfrm>
            <a:off x="740994" y="1753872"/>
            <a:ext cx="5966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Pemotong PPh Pasal 21 </a:t>
            </a:r>
            <a:r>
              <a:rPr lang="en-US" sz="1800">
                <a:solidFill>
                  <a:srgbClr val="34485C"/>
                </a:solidFill>
                <a:latin typeface="Calibri"/>
                <a:ea typeface="Calibri"/>
                <a:cs typeface="Calibri"/>
                <a:sym typeface="Calibri"/>
              </a:rPr>
              <a:t>terdiri dari:</a:t>
            </a:r>
            <a:endParaRPr sz="1800">
              <a:solidFill>
                <a:srgbClr val="34485C"/>
              </a:solidFill>
              <a:latin typeface="Calibri"/>
              <a:ea typeface="Calibri"/>
              <a:cs typeface="Calibri"/>
              <a:sym typeface="Calibri"/>
            </a:endParaRPr>
          </a:p>
        </p:txBody>
      </p:sp>
      <p:grpSp>
        <p:nvGrpSpPr>
          <p:cNvPr id="161" name="Google Shape;161;p5"/>
          <p:cNvGrpSpPr/>
          <p:nvPr/>
        </p:nvGrpSpPr>
        <p:grpSpPr>
          <a:xfrm>
            <a:off x="881620" y="5171244"/>
            <a:ext cx="256857" cy="256857"/>
            <a:chOff x="5295900" y="2501900"/>
            <a:chExt cx="256857" cy="256857"/>
          </a:xfrm>
        </p:grpSpPr>
        <p:sp>
          <p:nvSpPr>
            <p:cNvPr id="162" name="Google Shape;162;p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4" name="Google Shape;164;p5"/>
          <p:cNvGrpSpPr/>
          <p:nvPr/>
        </p:nvGrpSpPr>
        <p:grpSpPr>
          <a:xfrm>
            <a:off x="881620" y="4366617"/>
            <a:ext cx="256857" cy="256857"/>
            <a:chOff x="5295900" y="2501900"/>
            <a:chExt cx="256857" cy="256857"/>
          </a:xfrm>
        </p:grpSpPr>
        <p:sp>
          <p:nvSpPr>
            <p:cNvPr id="165" name="Google Shape;165;p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67" name="Google Shape;167;p5"/>
          <p:cNvGrpSpPr/>
          <p:nvPr/>
        </p:nvGrpSpPr>
        <p:grpSpPr>
          <a:xfrm>
            <a:off x="881620" y="3561990"/>
            <a:ext cx="256857" cy="256857"/>
            <a:chOff x="5295900" y="2501900"/>
            <a:chExt cx="256857" cy="256857"/>
          </a:xfrm>
        </p:grpSpPr>
        <p:sp>
          <p:nvSpPr>
            <p:cNvPr id="168" name="Google Shape;168;p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0" name="Google Shape;170;p5"/>
          <p:cNvGrpSpPr/>
          <p:nvPr/>
        </p:nvGrpSpPr>
        <p:grpSpPr>
          <a:xfrm>
            <a:off x="881620" y="2757363"/>
            <a:ext cx="256857" cy="256857"/>
            <a:chOff x="5295900" y="2501900"/>
            <a:chExt cx="256857" cy="256857"/>
          </a:xfrm>
        </p:grpSpPr>
        <p:sp>
          <p:nvSpPr>
            <p:cNvPr id="171" name="Google Shape;171;p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73" name="Google Shape;173;p5"/>
          <p:cNvGrpSpPr/>
          <p:nvPr/>
        </p:nvGrpSpPr>
        <p:grpSpPr>
          <a:xfrm>
            <a:off x="881620" y="2183426"/>
            <a:ext cx="256857" cy="256857"/>
            <a:chOff x="5295900" y="2501900"/>
            <a:chExt cx="256857" cy="256857"/>
          </a:xfrm>
        </p:grpSpPr>
        <p:sp>
          <p:nvSpPr>
            <p:cNvPr id="174" name="Google Shape;174;p5"/>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5"/>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descr="Graphical user interface, text&#10;&#10;Description automatically generated" id="180" name="Google Shape;180;p6"/>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181" name="Google Shape;181;p6"/>
          <p:cNvGrpSpPr/>
          <p:nvPr/>
        </p:nvGrpSpPr>
        <p:grpSpPr>
          <a:xfrm>
            <a:off x="5260008" y="6460076"/>
            <a:ext cx="4880656" cy="76200"/>
            <a:chOff x="4347210" y="6484620"/>
            <a:chExt cx="7844790" cy="53340"/>
          </a:xfrm>
        </p:grpSpPr>
        <p:sp>
          <p:nvSpPr>
            <p:cNvPr id="182" name="Google Shape;182;p6"/>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6"/>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84" name="Google Shape;184;p6"/>
          <p:cNvGrpSpPr/>
          <p:nvPr/>
        </p:nvGrpSpPr>
        <p:grpSpPr>
          <a:xfrm>
            <a:off x="1394430" y="6322102"/>
            <a:ext cx="4023594" cy="338554"/>
            <a:chOff x="1289685" y="5626001"/>
            <a:chExt cx="4023594" cy="338554"/>
          </a:xfrm>
        </p:grpSpPr>
        <p:sp>
          <p:nvSpPr>
            <p:cNvPr id="185" name="Google Shape;185;p6"/>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186" name="Google Shape;186;p6"/>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187" name="Google Shape;187;p6"/>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188" name="Google Shape;188;p6"/>
          <p:cNvGrpSpPr/>
          <p:nvPr/>
        </p:nvGrpSpPr>
        <p:grpSpPr>
          <a:xfrm rot="10800000">
            <a:off x="10800080" y="297180"/>
            <a:ext cx="1391920" cy="391160"/>
            <a:chOff x="4347210" y="6484620"/>
            <a:chExt cx="7844790" cy="53340"/>
          </a:xfrm>
        </p:grpSpPr>
        <p:sp>
          <p:nvSpPr>
            <p:cNvPr id="189" name="Google Shape;189;p6"/>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6"/>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6"/>
          <p:cNvSpPr txBox="1"/>
          <p:nvPr/>
        </p:nvSpPr>
        <p:spPr>
          <a:xfrm>
            <a:off x="7750629" y="349787"/>
            <a:ext cx="3042217"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600">
                <a:solidFill>
                  <a:srgbClr val="C00000"/>
                </a:solidFill>
                <a:latin typeface="Calibri"/>
                <a:ea typeface="Calibri"/>
                <a:cs typeface="Calibri"/>
                <a:sym typeface="Calibri"/>
              </a:rPr>
              <a:t>Bukan</a:t>
            </a:r>
            <a:r>
              <a:rPr b="1" lang="en-US" sz="1600">
                <a:solidFill>
                  <a:srgbClr val="34485C"/>
                </a:solidFill>
                <a:latin typeface="Calibri"/>
                <a:ea typeface="Calibri"/>
                <a:cs typeface="Calibri"/>
                <a:sym typeface="Calibri"/>
              </a:rPr>
              <a:t> Pemotong PPh Pasal 21</a:t>
            </a:r>
            <a:endParaRPr b="1" sz="1600">
              <a:solidFill>
                <a:srgbClr val="34485C"/>
              </a:solidFill>
              <a:latin typeface="Calibri"/>
              <a:ea typeface="Calibri"/>
              <a:cs typeface="Calibri"/>
              <a:sym typeface="Calibri"/>
            </a:endParaRPr>
          </a:p>
        </p:txBody>
      </p:sp>
      <p:pic>
        <p:nvPicPr>
          <p:cNvPr id="192" name="Google Shape;192;p6"/>
          <p:cNvPicPr preferRelativeResize="0"/>
          <p:nvPr/>
        </p:nvPicPr>
        <p:blipFill rotWithShape="1">
          <a:blip r:embed="rId6">
            <a:alphaModFix/>
          </a:blip>
          <a:srcRect b="17548" l="43345" r="11866" t="11000"/>
          <a:stretch/>
        </p:blipFill>
        <p:spPr>
          <a:xfrm>
            <a:off x="0" y="1264920"/>
            <a:ext cx="4714152" cy="4900196"/>
          </a:xfrm>
          <a:prstGeom prst="rect">
            <a:avLst/>
          </a:prstGeom>
          <a:noFill/>
          <a:ln>
            <a:noFill/>
          </a:ln>
        </p:spPr>
      </p:pic>
      <p:sp>
        <p:nvSpPr>
          <p:cNvPr id="193" name="Google Shape;193;p6"/>
          <p:cNvSpPr txBox="1"/>
          <p:nvPr/>
        </p:nvSpPr>
        <p:spPr>
          <a:xfrm>
            <a:off x="5633035" y="2136338"/>
            <a:ext cx="5591091" cy="20300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Kantor perwakilan negara asing;</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Organisasi-organisasi internasional, yang telah ditetapkan oleh Menteri Keuangan;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Pemberi kerja orang pribadi bukan dalam rangka melakukan kegiatan usaha atau pekerjaan bebas.</a:t>
            </a:r>
            <a:endParaRPr/>
          </a:p>
        </p:txBody>
      </p:sp>
      <p:sp>
        <p:nvSpPr>
          <p:cNvPr id="194" name="Google Shape;194;p6"/>
          <p:cNvSpPr txBox="1"/>
          <p:nvPr/>
        </p:nvSpPr>
        <p:spPr>
          <a:xfrm>
            <a:off x="5167852" y="1753872"/>
            <a:ext cx="5966897"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C00000"/>
                </a:solidFill>
                <a:latin typeface="Calibri"/>
                <a:ea typeface="Calibri"/>
                <a:cs typeface="Calibri"/>
                <a:sym typeface="Calibri"/>
              </a:rPr>
              <a:t>Bukan</a:t>
            </a:r>
            <a:r>
              <a:rPr b="1" lang="en-US" sz="1800">
                <a:solidFill>
                  <a:srgbClr val="34485C"/>
                </a:solidFill>
                <a:latin typeface="Calibri"/>
                <a:ea typeface="Calibri"/>
                <a:cs typeface="Calibri"/>
                <a:sym typeface="Calibri"/>
              </a:rPr>
              <a:t> Pemberi Kerja </a:t>
            </a:r>
            <a:r>
              <a:rPr lang="en-US" sz="1800">
                <a:solidFill>
                  <a:srgbClr val="34485C"/>
                </a:solidFill>
                <a:latin typeface="Calibri"/>
                <a:ea typeface="Calibri"/>
                <a:cs typeface="Calibri"/>
                <a:sym typeface="Calibri"/>
              </a:rPr>
              <a:t>yang terdiri dari:</a:t>
            </a:r>
            <a:endParaRPr sz="1800">
              <a:solidFill>
                <a:srgbClr val="34485C"/>
              </a:solidFill>
              <a:latin typeface="Calibri"/>
              <a:ea typeface="Calibri"/>
              <a:cs typeface="Calibri"/>
              <a:sym typeface="Calibri"/>
            </a:endParaRPr>
          </a:p>
        </p:txBody>
      </p:sp>
      <p:grpSp>
        <p:nvGrpSpPr>
          <p:cNvPr id="195" name="Google Shape;195;p6"/>
          <p:cNvGrpSpPr/>
          <p:nvPr/>
        </p:nvGrpSpPr>
        <p:grpSpPr>
          <a:xfrm>
            <a:off x="5308478" y="3561990"/>
            <a:ext cx="256857" cy="256857"/>
            <a:chOff x="5295900" y="2501900"/>
            <a:chExt cx="256857" cy="256857"/>
          </a:xfrm>
        </p:grpSpPr>
        <p:sp>
          <p:nvSpPr>
            <p:cNvPr id="196" name="Google Shape;196;p6"/>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6"/>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198" name="Google Shape;198;p6"/>
          <p:cNvGrpSpPr/>
          <p:nvPr/>
        </p:nvGrpSpPr>
        <p:grpSpPr>
          <a:xfrm>
            <a:off x="5308478" y="2757363"/>
            <a:ext cx="256857" cy="256857"/>
            <a:chOff x="5295900" y="2501900"/>
            <a:chExt cx="256857" cy="256857"/>
          </a:xfrm>
        </p:grpSpPr>
        <p:sp>
          <p:nvSpPr>
            <p:cNvPr id="199" name="Google Shape;199;p6"/>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6"/>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01" name="Google Shape;201;p6"/>
          <p:cNvGrpSpPr/>
          <p:nvPr/>
        </p:nvGrpSpPr>
        <p:grpSpPr>
          <a:xfrm>
            <a:off x="5308478" y="2183426"/>
            <a:ext cx="256857" cy="256857"/>
            <a:chOff x="5295900" y="2501900"/>
            <a:chExt cx="256857" cy="256857"/>
          </a:xfrm>
        </p:grpSpPr>
        <p:sp>
          <p:nvSpPr>
            <p:cNvPr id="202" name="Google Shape;202;p6"/>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6"/>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descr="Graphical user interface, text&#10;&#10;Description automatically generated" id="208" name="Google Shape;208;p7"/>
          <p:cNvPicPr preferRelativeResize="0"/>
          <p:nvPr/>
        </p:nvPicPr>
        <p:blipFill rotWithShape="1">
          <a:blip r:embed="rId3">
            <a:alphaModFix/>
          </a:blip>
          <a:srcRect b="0" l="0" r="0" t="0"/>
          <a:stretch/>
        </p:blipFill>
        <p:spPr>
          <a:xfrm>
            <a:off x="685380" y="3426544"/>
            <a:ext cx="4018764" cy="1544699"/>
          </a:xfrm>
          <a:prstGeom prst="rect">
            <a:avLst/>
          </a:prstGeom>
          <a:noFill/>
          <a:ln>
            <a:noFill/>
          </a:ln>
        </p:spPr>
      </p:pic>
      <p:grpSp>
        <p:nvGrpSpPr>
          <p:cNvPr id="209" name="Google Shape;209;p7"/>
          <p:cNvGrpSpPr/>
          <p:nvPr/>
        </p:nvGrpSpPr>
        <p:grpSpPr>
          <a:xfrm rot="5400000">
            <a:off x="3848467" y="4170421"/>
            <a:ext cx="1995808" cy="96417"/>
            <a:chOff x="4347210" y="6484620"/>
            <a:chExt cx="7844790" cy="53340"/>
          </a:xfrm>
        </p:grpSpPr>
        <p:sp>
          <p:nvSpPr>
            <p:cNvPr id="210" name="Google Shape;210;p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2" name="Google Shape;212;p7"/>
          <p:cNvGrpSpPr/>
          <p:nvPr/>
        </p:nvGrpSpPr>
        <p:grpSpPr>
          <a:xfrm>
            <a:off x="6374130" y="6484620"/>
            <a:ext cx="5817870" cy="76200"/>
            <a:chOff x="4347210" y="6484620"/>
            <a:chExt cx="7844790" cy="53340"/>
          </a:xfrm>
        </p:grpSpPr>
        <p:sp>
          <p:nvSpPr>
            <p:cNvPr id="213" name="Google Shape;213;p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15" name="Google Shape;215;p7"/>
          <p:cNvGrpSpPr/>
          <p:nvPr/>
        </p:nvGrpSpPr>
        <p:grpSpPr>
          <a:xfrm>
            <a:off x="2438097" y="6353443"/>
            <a:ext cx="4023594" cy="338554"/>
            <a:chOff x="1289685" y="5626001"/>
            <a:chExt cx="4023594" cy="338554"/>
          </a:xfrm>
        </p:grpSpPr>
        <p:sp>
          <p:nvSpPr>
            <p:cNvPr id="216" name="Google Shape;216;p7"/>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217" name="Google Shape;217;p7"/>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218" name="Google Shape;218;p7"/>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219" name="Google Shape;219;p7"/>
          <p:cNvGrpSpPr/>
          <p:nvPr/>
        </p:nvGrpSpPr>
        <p:grpSpPr>
          <a:xfrm rot="10800000">
            <a:off x="-5221" y="190519"/>
            <a:ext cx="1391920" cy="391160"/>
            <a:chOff x="4347210" y="6484620"/>
            <a:chExt cx="7844790" cy="53340"/>
          </a:xfrm>
        </p:grpSpPr>
        <p:sp>
          <p:nvSpPr>
            <p:cNvPr id="220" name="Google Shape;220;p7"/>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7"/>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22" name="Google Shape;222;p7"/>
          <p:cNvSpPr txBox="1"/>
          <p:nvPr/>
        </p:nvSpPr>
        <p:spPr>
          <a:xfrm>
            <a:off x="5372722" y="3994997"/>
            <a:ext cx="5142591"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2B2A35"/>
                </a:solidFill>
                <a:latin typeface="Calibri"/>
                <a:ea typeface="Calibri"/>
                <a:cs typeface="Calibri"/>
                <a:sym typeface="Calibri"/>
              </a:rPr>
              <a:t>Subjek PPh Pasal 21</a:t>
            </a:r>
            <a:endParaRPr b="1" sz="3600">
              <a:solidFill>
                <a:srgbClr val="2B2A35"/>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Graphical user interface, text&#10;&#10;Description automatically generated" id="227" name="Google Shape;227;p8"/>
          <p:cNvPicPr preferRelativeResize="0"/>
          <p:nvPr/>
        </p:nvPicPr>
        <p:blipFill rotWithShape="1">
          <a:blip r:embed="rId3">
            <a:alphaModFix/>
          </a:blip>
          <a:srcRect b="0" l="0" r="0" t="0"/>
          <a:stretch/>
        </p:blipFill>
        <p:spPr>
          <a:xfrm>
            <a:off x="250430" y="313342"/>
            <a:ext cx="2475671" cy="951578"/>
          </a:xfrm>
          <a:prstGeom prst="rect">
            <a:avLst/>
          </a:prstGeom>
          <a:noFill/>
          <a:ln>
            <a:noFill/>
          </a:ln>
        </p:spPr>
      </p:pic>
      <p:grpSp>
        <p:nvGrpSpPr>
          <p:cNvPr id="228" name="Google Shape;228;p8"/>
          <p:cNvGrpSpPr/>
          <p:nvPr/>
        </p:nvGrpSpPr>
        <p:grpSpPr>
          <a:xfrm>
            <a:off x="6374130" y="6484620"/>
            <a:ext cx="5817870" cy="76200"/>
            <a:chOff x="4347210" y="6484620"/>
            <a:chExt cx="7844790" cy="53340"/>
          </a:xfrm>
        </p:grpSpPr>
        <p:sp>
          <p:nvSpPr>
            <p:cNvPr id="229" name="Google Shape;229;p8"/>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8"/>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31" name="Google Shape;231;p8"/>
          <p:cNvGrpSpPr/>
          <p:nvPr/>
        </p:nvGrpSpPr>
        <p:grpSpPr>
          <a:xfrm>
            <a:off x="2438097" y="6353443"/>
            <a:ext cx="4023594" cy="338554"/>
            <a:chOff x="1289685" y="5626001"/>
            <a:chExt cx="4023594" cy="338554"/>
          </a:xfrm>
        </p:grpSpPr>
        <p:sp>
          <p:nvSpPr>
            <p:cNvPr id="232" name="Google Shape;232;p8"/>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233" name="Google Shape;233;p8"/>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234" name="Google Shape;234;p8"/>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235" name="Google Shape;235;p8"/>
          <p:cNvGrpSpPr/>
          <p:nvPr/>
        </p:nvGrpSpPr>
        <p:grpSpPr>
          <a:xfrm rot="10800000">
            <a:off x="10800080" y="297180"/>
            <a:ext cx="1391920" cy="391160"/>
            <a:chOff x="4347210" y="6484620"/>
            <a:chExt cx="7844790" cy="53340"/>
          </a:xfrm>
        </p:grpSpPr>
        <p:sp>
          <p:nvSpPr>
            <p:cNvPr id="236" name="Google Shape;236;p8"/>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8"/>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8" name="Google Shape;238;p8"/>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Subjek PPh Pasal 21</a:t>
            </a:r>
            <a:endParaRPr b="1" sz="1800">
              <a:solidFill>
                <a:srgbClr val="34485C"/>
              </a:solidFill>
              <a:latin typeface="Calibri"/>
              <a:ea typeface="Calibri"/>
              <a:cs typeface="Calibri"/>
              <a:sym typeface="Calibri"/>
            </a:endParaRPr>
          </a:p>
        </p:txBody>
      </p:sp>
      <p:sp>
        <p:nvSpPr>
          <p:cNvPr id="239" name="Google Shape;239;p8"/>
          <p:cNvSpPr txBox="1"/>
          <p:nvPr/>
        </p:nvSpPr>
        <p:spPr>
          <a:xfrm>
            <a:off x="4944336" y="1479951"/>
            <a:ext cx="619991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Subjek PPh Pasal 21 adalah orang pribadi yang merupakan :</a:t>
            </a:r>
            <a:endParaRPr sz="1800">
              <a:solidFill>
                <a:srgbClr val="34485C"/>
              </a:solidFill>
              <a:latin typeface="Calibri"/>
              <a:ea typeface="Calibri"/>
              <a:cs typeface="Calibri"/>
              <a:sym typeface="Calibri"/>
            </a:endParaRPr>
          </a:p>
        </p:txBody>
      </p:sp>
      <p:pic>
        <p:nvPicPr>
          <p:cNvPr id="240" name="Google Shape;240;p8"/>
          <p:cNvPicPr preferRelativeResize="0"/>
          <p:nvPr/>
        </p:nvPicPr>
        <p:blipFill rotWithShape="1">
          <a:blip r:embed="rId6">
            <a:alphaModFix/>
          </a:blip>
          <a:srcRect b="0" l="0" r="38162" t="0"/>
          <a:stretch/>
        </p:blipFill>
        <p:spPr>
          <a:xfrm>
            <a:off x="567614" y="1632907"/>
            <a:ext cx="3963216" cy="4272760"/>
          </a:xfrm>
          <a:prstGeom prst="rect">
            <a:avLst/>
          </a:prstGeom>
          <a:noFill/>
          <a:ln>
            <a:noFill/>
          </a:ln>
        </p:spPr>
      </p:pic>
      <p:grpSp>
        <p:nvGrpSpPr>
          <p:cNvPr id="241" name="Google Shape;241;p8"/>
          <p:cNvGrpSpPr/>
          <p:nvPr/>
        </p:nvGrpSpPr>
        <p:grpSpPr>
          <a:xfrm>
            <a:off x="5119528" y="2073673"/>
            <a:ext cx="256857" cy="256857"/>
            <a:chOff x="5295900" y="2501900"/>
            <a:chExt cx="256857" cy="256857"/>
          </a:xfrm>
        </p:grpSpPr>
        <p:sp>
          <p:nvSpPr>
            <p:cNvPr id="242" name="Google Shape;242;p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4" name="Google Shape;244;p8"/>
          <p:cNvSpPr txBox="1"/>
          <p:nvPr/>
        </p:nvSpPr>
        <p:spPr>
          <a:xfrm>
            <a:off x="5564722" y="2017436"/>
            <a:ext cx="5966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Pegawai</a:t>
            </a:r>
            <a:endParaRPr sz="1800">
              <a:solidFill>
                <a:srgbClr val="34485C"/>
              </a:solidFill>
              <a:latin typeface="Calibri"/>
              <a:ea typeface="Calibri"/>
              <a:cs typeface="Calibri"/>
              <a:sym typeface="Calibri"/>
            </a:endParaRPr>
          </a:p>
        </p:txBody>
      </p:sp>
      <p:sp>
        <p:nvSpPr>
          <p:cNvPr id="245" name="Google Shape;245;p8"/>
          <p:cNvSpPr txBox="1"/>
          <p:nvPr/>
        </p:nvSpPr>
        <p:spPr>
          <a:xfrm>
            <a:off x="5564722" y="5608493"/>
            <a:ext cx="5966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Peserta kegiatan</a:t>
            </a:r>
            <a:endParaRPr/>
          </a:p>
        </p:txBody>
      </p:sp>
      <p:sp>
        <p:nvSpPr>
          <p:cNvPr id="246" name="Google Shape;246;p8"/>
          <p:cNvSpPr txBox="1"/>
          <p:nvPr/>
        </p:nvSpPr>
        <p:spPr>
          <a:xfrm>
            <a:off x="5564722" y="2453273"/>
            <a:ext cx="596689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Penerima uang pesangon, pensiun atau uang manfaat pensiun, tunjangan hari tua, atau jaminan hari tua, termasuk ahli warisnya</a:t>
            </a:r>
            <a:endParaRPr sz="1800">
              <a:solidFill>
                <a:srgbClr val="34485C"/>
              </a:solidFill>
              <a:latin typeface="Calibri"/>
              <a:ea typeface="Calibri"/>
              <a:cs typeface="Calibri"/>
              <a:sym typeface="Calibri"/>
            </a:endParaRPr>
          </a:p>
        </p:txBody>
      </p:sp>
      <p:sp>
        <p:nvSpPr>
          <p:cNvPr id="247" name="Google Shape;247;p8"/>
          <p:cNvSpPr txBox="1"/>
          <p:nvPr/>
        </p:nvSpPr>
        <p:spPr>
          <a:xfrm>
            <a:off x="5564722" y="3453690"/>
            <a:ext cx="5966897"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Bukan Pegawai yang menerima atau memperoleh penghasilan sehubungan dengan pemberian jasa</a:t>
            </a:r>
            <a:endParaRPr sz="1800">
              <a:solidFill>
                <a:srgbClr val="34485C"/>
              </a:solidFill>
              <a:latin typeface="Calibri"/>
              <a:ea typeface="Calibri"/>
              <a:cs typeface="Calibri"/>
              <a:sym typeface="Calibri"/>
            </a:endParaRPr>
          </a:p>
        </p:txBody>
      </p:sp>
      <p:sp>
        <p:nvSpPr>
          <p:cNvPr id="248" name="Google Shape;248;p8"/>
          <p:cNvSpPr txBox="1"/>
          <p:nvPr/>
        </p:nvSpPr>
        <p:spPr>
          <a:xfrm>
            <a:off x="5564722" y="4174334"/>
            <a:ext cx="5966897"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Anggota dewan komisaris atau dewan pengawas yang tidak merangkap sebagai Pegawai Tetap pada perusahaan yang sama</a:t>
            </a:r>
            <a:endParaRPr sz="1800">
              <a:solidFill>
                <a:srgbClr val="34485C"/>
              </a:solidFill>
              <a:latin typeface="Calibri"/>
              <a:ea typeface="Calibri"/>
              <a:cs typeface="Calibri"/>
              <a:sym typeface="Calibri"/>
            </a:endParaRPr>
          </a:p>
        </p:txBody>
      </p:sp>
      <p:sp>
        <p:nvSpPr>
          <p:cNvPr id="249" name="Google Shape;249;p8"/>
          <p:cNvSpPr txBox="1"/>
          <p:nvPr/>
        </p:nvSpPr>
        <p:spPr>
          <a:xfrm>
            <a:off x="5564722" y="5167877"/>
            <a:ext cx="596689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Mantan pegawai</a:t>
            </a:r>
            <a:endParaRPr/>
          </a:p>
        </p:txBody>
      </p:sp>
      <p:grpSp>
        <p:nvGrpSpPr>
          <p:cNvPr id="250" name="Google Shape;250;p8"/>
          <p:cNvGrpSpPr/>
          <p:nvPr/>
        </p:nvGrpSpPr>
        <p:grpSpPr>
          <a:xfrm>
            <a:off x="5119528" y="2482279"/>
            <a:ext cx="256857" cy="256857"/>
            <a:chOff x="5295900" y="2501900"/>
            <a:chExt cx="256857" cy="256857"/>
          </a:xfrm>
        </p:grpSpPr>
        <p:sp>
          <p:nvSpPr>
            <p:cNvPr id="251" name="Google Shape;251;p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3" name="Google Shape;253;p8"/>
          <p:cNvGrpSpPr/>
          <p:nvPr/>
        </p:nvGrpSpPr>
        <p:grpSpPr>
          <a:xfrm>
            <a:off x="5119528" y="3498969"/>
            <a:ext cx="256857" cy="256857"/>
            <a:chOff x="5295900" y="2501900"/>
            <a:chExt cx="256857" cy="256857"/>
          </a:xfrm>
        </p:grpSpPr>
        <p:sp>
          <p:nvSpPr>
            <p:cNvPr id="254" name="Google Shape;254;p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6" name="Google Shape;256;p8"/>
          <p:cNvGrpSpPr/>
          <p:nvPr/>
        </p:nvGrpSpPr>
        <p:grpSpPr>
          <a:xfrm>
            <a:off x="5119528" y="4210096"/>
            <a:ext cx="256857" cy="256857"/>
            <a:chOff x="5295900" y="2501900"/>
            <a:chExt cx="256857" cy="256857"/>
          </a:xfrm>
        </p:grpSpPr>
        <p:sp>
          <p:nvSpPr>
            <p:cNvPr id="257" name="Google Shape;257;p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59" name="Google Shape;259;p8"/>
          <p:cNvGrpSpPr/>
          <p:nvPr/>
        </p:nvGrpSpPr>
        <p:grpSpPr>
          <a:xfrm>
            <a:off x="5119528" y="5168167"/>
            <a:ext cx="256857" cy="256857"/>
            <a:chOff x="5295900" y="2501900"/>
            <a:chExt cx="256857" cy="256857"/>
          </a:xfrm>
        </p:grpSpPr>
        <p:sp>
          <p:nvSpPr>
            <p:cNvPr id="260" name="Google Shape;260;p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62" name="Google Shape;262;p8"/>
          <p:cNvGrpSpPr/>
          <p:nvPr/>
        </p:nvGrpSpPr>
        <p:grpSpPr>
          <a:xfrm>
            <a:off x="5119528" y="5664730"/>
            <a:ext cx="256857" cy="256857"/>
            <a:chOff x="5295900" y="2501900"/>
            <a:chExt cx="256857" cy="256857"/>
          </a:xfrm>
        </p:grpSpPr>
        <p:sp>
          <p:nvSpPr>
            <p:cNvPr id="263" name="Google Shape;263;p8"/>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8"/>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Graphical user interface, text&#10;&#10;Description automatically generated" id="269" name="Google Shape;269;p9"/>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270" name="Google Shape;270;p9"/>
          <p:cNvGrpSpPr/>
          <p:nvPr/>
        </p:nvGrpSpPr>
        <p:grpSpPr>
          <a:xfrm>
            <a:off x="5260008" y="6460076"/>
            <a:ext cx="4880656" cy="76200"/>
            <a:chOff x="4347210" y="6484620"/>
            <a:chExt cx="7844790" cy="53340"/>
          </a:xfrm>
        </p:grpSpPr>
        <p:sp>
          <p:nvSpPr>
            <p:cNvPr id="271" name="Google Shape;271;p9"/>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9"/>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73" name="Google Shape;273;p9"/>
          <p:cNvGrpSpPr/>
          <p:nvPr/>
        </p:nvGrpSpPr>
        <p:grpSpPr>
          <a:xfrm>
            <a:off x="1394430" y="6322102"/>
            <a:ext cx="4023594" cy="338554"/>
            <a:chOff x="1289685" y="5626001"/>
            <a:chExt cx="4023594" cy="338554"/>
          </a:xfrm>
        </p:grpSpPr>
        <p:sp>
          <p:nvSpPr>
            <p:cNvPr id="274" name="Google Shape;274;p9"/>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275" name="Google Shape;275;p9"/>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276" name="Google Shape;276;p9"/>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277" name="Google Shape;277;p9"/>
          <p:cNvGrpSpPr/>
          <p:nvPr/>
        </p:nvGrpSpPr>
        <p:grpSpPr>
          <a:xfrm rot="10800000">
            <a:off x="10800080" y="297180"/>
            <a:ext cx="1391920" cy="391160"/>
            <a:chOff x="4347210" y="6484620"/>
            <a:chExt cx="7844790" cy="53340"/>
          </a:xfrm>
        </p:grpSpPr>
        <p:sp>
          <p:nvSpPr>
            <p:cNvPr id="278" name="Google Shape;278;p9"/>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9"/>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9"/>
          <p:cNvSpPr/>
          <p:nvPr/>
        </p:nvSpPr>
        <p:spPr>
          <a:xfrm flipH="1" rot="10800000">
            <a:off x="0" y="912028"/>
            <a:ext cx="2249714"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9"/>
          <p:cNvSpPr txBox="1"/>
          <p:nvPr/>
        </p:nvSpPr>
        <p:spPr>
          <a:xfrm>
            <a:off x="504918" y="922942"/>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Bukan Pegawai</a:t>
            </a:r>
            <a:endParaRPr/>
          </a:p>
        </p:txBody>
      </p:sp>
      <p:sp>
        <p:nvSpPr>
          <p:cNvPr id="282" name="Google Shape;282;p9"/>
          <p:cNvSpPr txBox="1"/>
          <p:nvPr/>
        </p:nvSpPr>
        <p:spPr>
          <a:xfrm>
            <a:off x="918317" y="1753042"/>
            <a:ext cx="484052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Tenaga ahli yang melakukan pekerjaan bebas, yang terdiri dari pengacara, akuntan, arsitek, dokter, konsultan, notaris, penilai, dan aktuaris;</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Pemain musik, pembawa acara, penyanyi, pelawak, bintang film, bintang sinetron, bintang iklan, sutradara, kru film, foto model, peragawan/peragawati, pemain drama, penari, pemahat, pelukis, dan seniman lainnya;</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Olahragawan: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Penasihat, pengajar, pelatih, penceramah, penyuluh, dan moderator</a:t>
            </a:r>
            <a:endParaRPr/>
          </a:p>
        </p:txBody>
      </p:sp>
      <p:grpSp>
        <p:nvGrpSpPr>
          <p:cNvPr id="283" name="Google Shape;283;p9"/>
          <p:cNvGrpSpPr/>
          <p:nvPr/>
        </p:nvGrpSpPr>
        <p:grpSpPr>
          <a:xfrm>
            <a:off x="531746" y="1753042"/>
            <a:ext cx="256857" cy="256857"/>
            <a:chOff x="5295900" y="2501900"/>
            <a:chExt cx="256857" cy="256857"/>
          </a:xfrm>
        </p:grpSpPr>
        <p:sp>
          <p:nvSpPr>
            <p:cNvPr id="284" name="Google Shape;284;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6" name="Google Shape;286;p9"/>
          <p:cNvGrpSpPr/>
          <p:nvPr/>
        </p:nvGrpSpPr>
        <p:grpSpPr>
          <a:xfrm>
            <a:off x="531746" y="2848871"/>
            <a:ext cx="256857" cy="256857"/>
            <a:chOff x="5295900" y="2501900"/>
            <a:chExt cx="256857" cy="256857"/>
          </a:xfrm>
        </p:grpSpPr>
        <p:sp>
          <p:nvSpPr>
            <p:cNvPr id="287" name="Google Shape;287;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89" name="Google Shape;289;p9"/>
          <p:cNvGrpSpPr/>
          <p:nvPr/>
        </p:nvGrpSpPr>
        <p:grpSpPr>
          <a:xfrm>
            <a:off x="531746" y="4522981"/>
            <a:ext cx="256857" cy="256857"/>
            <a:chOff x="5295900" y="2501900"/>
            <a:chExt cx="256857" cy="256857"/>
          </a:xfrm>
        </p:grpSpPr>
        <p:sp>
          <p:nvSpPr>
            <p:cNvPr id="290" name="Google Shape;290;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92" name="Google Shape;292;p9"/>
          <p:cNvGrpSpPr/>
          <p:nvPr/>
        </p:nvGrpSpPr>
        <p:grpSpPr>
          <a:xfrm>
            <a:off x="531746" y="5101262"/>
            <a:ext cx="256857" cy="256857"/>
            <a:chOff x="5295900" y="2501900"/>
            <a:chExt cx="256857" cy="256857"/>
          </a:xfrm>
        </p:grpSpPr>
        <p:sp>
          <p:nvSpPr>
            <p:cNvPr id="293" name="Google Shape;293;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95" name="Google Shape;295;p9"/>
          <p:cNvSpPr txBox="1"/>
          <p:nvPr/>
        </p:nvSpPr>
        <p:spPr>
          <a:xfrm>
            <a:off x="6766071" y="1753042"/>
            <a:ext cx="484052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Pengarang, peneliti, dan penerjemah;</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Pemberi jasa dalam segala bidang termasuk teknik, komputer dan sistem aplikasinya, telekomunikasi, elektronika, fotografi, ekonomi dan sosial serta pemberi jasa kepada suatu kepanitiaan;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Agen iklan;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Pengawas atau pengelola proyek;</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Pembawa pesanan atau yang menemukan langganan atau yang menjadi perantara</a:t>
            </a:r>
            <a:endParaRPr sz="1800">
              <a:solidFill>
                <a:srgbClr val="34485C"/>
              </a:solidFill>
              <a:latin typeface="Calibri"/>
              <a:ea typeface="Calibri"/>
              <a:cs typeface="Calibri"/>
              <a:sym typeface="Calibri"/>
            </a:endParaRPr>
          </a:p>
        </p:txBody>
      </p:sp>
      <p:grpSp>
        <p:nvGrpSpPr>
          <p:cNvPr id="296" name="Google Shape;296;p9"/>
          <p:cNvGrpSpPr/>
          <p:nvPr/>
        </p:nvGrpSpPr>
        <p:grpSpPr>
          <a:xfrm>
            <a:off x="6371800" y="1753042"/>
            <a:ext cx="256857" cy="256857"/>
            <a:chOff x="5295900" y="2501900"/>
            <a:chExt cx="256857" cy="256857"/>
          </a:xfrm>
        </p:grpSpPr>
        <p:sp>
          <p:nvSpPr>
            <p:cNvPr id="297" name="Google Shape;297;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299" name="Google Shape;299;p9"/>
          <p:cNvGrpSpPr/>
          <p:nvPr/>
        </p:nvGrpSpPr>
        <p:grpSpPr>
          <a:xfrm>
            <a:off x="6371800" y="2355389"/>
            <a:ext cx="256857" cy="256857"/>
            <a:chOff x="5295900" y="2501900"/>
            <a:chExt cx="256857" cy="256857"/>
          </a:xfrm>
        </p:grpSpPr>
        <p:sp>
          <p:nvSpPr>
            <p:cNvPr id="300" name="Google Shape;300;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2" name="Google Shape;302;p9"/>
          <p:cNvGrpSpPr/>
          <p:nvPr/>
        </p:nvGrpSpPr>
        <p:grpSpPr>
          <a:xfrm>
            <a:off x="6371800" y="4522981"/>
            <a:ext cx="256857" cy="256857"/>
            <a:chOff x="5295900" y="2501900"/>
            <a:chExt cx="256857" cy="256857"/>
          </a:xfrm>
        </p:grpSpPr>
        <p:sp>
          <p:nvSpPr>
            <p:cNvPr id="303" name="Google Shape;303;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5" name="Google Shape;305;p9"/>
          <p:cNvGrpSpPr/>
          <p:nvPr/>
        </p:nvGrpSpPr>
        <p:grpSpPr>
          <a:xfrm>
            <a:off x="6371800" y="5101262"/>
            <a:ext cx="256857" cy="256857"/>
            <a:chOff x="5295900" y="2501900"/>
            <a:chExt cx="256857" cy="256857"/>
          </a:xfrm>
        </p:grpSpPr>
        <p:sp>
          <p:nvSpPr>
            <p:cNvPr id="306" name="Google Shape;306;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08" name="Google Shape;308;p9"/>
          <p:cNvGrpSpPr/>
          <p:nvPr/>
        </p:nvGrpSpPr>
        <p:grpSpPr>
          <a:xfrm>
            <a:off x="6371800" y="4004286"/>
            <a:ext cx="256857" cy="256857"/>
            <a:chOff x="5295900" y="2501900"/>
            <a:chExt cx="256857" cy="256857"/>
          </a:xfrm>
        </p:grpSpPr>
        <p:sp>
          <p:nvSpPr>
            <p:cNvPr id="309" name="Google Shape;309;p9"/>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9"/>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11" name="Google Shape;311;p9"/>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Subjek PPh Pasal 21</a:t>
            </a:r>
            <a:endParaRPr b="1" sz="1800">
              <a:solidFill>
                <a:srgbClr val="34485C"/>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pic>
        <p:nvPicPr>
          <p:cNvPr descr="Graphical user interface, text&#10;&#10;Description automatically generated" id="316" name="Google Shape;316;p10"/>
          <p:cNvPicPr preferRelativeResize="0"/>
          <p:nvPr/>
        </p:nvPicPr>
        <p:blipFill rotWithShape="1">
          <a:blip r:embed="rId3">
            <a:alphaModFix/>
          </a:blip>
          <a:srcRect b="0" l="0" r="0" t="0"/>
          <a:stretch/>
        </p:blipFill>
        <p:spPr>
          <a:xfrm>
            <a:off x="10318866" y="6137864"/>
            <a:ext cx="1862501" cy="715893"/>
          </a:xfrm>
          <a:prstGeom prst="rect">
            <a:avLst/>
          </a:prstGeom>
          <a:noFill/>
          <a:ln>
            <a:noFill/>
          </a:ln>
        </p:spPr>
      </p:pic>
      <p:grpSp>
        <p:nvGrpSpPr>
          <p:cNvPr id="317" name="Google Shape;317;p10"/>
          <p:cNvGrpSpPr/>
          <p:nvPr/>
        </p:nvGrpSpPr>
        <p:grpSpPr>
          <a:xfrm>
            <a:off x="5260008" y="6460076"/>
            <a:ext cx="4880656" cy="76200"/>
            <a:chOff x="4347210" y="6484620"/>
            <a:chExt cx="7844790" cy="53340"/>
          </a:xfrm>
        </p:grpSpPr>
        <p:sp>
          <p:nvSpPr>
            <p:cNvPr id="318" name="Google Shape;318;p10"/>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0"/>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20" name="Google Shape;320;p10"/>
          <p:cNvGrpSpPr/>
          <p:nvPr/>
        </p:nvGrpSpPr>
        <p:grpSpPr>
          <a:xfrm>
            <a:off x="1394430" y="6322102"/>
            <a:ext cx="4023594" cy="338554"/>
            <a:chOff x="1289685" y="5626001"/>
            <a:chExt cx="4023594" cy="338554"/>
          </a:xfrm>
        </p:grpSpPr>
        <p:sp>
          <p:nvSpPr>
            <p:cNvPr id="321" name="Google Shape;321;p10"/>
            <p:cNvSpPr txBox="1"/>
            <p:nvPr/>
          </p:nvSpPr>
          <p:spPr>
            <a:xfrm>
              <a:off x="1546350" y="5626001"/>
              <a:ext cx="376692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Calibri"/>
                  <a:ea typeface="Calibri"/>
                  <a:cs typeface="Calibri"/>
                  <a:sym typeface="Calibri"/>
                </a:rPr>
                <a:t>@bicarapajak.id |       Bicara Pajak Podcast</a:t>
              </a:r>
              <a:endParaRPr sz="1600">
                <a:solidFill>
                  <a:schemeClr val="dk1"/>
                </a:solidFill>
                <a:latin typeface="Calibri"/>
                <a:ea typeface="Calibri"/>
                <a:cs typeface="Calibri"/>
                <a:sym typeface="Calibri"/>
              </a:endParaRPr>
            </a:p>
          </p:txBody>
        </p:sp>
        <p:pic>
          <p:nvPicPr>
            <p:cNvPr descr="IG logo - Youth Underground" id="322" name="Google Shape;322;p10"/>
            <p:cNvPicPr preferRelativeResize="0"/>
            <p:nvPr/>
          </p:nvPicPr>
          <p:blipFill rotWithShape="1">
            <a:blip r:embed="rId4">
              <a:alphaModFix/>
            </a:blip>
            <a:srcRect b="0" l="0" r="0" t="0"/>
            <a:stretch/>
          </p:blipFill>
          <p:spPr>
            <a:xfrm>
              <a:off x="1289685" y="5679287"/>
              <a:ext cx="354957" cy="266218"/>
            </a:xfrm>
            <a:prstGeom prst="rect">
              <a:avLst/>
            </a:prstGeom>
            <a:noFill/>
            <a:ln>
              <a:noFill/>
            </a:ln>
          </p:spPr>
        </p:pic>
        <p:pic>
          <p:nvPicPr>
            <p:cNvPr descr="Download Free png Picture Black And White Stock Spotify Icon Free Download  ... - DLPNG.com" id="323" name="Google Shape;323;p10"/>
            <p:cNvPicPr preferRelativeResize="0"/>
            <p:nvPr/>
          </p:nvPicPr>
          <p:blipFill rotWithShape="1">
            <a:blip r:embed="rId5">
              <a:alphaModFix/>
            </a:blip>
            <a:srcRect b="0" l="0" r="0" t="0"/>
            <a:stretch/>
          </p:blipFill>
          <p:spPr>
            <a:xfrm>
              <a:off x="3128278" y="5667856"/>
              <a:ext cx="254140" cy="266219"/>
            </a:xfrm>
            <a:prstGeom prst="rect">
              <a:avLst/>
            </a:prstGeom>
            <a:noFill/>
            <a:ln>
              <a:noFill/>
            </a:ln>
          </p:spPr>
        </p:pic>
      </p:grpSp>
      <p:grpSp>
        <p:nvGrpSpPr>
          <p:cNvPr id="324" name="Google Shape;324;p10"/>
          <p:cNvGrpSpPr/>
          <p:nvPr/>
        </p:nvGrpSpPr>
        <p:grpSpPr>
          <a:xfrm rot="10800000">
            <a:off x="10800080" y="297180"/>
            <a:ext cx="1391920" cy="391160"/>
            <a:chOff x="4347210" y="6484620"/>
            <a:chExt cx="7844790" cy="53340"/>
          </a:xfrm>
        </p:grpSpPr>
        <p:sp>
          <p:nvSpPr>
            <p:cNvPr id="325" name="Google Shape;325;p10"/>
            <p:cNvSpPr/>
            <p:nvPr/>
          </p:nvSpPr>
          <p:spPr>
            <a:xfrm flipH="1">
              <a:off x="5191760" y="6484620"/>
              <a:ext cx="7000240" cy="53340"/>
            </a:xfrm>
            <a:prstGeom prst="rect">
              <a:avLst/>
            </a:prstGeom>
            <a:solidFill>
              <a:srgbClr val="3448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6" name="Google Shape;326;p10"/>
            <p:cNvSpPr/>
            <p:nvPr/>
          </p:nvSpPr>
          <p:spPr>
            <a:xfrm flipH="1">
              <a:off x="4347210" y="6484620"/>
              <a:ext cx="1692910" cy="5334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7" name="Google Shape;327;p10"/>
          <p:cNvSpPr/>
          <p:nvPr/>
        </p:nvSpPr>
        <p:spPr>
          <a:xfrm flipH="1" rot="10800000">
            <a:off x="0" y="912028"/>
            <a:ext cx="2249714" cy="391160"/>
          </a:xfrm>
          <a:prstGeom prst="rect">
            <a:avLst/>
          </a:prstGeom>
          <a:solidFill>
            <a:srgbClr val="FCD06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10"/>
          <p:cNvSpPr txBox="1"/>
          <p:nvPr/>
        </p:nvSpPr>
        <p:spPr>
          <a:xfrm>
            <a:off x="504918" y="922942"/>
            <a:ext cx="514259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34485C"/>
                </a:solidFill>
                <a:latin typeface="Calibri"/>
                <a:ea typeface="Calibri"/>
                <a:cs typeface="Calibri"/>
                <a:sym typeface="Calibri"/>
              </a:rPr>
              <a:t>Bukan Pegawai</a:t>
            </a:r>
            <a:endParaRPr/>
          </a:p>
        </p:txBody>
      </p:sp>
      <p:sp>
        <p:nvSpPr>
          <p:cNvPr id="329" name="Google Shape;329;p10"/>
          <p:cNvSpPr txBox="1"/>
          <p:nvPr/>
        </p:nvSpPr>
        <p:spPr>
          <a:xfrm>
            <a:off x="918317" y="1753042"/>
            <a:ext cx="4840526"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34485C"/>
                </a:solidFill>
                <a:latin typeface="Calibri"/>
                <a:ea typeface="Calibri"/>
                <a:cs typeface="Calibri"/>
                <a:sym typeface="Calibri"/>
              </a:rPr>
              <a:t>Petugas penjaja barang dagangan;</a:t>
            </a:r>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Petugas dinas luar asuransi; dan/atau</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t/>
            </a:r>
            <a:endParaRPr sz="1800">
              <a:solidFill>
                <a:srgbClr val="34485C"/>
              </a:solidFill>
              <a:latin typeface="Calibri"/>
              <a:ea typeface="Calibri"/>
              <a:cs typeface="Calibri"/>
              <a:sym typeface="Calibri"/>
            </a:endParaRPr>
          </a:p>
          <a:p>
            <a:pPr indent="0" lvl="0" marL="0" marR="0" rtl="0" algn="l">
              <a:spcBef>
                <a:spcPts val="0"/>
              </a:spcBef>
              <a:spcAft>
                <a:spcPts val="0"/>
              </a:spcAft>
              <a:buNone/>
            </a:pPr>
            <a:r>
              <a:rPr lang="en-US" sz="1800">
                <a:solidFill>
                  <a:srgbClr val="34485C"/>
                </a:solidFill>
                <a:latin typeface="Calibri"/>
                <a:ea typeface="Calibri"/>
                <a:cs typeface="Calibri"/>
                <a:sym typeface="Calibri"/>
              </a:rPr>
              <a:t>Distributor perusahaan </a:t>
            </a:r>
            <a:r>
              <a:rPr i="1" lang="en-US" sz="1800">
                <a:solidFill>
                  <a:srgbClr val="34485C"/>
                </a:solidFill>
                <a:latin typeface="Calibri"/>
                <a:ea typeface="Calibri"/>
                <a:cs typeface="Calibri"/>
                <a:sym typeface="Calibri"/>
              </a:rPr>
              <a:t>multilevel marketing </a:t>
            </a:r>
            <a:r>
              <a:rPr lang="en-US" sz="1800">
                <a:solidFill>
                  <a:srgbClr val="34485C"/>
                </a:solidFill>
                <a:latin typeface="Calibri"/>
                <a:ea typeface="Calibri"/>
                <a:cs typeface="Calibri"/>
                <a:sym typeface="Calibri"/>
              </a:rPr>
              <a:t>atau </a:t>
            </a:r>
            <a:r>
              <a:rPr i="1" lang="en-US" sz="1800">
                <a:solidFill>
                  <a:srgbClr val="34485C"/>
                </a:solidFill>
                <a:latin typeface="Calibri"/>
                <a:ea typeface="Calibri"/>
                <a:cs typeface="Calibri"/>
                <a:sym typeface="Calibri"/>
              </a:rPr>
              <a:t>direct selling </a:t>
            </a:r>
            <a:r>
              <a:rPr lang="en-US" sz="1800">
                <a:solidFill>
                  <a:srgbClr val="34485C"/>
                </a:solidFill>
                <a:latin typeface="Calibri"/>
                <a:ea typeface="Calibri"/>
                <a:cs typeface="Calibri"/>
                <a:sym typeface="Calibri"/>
              </a:rPr>
              <a:t>dan kegiatan sejenis lainnya</a:t>
            </a:r>
            <a:endParaRPr sz="1800">
              <a:solidFill>
                <a:srgbClr val="34485C"/>
              </a:solidFill>
              <a:latin typeface="Calibri"/>
              <a:ea typeface="Calibri"/>
              <a:cs typeface="Calibri"/>
              <a:sym typeface="Calibri"/>
            </a:endParaRPr>
          </a:p>
        </p:txBody>
      </p:sp>
      <p:grpSp>
        <p:nvGrpSpPr>
          <p:cNvPr id="330" name="Google Shape;330;p10"/>
          <p:cNvGrpSpPr/>
          <p:nvPr/>
        </p:nvGrpSpPr>
        <p:grpSpPr>
          <a:xfrm>
            <a:off x="531746" y="1753042"/>
            <a:ext cx="256857" cy="256857"/>
            <a:chOff x="5295900" y="2501900"/>
            <a:chExt cx="256857" cy="256857"/>
          </a:xfrm>
        </p:grpSpPr>
        <p:sp>
          <p:nvSpPr>
            <p:cNvPr id="331" name="Google Shape;331;p10"/>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0"/>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33" name="Google Shape;333;p10"/>
          <p:cNvGrpSpPr/>
          <p:nvPr/>
        </p:nvGrpSpPr>
        <p:grpSpPr>
          <a:xfrm>
            <a:off x="531746" y="2340871"/>
            <a:ext cx="256857" cy="256857"/>
            <a:chOff x="5295900" y="2501900"/>
            <a:chExt cx="256857" cy="256857"/>
          </a:xfrm>
        </p:grpSpPr>
        <p:sp>
          <p:nvSpPr>
            <p:cNvPr id="334" name="Google Shape;334;p10"/>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0"/>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36" name="Google Shape;336;p10"/>
          <p:cNvGrpSpPr/>
          <p:nvPr/>
        </p:nvGrpSpPr>
        <p:grpSpPr>
          <a:xfrm>
            <a:off x="531746" y="2897384"/>
            <a:ext cx="256857" cy="256857"/>
            <a:chOff x="5295900" y="2501900"/>
            <a:chExt cx="256857" cy="256857"/>
          </a:xfrm>
        </p:grpSpPr>
        <p:sp>
          <p:nvSpPr>
            <p:cNvPr id="337" name="Google Shape;337;p10"/>
            <p:cNvSpPr/>
            <p:nvPr/>
          </p:nvSpPr>
          <p:spPr>
            <a:xfrm>
              <a:off x="5295900" y="2501900"/>
              <a:ext cx="203200" cy="203200"/>
            </a:xfrm>
            <a:prstGeom prst="rect">
              <a:avLst/>
            </a:prstGeom>
            <a:solidFill>
              <a:srgbClr val="D99D46"/>
            </a:solidFill>
            <a:ln cap="flat" cmpd="sng" w="12700">
              <a:solidFill>
                <a:srgbClr val="D99D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0"/>
            <p:cNvSpPr/>
            <p:nvPr/>
          </p:nvSpPr>
          <p:spPr>
            <a:xfrm>
              <a:off x="5349557" y="2555557"/>
              <a:ext cx="203200" cy="203200"/>
            </a:xfrm>
            <a:prstGeom prst="rect">
              <a:avLst/>
            </a:prstGeom>
            <a:noFill/>
            <a:ln cap="flat" cmpd="sng" w="25400">
              <a:solidFill>
                <a:srgbClr val="34485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9" name="Google Shape;339;p10"/>
          <p:cNvSpPr txBox="1"/>
          <p:nvPr/>
        </p:nvSpPr>
        <p:spPr>
          <a:xfrm>
            <a:off x="5657489" y="313342"/>
            <a:ext cx="5142591" cy="3693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1800">
                <a:solidFill>
                  <a:srgbClr val="34485C"/>
                </a:solidFill>
                <a:latin typeface="Calibri"/>
                <a:ea typeface="Calibri"/>
                <a:cs typeface="Calibri"/>
                <a:sym typeface="Calibri"/>
              </a:rPr>
              <a:t>Subjek PPh Pasal 21</a:t>
            </a:r>
            <a:endParaRPr b="1" sz="1800">
              <a:solidFill>
                <a:srgbClr val="34485C"/>
              </a:solidFill>
              <a:latin typeface="Calibri"/>
              <a:ea typeface="Calibri"/>
              <a:cs typeface="Calibri"/>
              <a:sym typeface="Calibri"/>
            </a:endParaRPr>
          </a:p>
        </p:txBody>
      </p:sp>
      <p:pic>
        <p:nvPicPr>
          <p:cNvPr descr="A picture containing indoor&#10;&#10;Description automatically generated" id="340" name="Google Shape;340;p10"/>
          <p:cNvPicPr preferRelativeResize="0"/>
          <p:nvPr/>
        </p:nvPicPr>
        <p:blipFill rotWithShape="1">
          <a:blip r:embed="rId6">
            <a:alphaModFix/>
          </a:blip>
          <a:srcRect b="0" l="2978" r="21291" t="0"/>
          <a:stretch/>
        </p:blipFill>
        <p:spPr>
          <a:xfrm>
            <a:off x="6313255" y="1107608"/>
            <a:ext cx="5578367" cy="4905876"/>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2021-03-08T14:18:00Z</dcterms:created>
  <dc:creator>Farisyustian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6AD2A6FA1CC445C6BB87C268A51984FB</vt:lpwstr>
  </property>
  <property fmtid="{D5CDD505-2E9C-101B-9397-08002B2CF9AE}" pid="3" name="KSOProductBuildVer">
    <vt:lpwstr>1033-11.2.0.11440</vt:lpwstr>
  </property>
</Properties>
</file>