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notesMasterIdLst>
    <p:notesMasterId r:id="rId63"/>
  </p:notesMasterIdLst>
  <p:sldIdLst>
    <p:sldId id="256" r:id="rId2"/>
    <p:sldId id="366" r:id="rId3"/>
    <p:sldId id="367" r:id="rId4"/>
    <p:sldId id="368" r:id="rId5"/>
    <p:sldId id="381" r:id="rId6"/>
    <p:sldId id="322" r:id="rId7"/>
    <p:sldId id="374" r:id="rId8"/>
    <p:sldId id="351" r:id="rId9"/>
    <p:sldId id="355" r:id="rId10"/>
    <p:sldId id="328" r:id="rId11"/>
    <p:sldId id="329" r:id="rId12"/>
    <p:sldId id="332" r:id="rId13"/>
    <p:sldId id="385" r:id="rId14"/>
    <p:sldId id="386" r:id="rId15"/>
    <p:sldId id="373" r:id="rId16"/>
    <p:sldId id="376" r:id="rId17"/>
    <p:sldId id="327" r:id="rId18"/>
    <p:sldId id="265" r:id="rId19"/>
    <p:sldId id="428" r:id="rId20"/>
    <p:sldId id="429" r:id="rId21"/>
    <p:sldId id="430" r:id="rId22"/>
    <p:sldId id="431" r:id="rId23"/>
    <p:sldId id="432" r:id="rId24"/>
    <p:sldId id="433" r:id="rId25"/>
    <p:sldId id="434" r:id="rId26"/>
    <p:sldId id="435" r:id="rId27"/>
    <p:sldId id="436" r:id="rId28"/>
    <p:sldId id="437" r:id="rId29"/>
    <p:sldId id="438" r:id="rId30"/>
    <p:sldId id="439" r:id="rId31"/>
    <p:sldId id="440" r:id="rId32"/>
    <p:sldId id="441" r:id="rId33"/>
    <p:sldId id="442" r:id="rId34"/>
    <p:sldId id="443" r:id="rId35"/>
    <p:sldId id="444" r:id="rId36"/>
    <p:sldId id="445" r:id="rId37"/>
    <p:sldId id="446" r:id="rId38"/>
    <p:sldId id="389" r:id="rId39"/>
    <p:sldId id="341" r:id="rId40"/>
    <p:sldId id="343" r:id="rId41"/>
    <p:sldId id="306" r:id="rId42"/>
    <p:sldId id="344" r:id="rId43"/>
    <p:sldId id="346" r:id="rId44"/>
    <p:sldId id="310" r:id="rId45"/>
    <p:sldId id="309" r:id="rId46"/>
    <p:sldId id="312" r:id="rId47"/>
    <p:sldId id="289" r:id="rId48"/>
    <p:sldId id="349" r:id="rId49"/>
    <p:sldId id="311" r:id="rId50"/>
    <p:sldId id="375" r:id="rId51"/>
    <p:sldId id="370" r:id="rId52"/>
    <p:sldId id="371" r:id="rId53"/>
    <p:sldId id="372" r:id="rId54"/>
    <p:sldId id="303" r:id="rId55"/>
    <p:sldId id="422" r:id="rId56"/>
    <p:sldId id="420" r:id="rId57"/>
    <p:sldId id="424" r:id="rId58"/>
    <p:sldId id="423" r:id="rId59"/>
    <p:sldId id="380" r:id="rId60"/>
    <p:sldId id="384" r:id="rId61"/>
    <p:sldId id="421"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247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32E"/>
    <a:srgbClr val="EF2328"/>
    <a:srgbClr val="124675"/>
    <a:srgbClr val="F5F3F4"/>
    <a:srgbClr val="FAFAFA"/>
    <a:srgbClr val="F1F1F1"/>
    <a:srgbClr val="363635"/>
    <a:srgbClr val="E3181D"/>
    <a:srgbClr val="B40001"/>
    <a:srgbClr val="F6A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41" autoAdjust="0"/>
    <p:restoredTop sz="94660"/>
  </p:normalViewPr>
  <p:slideViewPr>
    <p:cSldViewPr snapToGrid="0">
      <p:cViewPr varScale="1">
        <p:scale>
          <a:sx n="73" d="100"/>
          <a:sy n="73" d="100"/>
        </p:scale>
        <p:origin x="364" y="48"/>
      </p:cViewPr>
      <p:guideLst>
        <p:guide orient="horz" pos="2137"/>
        <p:guide pos="247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A5E3E0-B70F-4859-BA0A-10FE2BFA6A20}" type="datetimeFigureOut">
              <a:rPr lang="en-US" smtClean="0"/>
              <a:t>4/3/2023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A56311-7ECF-4CF3-BFC1-B0440EAD1E81}"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Shape 106"/>
          <p:cNvSpPr>
            <a:spLocks noGrp="1" noRot="1" noChangeAspect="1"/>
          </p:cNvSpPr>
          <p:nvPr>
            <p:ph type="sldImg" idx="2"/>
          </p:nvPr>
        </p:nvSpPr>
        <p:spPr>
          <a:xfrm>
            <a:off x="438150" y="1249363"/>
            <a:ext cx="6000750" cy="337661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7" name="Shape 107"/>
          <p:cNvSpPr txBox="1">
            <a:spLocks noGrp="1"/>
          </p:cNvSpPr>
          <p:nvPr>
            <p:ph type="body" idx="1"/>
          </p:nvPr>
        </p:nvSpPr>
        <p:spPr>
          <a:xfrm>
            <a:off x="687706" y="4813102"/>
            <a:ext cx="5501639" cy="3937992"/>
          </a:xfrm>
          <a:prstGeom prst="rect">
            <a:avLst/>
          </a:prstGeom>
          <a:noFill/>
          <a:ln>
            <a:noFill/>
          </a:ln>
        </p:spPr>
        <p:txBody>
          <a:bodyPr lIns="96426" tIns="48200" rIns="96426" bIns="48200" anchor="t" anchorCtr="0">
            <a:noAutofit/>
          </a:bodyPr>
          <a:lstStyle/>
          <a:p>
            <a:pPr>
              <a:spcBef>
                <a:spcPts val="0"/>
              </a:spcBef>
              <a:buSzPct val="25000"/>
            </a:pPr>
            <a:endParaRPr sz="1300" dirty="0">
              <a:solidFill>
                <a:schemeClr val="dk1"/>
              </a:solidFill>
              <a:latin typeface="Calibri"/>
              <a:ea typeface="Calibri"/>
              <a:cs typeface="Calibri"/>
              <a:sym typeface="Calibri"/>
            </a:endParaRPr>
          </a:p>
        </p:txBody>
      </p:sp>
      <p:sp>
        <p:nvSpPr>
          <p:cNvPr id="108" name="Shape 108"/>
          <p:cNvSpPr txBox="1">
            <a:spLocks noGrp="1"/>
          </p:cNvSpPr>
          <p:nvPr>
            <p:ph type="sldNum" idx="12"/>
          </p:nvPr>
        </p:nvSpPr>
        <p:spPr>
          <a:xfrm>
            <a:off x="3895403" y="9499452"/>
            <a:ext cx="2980054" cy="501797"/>
          </a:xfrm>
          <a:prstGeom prst="rect">
            <a:avLst/>
          </a:prstGeom>
          <a:noFill/>
          <a:ln>
            <a:noFill/>
          </a:ln>
        </p:spPr>
        <p:txBody>
          <a:bodyPr lIns="96426" tIns="48200" rIns="96426" bIns="48200" anchor="b" anchorCtr="0">
            <a:noAutofit/>
          </a:bodyPr>
          <a:lstStyle/>
          <a:p>
            <a:pPr>
              <a:spcBef>
                <a:spcPts val="0"/>
              </a:spcBef>
              <a:buSzPct val="25000"/>
            </a:pPr>
            <a:fld id="{00000000-1234-1234-1234-123412341234}" type="slidenum">
              <a:rPr lang="en-US" sz="1300">
                <a:solidFill>
                  <a:schemeClr val="dk1"/>
                </a:solidFill>
                <a:latin typeface="Calibri"/>
                <a:ea typeface="Calibri"/>
                <a:cs typeface="Calibri"/>
                <a:sym typeface="Calibri"/>
              </a:rPr>
              <a:pPr>
                <a:spcBef>
                  <a:spcPts val="0"/>
                </a:spcBef>
                <a:buSzPct val="25000"/>
              </a:pPr>
              <a:t>2</a:t>
            </a:fld>
            <a:endParaRPr lang="en-US" sz="13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84555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4418" fontAlgn="auto">
              <a:spcBef>
                <a:spcPts val="0"/>
              </a:spcBef>
              <a:spcAft>
                <a:spcPts val="0"/>
              </a:spcAft>
              <a:defRPr/>
            </a:pPr>
            <a:r>
              <a:rPr lang="en-US" dirty="0" err="1"/>
              <a:t>Pasal</a:t>
            </a:r>
            <a:r>
              <a:rPr lang="en-US" dirty="0"/>
              <a:t> 28 </a:t>
            </a:r>
            <a:r>
              <a:rPr lang="en-US" dirty="0" err="1"/>
              <a:t>ayat</a:t>
            </a:r>
            <a:r>
              <a:rPr lang="en-US" dirty="0"/>
              <a:t> (7) UU KUP</a:t>
            </a:r>
          </a:p>
          <a:p>
            <a:pPr defTabSz="964418" fontAlgn="auto">
              <a:spcBef>
                <a:spcPts val="0"/>
              </a:spcBef>
              <a:spcAft>
                <a:spcPts val="0"/>
              </a:spcAft>
              <a:defRPr/>
            </a:pPr>
            <a:r>
              <a:rPr lang="en-US" sz="1300" dirty="0" err="1">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Sumber</a:t>
            </a:r>
            <a:r>
              <a:rPr lang="en-US" sz="130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Data SPT:</a:t>
            </a:r>
          </a:p>
          <a:p>
            <a:pPr marL="180828" indent="-180828" defTabSz="964418" fontAlgn="auto">
              <a:spcBef>
                <a:spcPts val="0"/>
              </a:spcBef>
              <a:spcAft>
                <a:spcPts val="0"/>
              </a:spcAft>
              <a:buFontTx/>
              <a:buChar char="-"/>
              <a:defRPr/>
            </a:pPr>
            <a:r>
              <a:rPr lang="en-US" sz="1300" dirty="0" err="1">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Neraca</a:t>
            </a:r>
            <a:r>
              <a:rPr lang="en-US" sz="130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1300" dirty="0" err="1">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Laporan</a:t>
            </a:r>
            <a:r>
              <a:rPr lang="en-US" sz="130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1300" dirty="0" err="1">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Posisi</a:t>
            </a:r>
            <a:r>
              <a:rPr lang="en-US" sz="130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1300" dirty="0" err="1">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Keuangan</a:t>
            </a:r>
            <a:endParaRPr lang="en-US" sz="130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180828" indent="-180828" defTabSz="964418" fontAlgn="auto">
              <a:spcBef>
                <a:spcPts val="0"/>
              </a:spcBef>
              <a:spcAft>
                <a:spcPts val="0"/>
              </a:spcAft>
              <a:buFontTx/>
              <a:buChar char="-"/>
              <a:defRPr/>
            </a:pPr>
            <a:r>
              <a:rPr lang="en-US" sz="1300" dirty="0" err="1">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Laporan</a:t>
            </a:r>
            <a:r>
              <a:rPr lang="en-US" sz="130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1300" dirty="0" err="1">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Laba</a:t>
            </a:r>
            <a:r>
              <a:rPr lang="en-US" sz="130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1300" dirty="0" err="1">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Rugi</a:t>
            </a:r>
            <a:endParaRPr lang="en-US" sz="130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180828" indent="-180828" defTabSz="964418" fontAlgn="auto">
              <a:spcBef>
                <a:spcPts val="0"/>
              </a:spcBef>
              <a:spcAft>
                <a:spcPts val="0"/>
              </a:spcAft>
              <a:buFontTx/>
              <a:buChar char="-"/>
              <a:defRPr/>
            </a:pPr>
            <a:r>
              <a:rPr lang="en-US" sz="1300" dirty="0" err="1">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Sumber</a:t>
            </a:r>
            <a:r>
              <a:rPr lang="en-US" sz="130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Data </a:t>
            </a:r>
            <a:r>
              <a:rPr lang="en-US" sz="1300" dirty="0" err="1">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Lainnya</a:t>
            </a:r>
            <a:endParaRPr lang="en-US" sz="130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defTabSz="964418" fontAlgn="auto">
              <a:spcBef>
                <a:spcPts val="0"/>
              </a:spcBef>
              <a:spcAft>
                <a:spcPts val="0"/>
              </a:spcAft>
              <a:defRPr/>
            </a:pPr>
            <a:fld id="{BE222CB6-5286-4EFE-A400-E97302CBC493}" type="slidenum">
              <a:rPr lang="en-US" sz="1300" smtClean="0">
                <a:solidFill>
                  <a:prstClr val="black"/>
                </a:solidFill>
                <a:latin typeface="Calibri" panose="020F0502020204030204"/>
              </a:rPr>
              <a:pPr defTabSz="964418" fontAlgn="auto">
                <a:spcBef>
                  <a:spcPts val="0"/>
                </a:spcBef>
                <a:spcAft>
                  <a:spcPts val="0"/>
                </a:spcAft>
                <a:defRPr/>
              </a:pPr>
              <a:t>3</a:t>
            </a:fld>
            <a:endParaRPr lang="en-US" sz="1300" dirty="0">
              <a:solidFill>
                <a:prstClr val="black"/>
              </a:solidFill>
              <a:latin typeface="Calibri" panose="020F0502020204030204"/>
            </a:endParaRPr>
          </a:p>
        </p:txBody>
      </p:sp>
    </p:spTree>
    <p:extLst>
      <p:ext uri="{BB962C8B-B14F-4D97-AF65-F5344CB8AC3E}">
        <p14:creationId xmlns:p14="http://schemas.microsoft.com/office/powerpoint/2010/main" val="3567063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Pasal 28 ayat (3), (4), dan (11) UU KUP</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222CB6-5286-4EFE-A400-E97302CBC49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2033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p:spPr>
      </p:sp>
      <p:sp>
        <p:nvSpPr>
          <p:cNvPr id="134147" name="Notes Placeholder 2"/>
          <p:cNvSpPr>
            <a:spLocks noGrp="1"/>
          </p:cNvSpPr>
          <p:nvPr>
            <p:ph type="body" idx="1"/>
          </p:nvPr>
        </p:nvSpPr>
        <p:spPr bwMode="auto">
          <a:noFill/>
        </p:spPr>
        <p:txBody>
          <a:bodyPr/>
          <a:lstStyle/>
          <a:p>
            <a:pPr eaLnBrk="1" hangingPunct="1"/>
            <a:endParaRPr lang="en-US"/>
          </a:p>
        </p:txBody>
      </p:sp>
      <p:sp>
        <p:nvSpPr>
          <p:cNvPr id="73732" name="Slide Number Placeholder 3"/>
          <p:cNvSpPr>
            <a:spLocks noGrp="1"/>
          </p:cNvSpPr>
          <p:nvPr>
            <p:ph type="sldNum" sz="quarter" idx="5"/>
          </p:nvPr>
        </p:nvSpPr>
        <p:spPr/>
        <p:txBody>
          <a:bodyPr/>
          <a:lstStyle/>
          <a:p>
            <a:pPr>
              <a:defRPr/>
            </a:pPr>
            <a:fld id="{08D0BDDF-72CF-4054-BE34-F49AE4D3A5E1}" type="slidenum">
              <a:rPr lang="id-ID" smtClean="0"/>
              <a:pPr>
                <a:defRPr/>
              </a:pPr>
              <a:t>7</a:t>
            </a:fld>
            <a:endParaRPr lang="id-ID"/>
          </a:p>
        </p:txBody>
      </p:sp>
    </p:spTree>
    <p:extLst>
      <p:ext uri="{BB962C8B-B14F-4D97-AF65-F5344CB8AC3E}">
        <p14:creationId xmlns:p14="http://schemas.microsoft.com/office/powerpoint/2010/main" val="3640073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4268">
              <a:defRPr/>
            </a:pPr>
            <a:fld id="{BE222CB6-5286-4EFE-A400-E97302CBC493}" type="slidenum">
              <a:rPr lang="en-US" smtClean="0">
                <a:solidFill>
                  <a:prstClr val="black"/>
                </a:solidFill>
                <a:latin typeface="Calibri" panose="020F0502020204030204"/>
              </a:rPr>
              <a:pPr defTabSz="914268">
                <a:defRPr/>
              </a:pPr>
              <a:t>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988454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p33:notes"/>
          <p:cNvSpPr txBox="1">
            <a:spLocks noGrp="1"/>
          </p:cNvSpPr>
          <p:nvPr>
            <p:ph type="body" idx="1"/>
          </p:nvPr>
        </p:nvSpPr>
        <p:spPr>
          <a:xfrm>
            <a:off x="974725" y="4560888"/>
            <a:ext cx="5365750"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781" name="Google Shape;781;p3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48529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p34:notes"/>
          <p:cNvSpPr txBox="1">
            <a:spLocks noGrp="1"/>
          </p:cNvSpPr>
          <p:nvPr>
            <p:ph type="body" idx="1"/>
          </p:nvPr>
        </p:nvSpPr>
        <p:spPr>
          <a:xfrm>
            <a:off x="974725" y="4560888"/>
            <a:ext cx="5365750"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801" name="Google Shape;801;p34: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05331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p36:notes"/>
          <p:cNvSpPr txBox="1">
            <a:spLocks noGrp="1"/>
          </p:cNvSpPr>
          <p:nvPr>
            <p:ph type="body" idx="1"/>
          </p:nvPr>
        </p:nvSpPr>
        <p:spPr>
          <a:xfrm>
            <a:off x="974725" y="4560888"/>
            <a:ext cx="5365750" cy="4319587"/>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836" name="Google Shape;836;p36: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65743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0" name="Shape 17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4E968BA-5214-4007-BDCE-5518354D3840}" type="datetimeFigureOut">
              <a:rPr lang="en-US" smtClean="0"/>
              <a:pPr/>
              <a:t>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3AB897-FD28-4EF5-8CB5-AD8103E8AA87}" type="slidenum">
              <a:rPr lang="en-US" smtClean="0"/>
              <a:pPr/>
              <a:t>‹#›</a:t>
            </a:fld>
            <a:endParaRPr lang="en-US"/>
          </a:p>
        </p:txBody>
      </p:sp>
    </p:spTree>
    <p:extLst>
      <p:ext uri="{BB962C8B-B14F-4D97-AF65-F5344CB8AC3E}">
        <p14:creationId xmlns:p14="http://schemas.microsoft.com/office/powerpoint/2010/main" val="5282221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E968BA-5214-4007-BDCE-5518354D3840}" type="datetimeFigureOut">
              <a:rPr lang="en-US" smtClean="0"/>
              <a:pPr/>
              <a:t>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3AB897-FD28-4EF5-8CB5-AD8103E8AA87}" type="slidenum">
              <a:rPr lang="en-US" smtClean="0"/>
              <a:pPr/>
              <a:t>‹#›</a:t>
            </a:fld>
            <a:endParaRPr lang="en-US"/>
          </a:p>
        </p:txBody>
      </p:sp>
    </p:spTree>
    <p:extLst>
      <p:ext uri="{BB962C8B-B14F-4D97-AF65-F5344CB8AC3E}">
        <p14:creationId xmlns:p14="http://schemas.microsoft.com/office/powerpoint/2010/main" val="16136948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E968BA-5214-4007-BDCE-5518354D3840}" type="datetimeFigureOut">
              <a:rPr lang="en-US" smtClean="0"/>
              <a:pPr/>
              <a:t>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3AB897-FD28-4EF5-8CB5-AD8103E8AA87}" type="slidenum">
              <a:rPr lang="en-US" smtClean="0"/>
              <a:pPr/>
              <a:t>‹#›</a:t>
            </a:fld>
            <a:endParaRPr lang="en-US"/>
          </a:p>
        </p:txBody>
      </p:sp>
    </p:spTree>
    <p:extLst>
      <p:ext uri="{BB962C8B-B14F-4D97-AF65-F5344CB8AC3E}">
        <p14:creationId xmlns:p14="http://schemas.microsoft.com/office/powerpoint/2010/main" val="33856802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028E60-3E5A-4D69-9690-0EB142B1025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446555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1370601" y="689776"/>
            <a:ext cx="9450799" cy="910499"/>
          </a:xfrm>
          <a:prstGeom prst="rect">
            <a:avLst/>
          </a:prstGeom>
        </p:spPr>
        <p:txBody>
          <a:bodyPr lIns="91425" tIns="91425" rIns="91425" bIns="91425" anchor="b" anchorCtr="0"/>
          <a:lstStyle>
            <a:lvl1pPr lvl="0">
              <a:spcBef>
                <a:spcPts val="0"/>
              </a:spcBef>
              <a:buClr>
                <a:srgbClr val="979CB8"/>
              </a:buClr>
              <a:defRPr>
                <a:solidFill>
                  <a:srgbClr val="979CB8"/>
                </a:solidFill>
              </a:defRPr>
            </a:lvl1pPr>
            <a:lvl2pPr lvl="1">
              <a:spcBef>
                <a:spcPts val="0"/>
              </a:spcBef>
              <a:buClr>
                <a:srgbClr val="979CB8"/>
              </a:buClr>
              <a:defRPr>
                <a:solidFill>
                  <a:srgbClr val="979CB8"/>
                </a:solidFill>
              </a:defRPr>
            </a:lvl2pPr>
            <a:lvl3pPr lvl="2">
              <a:spcBef>
                <a:spcPts val="0"/>
              </a:spcBef>
              <a:buClr>
                <a:srgbClr val="979CB8"/>
              </a:buClr>
              <a:defRPr>
                <a:solidFill>
                  <a:srgbClr val="979CB8"/>
                </a:solidFill>
              </a:defRPr>
            </a:lvl3pPr>
            <a:lvl4pPr lvl="3">
              <a:spcBef>
                <a:spcPts val="0"/>
              </a:spcBef>
              <a:buClr>
                <a:srgbClr val="979CB8"/>
              </a:buClr>
              <a:defRPr>
                <a:solidFill>
                  <a:srgbClr val="979CB8"/>
                </a:solidFill>
              </a:defRPr>
            </a:lvl4pPr>
            <a:lvl5pPr lvl="4">
              <a:spcBef>
                <a:spcPts val="0"/>
              </a:spcBef>
              <a:buClr>
                <a:srgbClr val="979CB8"/>
              </a:buClr>
              <a:defRPr>
                <a:solidFill>
                  <a:srgbClr val="979CB8"/>
                </a:solidFill>
              </a:defRPr>
            </a:lvl5pPr>
            <a:lvl6pPr lvl="5">
              <a:spcBef>
                <a:spcPts val="0"/>
              </a:spcBef>
              <a:buClr>
                <a:srgbClr val="979CB8"/>
              </a:buClr>
              <a:defRPr>
                <a:solidFill>
                  <a:srgbClr val="979CB8"/>
                </a:solidFill>
              </a:defRPr>
            </a:lvl6pPr>
            <a:lvl7pPr lvl="6">
              <a:spcBef>
                <a:spcPts val="0"/>
              </a:spcBef>
              <a:buClr>
                <a:srgbClr val="979CB8"/>
              </a:buClr>
              <a:defRPr>
                <a:solidFill>
                  <a:srgbClr val="979CB8"/>
                </a:solidFill>
              </a:defRPr>
            </a:lvl7pPr>
            <a:lvl8pPr lvl="7">
              <a:spcBef>
                <a:spcPts val="0"/>
              </a:spcBef>
              <a:buClr>
                <a:srgbClr val="979CB8"/>
              </a:buClr>
              <a:defRPr>
                <a:solidFill>
                  <a:srgbClr val="979CB8"/>
                </a:solidFill>
              </a:defRPr>
            </a:lvl8pPr>
            <a:lvl9pPr lvl="8">
              <a:spcBef>
                <a:spcPts val="0"/>
              </a:spcBef>
              <a:buClr>
                <a:srgbClr val="979CB8"/>
              </a:buClr>
              <a:defRPr>
                <a:solidFill>
                  <a:srgbClr val="979CB8"/>
                </a:solidFill>
              </a:defRPr>
            </a:lvl9pPr>
          </a:lstStyle>
          <a:p>
            <a:endParaRPr/>
          </a:p>
        </p:txBody>
      </p:sp>
      <p:sp>
        <p:nvSpPr>
          <p:cNvPr id="26" name="Shape 26"/>
          <p:cNvSpPr txBox="1">
            <a:spLocks noGrp="1"/>
          </p:cNvSpPr>
          <p:nvPr>
            <p:ph type="body" idx="1"/>
          </p:nvPr>
        </p:nvSpPr>
        <p:spPr>
          <a:xfrm>
            <a:off x="1427101" y="1918651"/>
            <a:ext cx="9408399" cy="40829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p:nvPr/>
        </p:nvSpPr>
        <p:spPr>
          <a:xfrm>
            <a:off x="4160901" y="1533251"/>
            <a:ext cx="4080433" cy="15325"/>
          </a:xfrm>
          <a:custGeom>
            <a:avLst/>
            <a:gdLst/>
            <a:ahLst/>
            <a:cxnLst/>
            <a:rect l="0" t="0" r="0" b="0"/>
            <a:pathLst>
              <a:path w="122413" h="613" extrusionOk="0">
                <a:moveTo>
                  <a:pt x="0" y="317"/>
                </a:moveTo>
                <a:cubicBezTo>
                  <a:pt x="40796" y="1116"/>
                  <a:pt x="81608" y="0"/>
                  <a:pt x="122413" y="0"/>
                </a:cubicBezTo>
              </a:path>
            </a:pathLst>
          </a:custGeom>
          <a:noFill/>
          <a:ln w="9525" cap="flat" cmpd="sng">
            <a:solidFill>
              <a:srgbClr val="979CB8"/>
            </a:solidFill>
            <a:prstDash val="solid"/>
            <a:round/>
            <a:headEnd type="none" w="lg" len="lg"/>
            <a:tailEnd type="none" w="lg" len="lg"/>
          </a:ln>
        </p:spPr>
      </p:sp>
      <p:sp>
        <p:nvSpPr>
          <p:cNvPr id="28" name="Shape 28"/>
          <p:cNvSpPr/>
          <p:nvPr/>
        </p:nvSpPr>
        <p:spPr>
          <a:xfrm>
            <a:off x="4091000" y="1577726"/>
            <a:ext cx="4302467" cy="15875"/>
          </a:xfrm>
          <a:custGeom>
            <a:avLst/>
            <a:gdLst/>
            <a:ahLst/>
            <a:cxnLst/>
            <a:rect l="0" t="0" r="0" b="0"/>
            <a:pathLst>
              <a:path w="129074" h="635" extrusionOk="0">
                <a:moveTo>
                  <a:pt x="0" y="0"/>
                </a:moveTo>
                <a:cubicBezTo>
                  <a:pt x="43025" y="0"/>
                  <a:pt x="86048" y="635"/>
                  <a:pt x="129074" y="635"/>
                </a:cubicBezTo>
              </a:path>
            </a:pathLst>
          </a:custGeom>
          <a:noFill/>
          <a:ln w="9525" cap="flat" cmpd="sng">
            <a:solidFill>
              <a:srgbClr val="979CB8"/>
            </a:solidFill>
            <a:prstDash val="solid"/>
            <a:round/>
            <a:headEnd type="none" w="lg" len="lg"/>
            <a:tailEnd type="none" w="lg" len="lg"/>
          </a:ln>
        </p:spPr>
      </p:sp>
    </p:spTree>
    <p:extLst>
      <p:ext uri="{BB962C8B-B14F-4D97-AF65-F5344CB8AC3E}">
        <p14:creationId xmlns:p14="http://schemas.microsoft.com/office/powerpoint/2010/main" val="3567113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Isi Presentasi Branding Baru - Putih Pol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E9859-E358-4A00-88C7-43972BFE0BC1}"/>
              </a:ext>
            </a:extLst>
          </p:cNvPr>
          <p:cNvSpPr>
            <a:spLocks noGrp="1"/>
          </p:cNvSpPr>
          <p:nvPr>
            <p:ph type="title" hasCustomPrompt="1"/>
          </p:nvPr>
        </p:nvSpPr>
        <p:spPr>
          <a:xfrm>
            <a:off x="838200" y="339001"/>
            <a:ext cx="10515600" cy="567162"/>
          </a:xfrm>
        </p:spPr>
        <p:txBody>
          <a:bodyPr/>
          <a:lstStyle>
            <a:lvl1pPr algn="ctr">
              <a:defRPr sz="2400" b="1">
                <a:solidFill>
                  <a:schemeClr val="tx1"/>
                </a:solidFill>
                <a:latin typeface="+mn-lt"/>
              </a:defRPr>
            </a:lvl1pPr>
          </a:lstStyle>
          <a:p>
            <a:r>
              <a:rPr lang="en-US" dirty="0"/>
              <a:t>Layout </a:t>
            </a:r>
            <a:r>
              <a:rPr lang="en-US" dirty="0" err="1"/>
              <a:t>untuk</a:t>
            </a:r>
            <a:r>
              <a:rPr lang="en-US" dirty="0"/>
              <a:t> </a:t>
            </a:r>
            <a:r>
              <a:rPr lang="en-US" dirty="0" err="1"/>
              <a:t>tabel</a:t>
            </a:r>
            <a:r>
              <a:rPr lang="en-US" dirty="0"/>
              <a:t>/data</a:t>
            </a:r>
          </a:p>
        </p:txBody>
      </p:sp>
      <p:sp>
        <p:nvSpPr>
          <p:cNvPr id="6" name="Date Placeholder 3"/>
          <p:cNvSpPr>
            <a:spLocks noGrp="1"/>
          </p:cNvSpPr>
          <p:nvPr>
            <p:ph type="dt" sz="half" idx="10"/>
          </p:nvPr>
        </p:nvSpPr>
        <p:spPr>
          <a:xfrm>
            <a:off x="7622745" y="6356352"/>
            <a:ext cx="3185984" cy="365125"/>
          </a:xfrm>
        </p:spPr>
        <p:txBody>
          <a:bodyPr/>
          <a:lstStyle>
            <a:lvl1pPr algn="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ED67691-2593-4D99-BEAF-B1A06443EF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a:xfrm>
            <a:off x="10909761" y="6356352"/>
            <a:ext cx="787968" cy="365125"/>
          </a:xfrm>
        </p:spPr>
        <p:txBody>
          <a:bodyP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7028E60-3E5A-4D69-9690-0EB142B1025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803202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E968BA-5214-4007-BDCE-5518354D3840}" type="datetimeFigureOut">
              <a:rPr lang="en-US" smtClean="0"/>
              <a:pPr/>
              <a:t>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3AB897-FD28-4EF5-8CB5-AD8103E8AA87}" type="slidenum">
              <a:rPr lang="en-US" smtClean="0"/>
              <a:pPr/>
              <a:t>‹#›</a:t>
            </a:fld>
            <a:endParaRPr lang="en-US"/>
          </a:p>
        </p:txBody>
      </p:sp>
    </p:spTree>
    <p:extLst>
      <p:ext uri="{BB962C8B-B14F-4D97-AF65-F5344CB8AC3E}">
        <p14:creationId xmlns:p14="http://schemas.microsoft.com/office/powerpoint/2010/main" val="2516518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E968BA-5214-4007-BDCE-5518354D3840}" type="datetimeFigureOut">
              <a:rPr lang="en-US" smtClean="0"/>
              <a:pPr/>
              <a:t>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3AB897-FD28-4EF5-8CB5-AD8103E8AA87}" type="slidenum">
              <a:rPr lang="en-US" smtClean="0"/>
              <a:pPr/>
              <a:t>‹#›</a:t>
            </a:fld>
            <a:endParaRPr lang="en-US"/>
          </a:p>
        </p:txBody>
      </p:sp>
    </p:spTree>
    <p:extLst>
      <p:ext uri="{BB962C8B-B14F-4D97-AF65-F5344CB8AC3E}">
        <p14:creationId xmlns:p14="http://schemas.microsoft.com/office/powerpoint/2010/main" val="11961201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4E968BA-5214-4007-BDCE-5518354D3840}" type="datetimeFigureOut">
              <a:rPr lang="en-US" smtClean="0"/>
              <a:pPr/>
              <a:t>4/3/2023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3AB897-FD28-4EF5-8CB5-AD8103E8AA87}" type="slidenum">
              <a:rPr lang="en-US" smtClean="0"/>
              <a:pPr/>
              <a:t>‹#›</a:t>
            </a:fld>
            <a:endParaRPr lang="en-US"/>
          </a:p>
        </p:txBody>
      </p:sp>
    </p:spTree>
    <p:extLst>
      <p:ext uri="{BB962C8B-B14F-4D97-AF65-F5344CB8AC3E}">
        <p14:creationId xmlns:p14="http://schemas.microsoft.com/office/powerpoint/2010/main" val="35383620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E968BA-5214-4007-BDCE-5518354D3840}" type="datetimeFigureOut">
              <a:rPr lang="en-US" smtClean="0"/>
              <a:pPr/>
              <a:t>4/3/2023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3AB897-FD28-4EF5-8CB5-AD8103E8AA87}" type="slidenum">
              <a:rPr lang="en-US" smtClean="0"/>
              <a:pPr/>
              <a:t>‹#›</a:t>
            </a:fld>
            <a:endParaRPr lang="en-US"/>
          </a:p>
        </p:txBody>
      </p:sp>
    </p:spTree>
    <p:extLst>
      <p:ext uri="{BB962C8B-B14F-4D97-AF65-F5344CB8AC3E}">
        <p14:creationId xmlns:p14="http://schemas.microsoft.com/office/powerpoint/2010/main" val="41924753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E968BA-5214-4007-BDCE-5518354D3840}" type="datetimeFigureOut">
              <a:rPr lang="en-US" smtClean="0"/>
              <a:pPr/>
              <a:t>4/3/2023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3AB897-FD28-4EF5-8CB5-AD8103E8AA87}" type="slidenum">
              <a:rPr lang="en-US" smtClean="0"/>
              <a:pPr/>
              <a:t>‹#›</a:t>
            </a:fld>
            <a:endParaRPr lang="en-US"/>
          </a:p>
        </p:txBody>
      </p:sp>
    </p:spTree>
    <p:extLst>
      <p:ext uri="{BB962C8B-B14F-4D97-AF65-F5344CB8AC3E}">
        <p14:creationId xmlns:p14="http://schemas.microsoft.com/office/powerpoint/2010/main" val="7895564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E968BA-5214-4007-BDCE-5518354D3840}" type="datetimeFigureOut">
              <a:rPr lang="en-US" smtClean="0"/>
              <a:pPr/>
              <a:t>4/3/2023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3AB897-FD28-4EF5-8CB5-AD8103E8AA87}" type="slidenum">
              <a:rPr lang="en-US" smtClean="0"/>
              <a:pPr/>
              <a:t>‹#›</a:t>
            </a:fld>
            <a:endParaRPr lang="en-US"/>
          </a:p>
        </p:txBody>
      </p:sp>
    </p:spTree>
    <p:extLst>
      <p:ext uri="{BB962C8B-B14F-4D97-AF65-F5344CB8AC3E}">
        <p14:creationId xmlns:p14="http://schemas.microsoft.com/office/powerpoint/2010/main" val="23546625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4E968BA-5214-4007-BDCE-5518354D3840}" type="datetimeFigureOut">
              <a:rPr lang="en-US" smtClean="0"/>
              <a:pPr/>
              <a:t>4/3/2023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3AB897-FD28-4EF5-8CB5-AD8103E8AA87}" type="slidenum">
              <a:rPr lang="en-US" smtClean="0"/>
              <a:pPr/>
              <a:t>‹#›</a:t>
            </a:fld>
            <a:endParaRPr lang="en-US"/>
          </a:p>
        </p:txBody>
      </p:sp>
    </p:spTree>
    <p:extLst>
      <p:ext uri="{BB962C8B-B14F-4D97-AF65-F5344CB8AC3E}">
        <p14:creationId xmlns:p14="http://schemas.microsoft.com/office/powerpoint/2010/main" val="19261871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4E968BA-5214-4007-BDCE-5518354D3840}" type="datetimeFigureOut">
              <a:rPr lang="en-US" smtClean="0"/>
              <a:pPr/>
              <a:t>4/3/2023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3AB897-FD28-4EF5-8CB5-AD8103E8AA87}" type="slidenum">
              <a:rPr lang="en-US" smtClean="0"/>
              <a:pPr/>
              <a:t>‹#›</a:t>
            </a:fld>
            <a:endParaRPr lang="en-US"/>
          </a:p>
        </p:txBody>
      </p:sp>
    </p:spTree>
    <p:extLst>
      <p:ext uri="{BB962C8B-B14F-4D97-AF65-F5344CB8AC3E}">
        <p14:creationId xmlns:p14="http://schemas.microsoft.com/office/powerpoint/2010/main" val="28204043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E968BA-5214-4007-BDCE-5518354D3840}" type="datetimeFigureOut">
              <a:rPr lang="en-US" smtClean="0"/>
              <a:pPr/>
              <a:t>4/3/2023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3AB897-FD28-4EF5-8CB5-AD8103E8AA87}" type="slidenum">
              <a:rPr lang="en-US" smtClean="0"/>
              <a:pPr/>
              <a:t>‹#›</a:t>
            </a:fld>
            <a:endParaRPr lang="en-US"/>
          </a:p>
        </p:txBody>
      </p:sp>
    </p:spTree>
    <p:extLst>
      <p:ext uri="{BB962C8B-B14F-4D97-AF65-F5344CB8AC3E}">
        <p14:creationId xmlns:p14="http://schemas.microsoft.com/office/powerpoint/2010/main" val="1996616741"/>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60" r:id="rId12"/>
    <p:sldLayoutId id="2147483678" r:id="rId13"/>
    <p:sldLayoutId id="2147483679" r:id="rId14"/>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png"/><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5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3.png"/><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f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514D9D-55AC-8E30-6F79-A3B879822B5A}"/>
              </a:ext>
            </a:extLst>
          </p:cNvPr>
          <p:cNvSpPr/>
          <p:nvPr/>
        </p:nvSpPr>
        <p:spPr>
          <a:xfrm>
            <a:off x="410212" y="2705725"/>
            <a:ext cx="11371575" cy="1446550"/>
          </a:xfrm>
          <a:prstGeom prst="rect">
            <a:avLst/>
          </a:prstGeom>
        </p:spPr>
        <p:txBody>
          <a:bodyPr wrap="none">
            <a:spAutoFit/>
          </a:bodyPr>
          <a:lstStyle/>
          <a:p>
            <a:r>
              <a:rPr lang="en-US" sz="8800" b="1" spc="-19" dirty="0">
                <a:solidFill>
                  <a:srgbClr val="B30001"/>
                </a:solidFill>
              </a:rPr>
              <a:t>SPT </a:t>
            </a:r>
            <a:r>
              <a:rPr lang="en-US" sz="8800" b="1" spc="-19" dirty="0" err="1">
                <a:solidFill>
                  <a:srgbClr val="B30001"/>
                </a:solidFill>
              </a:rPr>
              <a:t>Tahunan</a:t>
            </a:r>
            <a:r>
              <a:rPr lang="en-US" sz="8800" b="1" spc="-19" dirty="0">
                <a:solidFill>
                  <a:srgbClr val="B30001"/>
                </a:solidFill>
              </a:rPr>
              <a:t> </a:t>
            </a:r>
            <a:r>
              <a:rPr lang="en-US" sz="8800" b="1" spc="-19" dirty="0" err="1">
                <a:solidFill>
                  <a:srgbClr val="B30001"/>
                </a:solidFill>
              </a:rPr>
              <a:t>PPh</a:t>
            </a:r>
            <a:r>
              <a:rPr lang="en-US" sz="8800" b="1" spc="-19" dirty="0">
                <a:solidFill>
                  <a:srgbClr val="B30001"/>
                </a:solidFill>
              </a:rPr>
              <a:t> Badan</a:t>
            </a:r>
            <a:endParaRPr lang="en-US" sz="8800" b="1" dirty="0"/>
          </a:p>
        </p:txBody>
      </p:sp>
    </p:spTree>
    <p:extLst>
      <p:ext uri="{BB962C8B-B14F-4D97-AF65-F5344CB8AC3E}">
        <p14:creationId xmlns:p14="http://schemas.microsoft.com/office/powerpoint/2010/main" val="42389435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D699E5-DCCD-4B7C-A6E4-6EB040E76A0A}"/>
              </a:ext>
            </a:extLst>
          </p:cNvPr>
          <p:cNvSpPr/>
          <p:nvPr/>
        </p:nvSpPr>
        <p:spPr>
          <a:xfrm>
            <a:off x="7556585" y="1880891"/>
            <a:ext cx="4635415" cy="3885453"/>
          </a:xfrm>
          <a:prstGeom prst="rect">
            <a:avLst/>
          </a:prstGeom>
          <a:solidFill>
            <a:srgbClr val="FFC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Title 1"/>
          <p:cNvSpPr>
            <a:spLocks noGrp="1"/>
          </p:cNvSpPr>
          <p:nvPr>
            <p:ph type="title"/>
          </p:nvPr>
        </p:nvSpPr>
        <p:spPr>
          <a:xfrm>
            <a:off x="880893" y="1511074"/>
            <a:ext cx="5429425" cy="938212"/>
          </a:xfrm>
        </p:spPr>
        <p:txBody>
          <a:bodyPr>
            <a:normAutofit/>
          </a:bodyPr>
          <a:lstStyle/>
          <a:p>
            <a:r>
              <a:rPr lang="en-US" sz="4000" b="1" dirty="0" err="1">
                <a:latin typeface="+mn-lt"/>
              </a:rPr>
              <a:t>Komersial</a:t>
            </a:r>
            <a:r>
              <a:rPr lang="en-US" sz="4000" b="1" dirty="0">
                <a:latin typeface="+mn-lt"/>
              </a:rPr>
              <a:t> dan </a:t>
            </a:r>
            <a:r>
              <a:rPr lang="en-US" sz="4000" b="1" dirty="0" err="1">
                <a:latin typeface="+mn-lt"/>
              </a:rPr>
              <a:t>Fiskal</a:t>
            </a:r>
            <a:endParaRPr lang="id-ID" b="1" dirty="0">
              <a:latin typeface="+mn-lt"/>
            </a:endParaRPr>
          </a:p>
        </p:txBody>
      </p:sp>
      <p:sp>
        <p:nvSpPr>
          <p:cNvPr id="3" name="Content Placeholder 2"/>
          <p:cNvSpPr>
            <a:spLocks noGrp="1"/>
          </p:cNvSpPr>
          <p:nvPr>
            <p:ph idx="1"/>
          </p:nvPr>
        </p:nvSpPr>
        <p:spPr>
          <a:xfrm>
            <a:off x="880893" y="2652710"/>
            <a:ext cx="5854056" cy="2694216"/>
          </a:xfrm>
        </p:spPr>
        <p:txBody>
          <a:bodyPr>
            <a:noAutofit/>
          </a:bodyPr>
          <a:lstStyle/>
          <a:p>
            <a:pPr marL="0" indent="0">
              <a:buNone/>
            </a:pPr>
            <a:r>
              <a:rPr lang="id-ID" sz="2000" dirty="0"/>
              <a:t>Dalam penghitungan PPh, Wajib Pajak perlu melakukan </a:t>
            </a:r>
            <a:r>
              <a:rPr lang="id-ID" sz="2000" b="1" dirty="0"/>
              <a:t>rekonsiliasi fiskal</a:t>
            </a:r>
            <a:r>
              <a:rPr lang="id-ID" sz="2000" dirty="0"/>
              <a:t> atas pendapatan dan biaya yang diakuinya. Hal ini disebabkan karena adanya perbedaan antara akuntansi komersial dengan UU PPh.</a:t>
            </a:r>
          </a:p>
          <a:p>
            <a:pPr marL="0" indent="0">
              <a:buNone/>
            </a:pPr>
            <a:r>
              <a:rPr lang="id-ID" sz="2000" dirty="0"/>
              <a:t>Secara umum biaya komersial menurut ketentuan PPh dapat </a:t>
            </a:r>
            <a:r>
              <a:rPr lang="id-ID" sz="2000" b="1" dirty="0"/>
              <a:t>digolongkan menjadi dua</a:t>
            </a:r>
            <a:r>
              <a:rPr lang="id-ID" sz="2000" dirty="0"/>
              <a:t>, yaitu biaya-biaya yang boleh dikurangkan dari penghasilan bruto dan biaya-biaya yang tidak diperkenankan dikurangkan dari penghasilan bruto dalam rangka untuk menentukan atau mengubah jumlah Laba Komersial menjadi Laba Fiskal.</a:t>
            </a:r>
          </a:p>
        </p:txBody>
      </p:sp>
      <p:sp>
        <p:nvSpPr>
          <p:cNvPr id="8" name="Rectangle 7">
            <a:extLst>
              <a:ext uri="{FF2B5EF4-FFF2-40B4-BE49-F238E27FC236}">
                <a16:creationId xmlns:a16="http://schemas.microsoft.com/office/drawing/2014/main" id="{658D5B8D-2BB2-4FA7-B43C-4E149E25EC78}"/>
              </a:ext>
            </a:extLst>
          </p:cNvPr>
          <p:cNvSpPr/>
          <p:nvPr/>
        </p:nvSpPr>
        <p:spPr>
          <a:xfrm>
            <a:off x="0" y="0"/>
            <a:ext cx="783116" cy="6858000"/>
          </a:xfrm>
          <a:prstGeom prst="rect">
            <a:avLst/>
          </a:prstGeom>
          <a:solidFill>
            <a:srgbClr val="EF23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0" name="Picture 9">
            <a:extLst>
              <a:ext uri="{FF2B5EF4-FFF2-40B4-BE49-F238E27FC236}">
                <a16:creationId xmlns:a16="http://schemas.microsoft.com/office/drawing/2014/main" id="{DFBEE4A3-09A6-45D5-94ED-31F57AA1643B}"/>
              </a:ext>
            </a:extLst>
          </p:cNvPr>
          <p:cNvPicPr>
            <a:picLocks noChangeAspect="1"/>
          </p:cNvPicPr>
          <p:nvPr/>
        </p:nvPicPr>
        <p:blipFill rotWithShape="1">
          <a:blip r:embed="rId2" cstate="print">
            <a:grayscl/>
            <a:extLst>
              <a:ext uri="{28A0092B-C50C-407E-A947-70E740481C1C}">
                <a14:useLocalDpi xmlns:a14="http://schemas.microsoft.com/office/drawing/2010/main" val="0"/>
              </a:ext>
            </a:extLst>
          </a:blip>
          <a:srcRect l="5538" r="11963"/>
          <a:stretch/>
        </p:blipFill>
        <p:spPr>
          <a:xfrm>
            <a:off x="6734949" y="2449286"/>
            <a:ext cx="5586592" cy="3885453"/>
          </a:xfrm>
          <a:prstGeom prst="rect">
            <a:avLst/>
          </a:prstGeom>
        </p:spPr>
      </p:pic>
      <p:pic>
        <p:nvPicPr>
          <p:cNvPr id="9" name="Picture 8">
            <a:extLst>
              <a:ext uri="{FF2B5EF4-FFF2-40B4-BE49-F238E27FC236}">
                <a16:creationId xmlns:a16="http://schemas.microsoft.com/office/drawing/2014/main" id="{5652BD26-3E4E-4037-9DD6-A989DCDB98F7}"/>
              </a:ext>
            </a:extLst>
          </p:cNvPr>
          <p:cNvPicPr>
            <a:picLocks noChangeAspect="1"/>
          </p:cNvPicPr>
          <p:nvPr/>
        </p:nvPicPr>
        <p:blipFill>
          <a:blip r:embed="rId3"/>
          <a:stretch>
            <a:fillRect/>
          </a:stretch>
        </p:blipFill>
        <p:spPr>
          <a:xfrm>
            <a:off x="9735231" y="363556"/>
            <a:ext cx="1865538" cy="493819"/>
          </a:xfrm>
          <a:prstGeom prst="rect">
            <a:avLst/>
          </a:prstGeom>
        </p:spPr>
      </p:pic>
    </p:spTree>
    <p:extLst>
      <p:ext uri="{BB962C8B-B14F-4D97-AF65-F5344CB8AC3E}">
        <p14:creationId xmlns:p14="http://schemas.microsoft.com/office/powerpoint/2010/main" val="9154248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EB0734D1-D365-4F97-A47D-3E917BECD4E8}"/>
              </a:ext>
            </a:extLst>
          </p:cNvPr>
          <p:cNvSpPr>
            <a:spLocks noGrp="1"/>
          </p:cNvSpPr>
          <p:nvPr>
            <p:ph sz="quarter" idx="1"/>
          </p:nvPr>
        </p:nvSpPr>
        <p:spPr>
          <a:xfrm>
            <a:off x="725527" y="2691542"/>
            <a:ext cx="5931608" cy="4117475"/>
          </a:xfrm>
        </p:spPr>
        <p:txBody>
          <a:bodyPr>
            <a:noAutofit/>
          </a:bodyPr>
          <a:lstStyle/>
          <a:p>
            <a:pPr marL="0" lvl="1" indent="0">
              <a:buNone/>
            </a:pPr>
            <a:r>
              <a:rPr lang="en-US" sz="1800" dirty="0"/>
              <a:t>Proses </a:t>
            </a:r>
            <a:r>
              <a:rPr lang="en-US" sz="1800" dirty="0" err="1"/>
              <a:t>untuk</a:t>
            </a:r>
            <a:r>
              <a:rPr lang="en-US" sz="1800" dirty="0"/>
              <a:t> </a:t>
            </a:r>
            <a:r>
              <a:rPr lang="en-US" sz="1800" dirty="0" err="1"/>
              <a:t>menyesuaikan</a:t>
            </a:r>
            <a:r>
              <a:rPr lang="en-US" sz="1800" dirty="0"/>
              <a:t> </a:t>
            </a:r>
            <a:r>
              <a:rPr lang="en-US" sz="1800" dirty="0" err="1"/>
              <a:t>ketentuan</a:t>
            </a:r>
            <a:r>
              <a:rPr lang="en-US" sz="1800" dirty="0"/>
              <a:t> SAK </a:t>
            </a:r>
            <a:r>
              <a:rPr lang="en-US" sz="1800" dirty="0" err="1"/>
              <a:t>dengan</a:t>
            </a:r>
            <a:r>
              <a:rPr lang="en-US" sz="1800" dirty="0"/>
              <a:t> </a:t>
            </a:r>
            <a:r>
              <a:rPr lang="en-US" sz="1800" dirty="0" err="1"/>
              <a:t>ketentuan</a:t>
            </a:r>
            <a:r>
              <a:rPr lang="en-US" sz="1800" dirty="0"/>
              <a:t> </a:t>
            </a:r>
            <a:r>
              <a:rPr lang="en-US" sz="1800" dirty="0" err="1"/>
              <a:t>perpajakan</a:t>
            </a:r>
            <a:r>
              <a:rPr lang="en-US" sz="1800" dirty="0"/>
              <a:t> </a:t>
            </a:r>
            <a:r>
              <a:rPr lang="en-US" sz="1800" dirty="0" err="1"/>
              <a:t>disebut</a:t>
            </a:r>
            <a:r>
              <a:rPr lang="en-US" sz="1800" dirty="0"/>
              <a:t> juga </a:t>
            </a:r>
            <a:r>
              <a:rPr lang="en-US" sz="2000" b="1" dirty="0" err="1"/>
              <a:t>koreksi</a:t>
            </a:r>
            <a:r>
              <a:rPr lang="en-US" sz="2000" b="1" dirty="0"/>
              <a:t> </a:t>
            </a:r>
            <a:r>
              <a:rPr lang="en-US" sz="2000" b="1" dirty="0" err="1"/>
              <a:t>fiskal</a:t>
            </a:r>
            <a:endParaRPr lang="en-US" sz="2000" b="1" dirty="0"/>
          </a:p>
          <a:p>
            <a:pPr marL="0" lvl="2" indent="0">
              <a:buNone/>
            </a:pPr>
            <a:endParaRPr lang="en-US" dirty="0"/>
          </a:p>
          <a:p>
            <a:pPr marL="0" lvl="2" indent="0">
              <a:buNone/>
            </a:pPr>
            <a:r>
              <a:rPr lang="en-US" dirty="0"/>
              <a:t>	</a:t>
            </a:r>
            <a:r>
              <a:rPr lang="en-US" sz="2800" b="1" dirty="0" err="1"/>
              <a:t>Positif</a:t>
            </a:r>
            <a:endParaRPr lang="en-US" b="1" dirty="0"/>
          </a:p>
          <a:p>
            <a:pPr marL="898525" lvl="2" indent="-898525">
              <a:buNone/>
            </a:pPr>
            <a:r>
              <a:rPr lang="en-US" dirty="0"/>
              <a:t>	</a:t>
            </a:r>
            <a:r>
              <a:rPr lang="en-US" sz="1800" i="1" dirty="0" err="1"/>
              <a:t>Penyesuaian</a:t>
            </a:r>
            <a:r>
              <a:rPr lang="en-US" sz="1800" i="1" dirty="0"/>
              <a:t> </a:t>
            </a:r>
            <a:r>
              <a:rPr lang="en-US" sz="1800" i="1" dirty="0" err="1"/>
              <a:t>fiskal</a:t>
            </a:r>
            <a:r>
              <a:rPr lang="en-US" sz="1800" i="1" dirty="0"/>
              <a:t> </a:t>
            </a:r>
            <a:r>
              <a:rPr lang="en-US" sz="1800" i="1" dirty="0" err="1"/>
              <a:t>positif</a:t>
            </a:r>
            <a:r>
              <a:rPr lang="en-US" sz="1800" i="1" dirty="0"/>
              <a:t> </a:t>
            </a:r>
            <a:r>
              <a:rPr lang="en-US" sz="1800" i="1" dirty="0" err="1"/>
              <a:t>akan</a:t>
            </a:r>
            <a:r>
              <a:rPr lang="en-US" sz="1800" i="1" dirty="0"/>
              <a:t> </a:t>
            </a:r>
            <a:r>
              <a:rPr lang="en-US" sz="1800" i="1" dirty="0" err="1"/>
              <a:t>mengakibatkan</a:t>
            </a:r>
            <a:r>
              <a:rPr lang="en-US" sz="1800" i="1" dirty="0"/>
              <a:t> </a:t>
            </a:r>
            <a:r>
              <a:rPr lang="en-US" sz="1800" i="1" dirty="0" err="1"/>
              <a:t>jumlah</a:t>
            </a:r>
            <a:r>
              <a:rPr lang="en-US" sz="1800" i="1" dirty="0"/>
              <a:t> </a:t>
            </a:r>
            <a:r>
              <a:rPr lang="en-US" sz="1800" i="1" dirty="0" err="1"/>
              <a:t>penghasilan</a:t>
            </a:r>
            <a:r>
              <a:rPr lang="en-US" sz="1800" i="1" dirty="0"/>
              <a:t> </a:t>
            </a:r>
            <a:r>
              <a:rPr lang="en-US" sz="1800" i="1" dirty="0" err="1"/>
              <a:t>menjadi</a:t>
            </a:r>
            <a:r>
              <a:rPr lang="en-US" sz="1800" i="1" dirty="0"/>
              <a:t> </a:t>
            </a:r>
            <a:r>
              <a:rPr lang="en-US" sz="1800" i="1" dirty="0" err="1"/>
              <a:t>lebih</a:t>
            </a:r>
            <a:r>
              <a:rPr lang="en-US" sz="1800" i="1" dirty="0"/>
              <a:t> </a:t>
            </a:r>
            <a:r>
              <a:rPr lang="en-US" sz="1800" i="1" dirty="0" err="1"/>
              <a:t>besar</a:t>
            </a:r>
            <a:r>
              <a:rPr lang="en-US" sz="1800" i="1" dirty="0"/>
              <a:t> </a:t>
            </a:r>
            <a:r>
              <a:rPr lang="en-US" sz="1800" i="1" dirty="0" err="1"/>
              <a:t>sehingga</a:t>
            </a:r>
            <a:r>
              <a:rPr lang="en-US" sz="1800" i="1" dirty="0"/>
              <a:t> </a:t>
            </a:r>
            <a:r>
              <a:rPr lang="en-US" sz="1800" b="1" i="1" u="sng" dirty="0" err="1"/>
              <a:t>menaikkan</a:t>
            </a:r>
            <a:r>
              <a:rPr lang="en-US" sz="1800" b="1" i="1" u="sng" dirty="0"/>
              <a:t> </a:t>
            </a:r>
            <a:r>
              <a:rPr lang="en-US" sz="1800" b="1" i="1" u="sng" dirty="0" err="1"/>
              <a:t>pajak</a:t>
            </a:r>
            <a:r>
              <a:rPr lang="en-US" sz="1800" b="1" i="1" u="sng" dirty="0"/>
              <a:t> </a:t>
            </a:r>
            <a:r>
              <a:rPr lang="en-US" sz="1800" b="1" i="1" u="sng" dirty="0" err="1"/>
              <a:t>terutang</a:t>
            </a:r>
            <a:r>
              <a:rPr lang="en-US" sz="1800" i="1" dirty="0"/>
              <a:t>,</a:t>
            </a:r>
          </a:p>
          <a:p>
            <a:pPr marL="0" lvl="2" indent="0">
              <a:buNone/>
            </a:pPr>
            <a:endParaRPr lang="en-US" dirty="0"/>
          </a:p>
          <a:p>
            <a:pPr marL="0" lvl="2" indent="0">
              <a:buNone/>
            </a:pPr>
            <a:r>
              <a:rPr lang="en-US" dirty="0"/>
              <a:t>	</a:t>
            </a:r>
            <a:r>
              <a:rPr lang="en-US" sz="2800" b="1" dirty="0" err="1"/>
              <a:t>Negatif</a:t>
            </a:r>
            <a:endParaRPr lang="en-US" b="1" dirty="0"/>
          </a:p>
          <a:p>
            <a:pPr marL="900113" lvl="2" indent="-900113">
              <a:buNone/>
            </a:pPr>
            <a:r>
              <a:rPr lang="en-US" dirty="0"/>
              <a:t>	</a:t>
            </a:r>
            <a:r>
              <a:rPr lang="en-US" sz="1800" i="1" dirty="0" err="1"/>
              <a:t>Penyesuaian</a:t>
            </a:r>
            <a:r>
              <a:rPr lang="en-US" sz="1800" i="1" dirty="0"/>
              <a:t> </a:t>
            </a:r>
            <a:r>
              <a:rPr lang="en-US" sz="1800" i="1" dirty="0" err="1"/>
              <a:t>fiskal</a:t>
            </a:r>
            <a:r>
              <a:rPr lang="en-US" sz="1800" i="1" dirty="0"/>
              <a:t> </a:t>
            </a:r>
            <a:r>
              <a:rPr lang="en-US" sz="1800" i="1" dirty="0" err="1"/>
              <a:t>negatif</a:t>
            </a:r>
            <a:r>
              <a:rPr lang="en-US" sz="1800" i="1" dirty="0"/>
              <a:t> </a:t>
            </a:r>
            <a:r>
              <a:rPr lang="en-US" sz="1800" i="1" dirty="0" err="1"/>
              <a:t>mengakibatkan</a:t>
            </a:r>
            <a:r>
              <a:rPr lang="en-US" sz="1800" i="1" dirty="0"/>
              <a:t> </a:t>
            </a:r>
            <a:r>
              <a:rPr lang="en-US" sz="1800" i="1" dirty="0" err="1"/>
              <a:t>jumlah</a:t>
            </a:r>
            <a:r>
              <a:rPr lang="en-US" sz="1800" i="1" dirty="0"/>
              <a:t> </a:t>
            </a:r>
            <a:r>
              <a:rPr lang="en-US" sz="1800" i="1" dirty="0" err="1"/>
              <a:t>penghasilan</a:t>
            </a:r>
            <a:r>
              <a:rPr lang="en-US" sz="1800" i="1" dirty="0"/>
              <a:t> </a:t>
            </a:r>
            <a:r>
              <a:rPr lang="en-US" sz="1800" i="1" dirty="0" err="1"/>
              <a:t>menjadi</a:t>
            </a:r>
            <a:r>
              <a:rPr lang="en-US" sz="1800" i="1" dirty="0"/>
              <a:t> </a:t>
            </a:r>
            <a:r>
              <a:rPr lang="en-US" sz="1800" i="1" dirty="0" err="1"/>
              <a:t>lebih</a:t>
            </a:r>
            <a:r>
              <a:rPr lang="en-US" sz="1800" i="1" dirty="0"/>
              <a:t> </a:t>
            </a:r>
            <a:r>
              <a:rPr lang="en-US" sz="1800" i="1" dirty="0" err="1"/>
              <a:t>kecil</a:t>
            </a:r>
            <a:r>
              <a:rPr lang="en-US" sz="1800" i="1" dirty="0"/>
              <a:t> </a:t>
            </a:r>
            <a:r>
              <a:rPr lang="en-US" sz="1800" i="1" dirty="0" err="1"/>
              <a:t>sehingga</a:t>
            </a:r>
            <a:r>
              <a:rPr lang="en-US" sz="1800" i="1" dirty="0"/>
              <a:t> </a:t>
            </a:r>
            <a:r>
              <a:rPr lang="en-US" sz="1800" b="1" i="1" u="sng" dirty="0" err="1"/>
              <a:t>menurunkan</a:t>
            </a:r>
            <a:r>
              <a:rPr lang="en-US" sz="1800" b="1" i="1" u="sng" dirty="0"/>
              <a:t> </a:t>
            </a:r>
            <a:r>
              <a:rPr lang="en-US" sz="1800" b="1" i="1" u="sng" dirty="0" err="1"/>
              <a:t>pajak</a:t>
            </a:r>
            <a:r>
              <a:rPr lang="en-US" sz="1800" b="1" i="1" u="sng" dirty="0"/>
              <a:t> </a:t>
            </a:r>
            <a:r>
              <a:rPr lang="en-US" sz="1800" b="1" i="1" u="sng" dirty="0" err="1"/>
              <a:t>terutang</a:t>
            </a:r>
            <a:r>
              <a:rPr lang="en-US" sz="1800" i="1" dirty="0"/>
              <a:t>. </a:t>
            </a:r>
            <a:endParaRPr lang="en-US" i="1" dirty="0"/>
          </a:p>
        </p:txBody>
      </p:sp>
      <p:pic>
        <p:nvPicPr>
          <p:cNvPr id="21" name="Picture 20">
            <a:extLst>
              <a:ext uri="{FF2B5EF4-FFF2-40B4-BE49-F238E27FC236}">
                <a16:creationId xmlns:a16="http://schemas.microsoft.com/office/drawing/2014/main" id="{2D9B17C7-F7DB-46A4-A4E6-E19865CD56BC}"/>
              </a:ext>
            </a:extLst>
          </p:cNvPr>
          <p:cNvPicPr>
            <a:picLocks noChangeAspect="1"/>
          </p:cNvPicPr>
          <p:nvPr/>
        </p:nvPicPr>
        <p:blipFill>
          <a:blip r:embed="rId2" cstate="print">
            <a:grayscl/>
            <a:extLst>
              <a:ext uri="{28A0092B-C50C-407E-A947-70E740481C1C}">
                <a14:useLocalDpi xmlns:a14="http://schemas.microsoft.com/office/drawing/2010/main" val="0"/>
              </a:ext>
            </a:extLst>
          </a:blip>
          <a:stretch>
            <a:fillRect/>
          </a:stretch>
        </p:blipFill>
        <p:spPr>
          <a:xfrm>
            <a:off x="6874329" y="0"/>
            <a:ext cx="5317671" cy="6869815"/>
          </a:xfrm>
          <a:prstGeom prst="rect">
            <a:avLst/>
          </a:prstGeom>
        </p:spPr>
      </p:pic>
      <p:sp>
        <p:nvSpPr>
          <p:cNvPr id="38" name="Rectangle 37">
            <a:extLst>
              <a:ext uri="{FF2B5EF4-FFF2-40B4-BE49-F238E27FC236}">
                <a16:creationId xmlns:a16="http://schemas.microsoft.com/office/drawing/2014/main" id="{9AE34DF9-86E1-4B1D-A209-98FD87F505AD}"/>
              </a:ext>
            </a:extLst>
          </p:cNvPr>
          <p:cNvSpPr/>
          <p:nvPr/>
        </p:nvSpPr>
        <p:spPr>
          <a:xfrm>
            <a:off x="397736" y="363557"/>
            <a:ext cx="11396529" cy="7017744"/>
          </a:xfrm>
          <a:prstGeom prst="rect">
            <a:avLst/>
          </a:prstGeom>
          <a:noFill/>
          <a:ln w="38100">
            <a:solidFill>
              <a:srgbClr val="EF2328"/>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0786684-92BE-481B-9117-1376DF2B2915}"/>
              </a:ext>
            </a:extLst>
          </p:cNvPr>
          <p:cNvSpPr/>
          <p:nvPr/>
        </p:nvSpPr>
        <p:spPr>
          <a:xfrm>
            <a:off x="725527" y="1875412"/>
            <a:ext cx="3981090" cy="707886"/>
          </a:xfrm>
          <a:prstGeom prst="rect">
            <a:avLst/>
          </a:prstGeom>
        </p:spPr>
        <p:txBody>
          <a:bodyPr wrap="none">
            <a:spAutoFit/>
          </a:bodyPr>
          <a:lstStyle/>
          <a:p>
            <a:r>
              <a:rPr lang="en-US" sz="4000" b="1" dirty="0" err="1">
                <a:ea typeface="+mj-ea"/>
                <a:cs typeface="+mj-cs"/>
              </a:rPr>
              <a:t>Rekonsiliasi</a:t>
            </a:r>
            <a:r>
              <a:rPr lang="en-US" sz="4000" b="1" dirty="0">
                <a:ea typeface="+mj-ea"/>
                <a:cs typeface="+mj-cs"/>
              </a:rPr>
              <a:t> </a:t>
            </a:r>
            <a:r>
              <a:rPr lang="en-US" sz="4000" b="1" dirty="0" err="1">
                <a:ea typeface="+mj-ea"/>
                <a:cs typeface="+mj-cs"/>
              </a:rPr>
              <a:t>Fiskal</a:t>
            </a:r>
            <a:endParaRPr lang="en-ID" sz="1600" dirty="0"/>
          </a:p>
        </p:txBody>
      </p:sp>
      <p:grpSp>
        <p:nvGrpSpPr>
          <p:cNvPr id="4" name="Group 3">
            <a:extLst>
              <a:ext uri="{FF2B5EF4-FFF2-40B4-BE49-F238E27FC236}">
                <a16:creationId xmlns:a16="http://schemas.microsoft.com/office/drawing/2014/main" id="{E8BBAE14-11CF-4757-89C5-3063FF5BF58C}"/>
              </a:ext>
            </a:extLst>
          </p:cNvPr>
          <p:cNvGrpSpPr/>
          <p:nvPr/>
        </p:nvGrpSpPr>
        <p:grpSpPr>
          <a:xfrm>
            <a:off x="860079" y="3465467"/>
            <a:ext cx="789106" cy="1015663"/>
            <a:chOff x="848532" y="2645875"/>
            <a:chExt cx="800653" cy="1030525"/>
          </a:xfrm>
        </p:grpSpPr>
        <p:sp>
          <p:nvSpPr>
            <p:cNvPr id="3" name="Oval 2">
              <a:extLst>
                <a:ext uri="{FF2B5EF4-FFF2-40B4-BE49-F238E27FC236}">
                  <a16:creationId xmlns:a16="http://schemas.microsoft.com/office/drawing/2014/main" id="{3D7F169A-565A-4BEF-81BD-40F40699662E}"/>
                </a:ext>
              </a:extLst>
            </p:cNvPr>
            <p:cNvSpPr/>
            <p:nvPr/>
          </p:nvSpPr>
          <p:spPr>
            <a:xfrm>
              <a:off x="848532" y="2821817"/>
              <a:ext cx="722540" cy="722540"/>
            </a:xfrm>
            <a:prstGeom prst="ellipse">
              <a:avLst/>
            </a:prstGeom>
            <a:solidFill>
              <a:srgbClr val="FFC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sp>
          <p:nvSpPr>
            <p:cNvPr id="24" name="TextBox 23">
              <a:extLst>
                <a:ext uri="{FF2B5EF4-FFF2-40B4-BE49-F238E27FC236}">
                  <a16:creationId xmlns:a16="http://schemas.microsoft.com/office/drawing/2014/main" id="{91B1528D-AAF1-452F-850F-A75CC00F9FFD}"/>
                </a:ext>
              </a:extLst>
            </p:cNvPr>
            <p:cNvSpPr txBox="1"/>
            <p:nvPr/>
          </p:nvSpPr>
          <p:spPr>
            <a:xfrm>
              <a:off x="926646" y="2645875"/>
              <a:ext cx="722539" cy="1030525"/>
            </a:xfrm>
            <a:prstGeom prst="rect">
              <a:avLst/>
            </a:prstGeom>
            <a:noFill/>
          </p:spPr>
          <p:txBody>
            <a:bodyPr wrap="square">
              <a:spAutoFit/>
            </a:bodyPr>
            <a:lstStyle/>
            <a:p>
              <a:r>
                <a:rPr lang="en-US" sz="6000" b="1" dirty="0"/>
                <a:t>+</a:t>
              </a:r>
              <a:endParaRPr lang="en-ID" sz="6000" b="1" dirty="0"/>
            </a:p>
          </p:txBody>
        </p:sp>
      </p:grpSp>
      <p:grpSp>
        <p:nvGrpSpPr>
          <p:cNvPr id="26" name="Group 25">
            <a:extLst>
              <a:ext uri="{FF2B5EF4-FFF2-40B4-BE49-F238E27FC236}">
                <a16:creationId xmlns:a16="http://schemas.microsoft.com/office/drawing/2014/main" id="{55AFF185-6816-4AE5-A88D-BCEB90D23C45}"/>
              </a:ext>
            </a:extLst>
          </p:cNvPr>
          <p:cNvGrpSpPr/>
          <p:nvPr/>
        </p:nvGrpSpPr>
        <p:grpSpPr>
          <a:xfrm>
            <a:off x="830095" y="4684359"/>
            <a:ext cx="802762" cy="1197076"/>
            <a:chOff x="834676" y="2451915"/>
            <a:chExt cx="814509" cy="1214593"/>
          </a:xfrm>
        </p:grpSpPr>
        <p:sp>
          <p:nvSpPr>
            <p:cNvPr id="27" name="Oval 26">
              <a:extLst>
                <a:ext uri="{FF2B5EF4-FFF2-40B4-BE49-F238E27FC236}">
                  <a16:creationId xmlns:a16="http://schemas.microsoft.com/office/drawing/2014/main" id="{CD6CD7B5-7F7C-472D-B03C-37FCE7331D9A}"/>
                </a:ext>
              </a:extLst>
            </p:cNvPr>
            <p:cNvSpPr/>
            <p:nvPr/>
          </p:nvSpPr>
          <p:spPr>
            <a:xfrm>
              <a:off x="834676" y="2943969"/>
              <a:ext cx="722539" cy="722539"/>
            </a:xfrm>
            <a:prstGeom prst="ellipse">
              <a:avLst/>
            </a:prstGeom>
            <a:solidFill>
              <a:srgbClr val="EF23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8" name="TextBox 27">
              <a:extLst>
                <a:ext uri="{FF2B5EF4-FFF2-40B4-BE49-F238E27FC236}">
                  <a16:creationId xmlns:a16="http://schemas.microsoft.com/office/drawing/2014/main" id="{2ADFF776-E577-44A1-BEED-4CD8ED47D0C4}"/>
                </a:ext>
              </a:extLst>
            </p:cNvPr>
            <p:cNvSpPr txBox="1"/>
            <p:nvPr/>
          </p:nvSpPr>
          <p:spPr>
            <a:xfrm>
              <a:off x="926646" y="2451915"/>
              <a:ext cx="722539" cy="1015663"/>
            </a:xfrm>
            <a:prstGeom prst="rect">
              <a:avLst/>
            </a:prstGeom>
            <a:noFill/>
          </p:spPr>
          <p:txBody>
            <a:bodyPr wrap="square">
              <a:spAutoFit/>
            </a:bodyPr>
            <a:lstStyle/>
            <a:p>
              <a:r>
                <a:rPr lang="en-US" sz="6000" b="1" dirty="0">
                  <a:solidFill>
                    <a:schemeClr val="bg1"/>
                  </a:solidFill>
                </a:rPr>
                <a:t>_</a:t>
              </a:r>
              <a:endParaRPr lang="en-ID" sz="6000" b="1" dirty="0">
                <a:solidFill>
                  <a:schemeClr val="bg1"/>
                </a:solidFill>
              </a:endParaRPr>
            </a:p>
          </p:txBody>
        </p:sp>
      </p:grpSp>
      <p:sp>
        <p:nvSpPr>
          <p:cNvPr id="12" name="Rectangle 11">
            <a:extLst>
              <a:ext uri="{FF2B5EF4-FFF2-40B4-BE49-F238E27FC236}">
                <a16:creationId xmlns:a16="http://schemas.microsoft.com/office/drawing/2014/main" id="{C2B5EE36-F2A1-4C38-9B3B-1E23F5131794}"/>
              </a:ext>
            </a:extLst>
          </p:cNvPr>
          <p:cNvSpPr/>
          <p:nvPr/>
        </p:nvSpPr>
        <p:spPr>
          <a:xfrm>
            <a:off x="6597426" y="2984362"/>
            <a:ext cx="542495" cy="3885453"/>
          </a:xfrm>
          <a:prstGeom prst="rect">
            <a:avLst/>
          </a:prstGeom>
          <a:solidFill>
            <a:srgbClr val="FFC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3" name="Picture 12">
            <a:extLst>
              <a:ext uri="{FF2B5EF4-FFF2-40B4-BE49-F238E27FC236}">
                <a16:creationId xmlns:a16="http://schemas.microsoft.com/office/drawing/2014/main" id="{42B8457F-0797-4BCC-B521-976553ECED00}"/>
              </a:ext>
            </a:extLst>
          </p:cNvPr>
          <p:cNvPicPr>
            <a:picLocks noChangeAspect="1"/>
          </p:cNvPicPr>
          <p:nvPr/>
        </p:nvPicPr>
        <p:blipFill>
          <a:blip r:embed="rId3"/>
          <a:stretch>
            <a:fillRect/>
          </a:stretch>
        </p:blipFill>
        <p:spPr>
          <a:xfrm>
            <a:off x="9735231" y="363556"/>
            <a:ext cx="1865538" cy="493819"/>
          </a:xfrm>
          <a:prstGeom prst="rect">
            <a:avLst/>
          </a:prstGeom>
        </p:spPr>
      </p:pic>
    </p:spTree>
    <p:extLst>
      <p:ext uri="{BB962C8B-B14F-4D97-AF65-F5344CB8AC3E}">
        <p14:creationId xmlns:p14="http://schemas.microsoft.com/office/powerpoint/2010/main" val="19517166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EB0734D1-D365-4F97-A47D-3E917BECD4E8}"/>
              </a:ext>
            </a:extLst>
          </p:cNvPr>
          <p:cNvSpPr>
            <a:spLocks noGrp="1"/>
          </p:cNvSpPr>
          <p:nvPr>
            <p:ph sz="quarter" idx="1"/>
          </p:nvPr>
        </p:nvSpPr>
        <p:spPr>
          <a:xfrm>
            <a:off x="725527" y="2691790"/>
            <a:ext cx="5931608" cy="3853539"/>
          </a:xfrm>
        </p:spPr>
        <p:txBody>
          <a:bodyPr>
            <a:noAutofit/>
          </a:bodyPr>
          <a:lstStyle/>
          <a:p>
            <a:pPr marL="0" lvl="1" indent="0">
              <a:buNone/>
            </a:pPr>
            <a:r>
              <a:rPr lang="en-US" sz="1600" dirty="0"/>
              <a:t>Pos-pos yang </a:t>
            </a:r>
            <a:r>
              <a:rPr lang="en-US" sz="1600" dirty="0" err="1"/>
              <a:t>perlu</a:t>
            </a:r>
            <a:r>
              <a:rPr lang="en-US" sz="1600" dirty="0"/>
              <a:t> </a:t>
            </a:r>
            <a:r>
              <a:rPr lang="en-US" sz="1600" dirty="0" err="1"/>
              <a:t>direkonsiliasi</a:t>
            </a:r>
            <a:r>
              <a:rPr lang="en-US" sz="1600" dirty="0"/>
              <a:t> :</a:t>
            </a:r>
          </a:p>
          <a:p>
            <a:pPr marL="342900" lvl="1" indent="-342900">
              <a:lnSpc>
                <a:spcPct val="100000"/>
              </a:lnSpc>
              <a:buClr>
                <a:srgbClr val="E83461"/>
              </a:buClr>
              <a:buFont typeface="Wingdings" panose="05000000000000000000" pitchFamily="2" charset="2"/>
              <a:buChar char="§"/>
            </a:pPr>
            <a:r>
              <a:rPr lang="en-US" sz="1600" dirty="0" err="1"/>
              <a:t>Rekonsiliasi</a:t>
            </a:r>
            <a:r>
              <a:rPr lang="en-US" sz="1600" dirty="0"/>
              <a:t> </a:t>
            </a:r>
            <a:r>
              <a:rPr lang="en-US" sz="1600" dirty="0" err="1"/>
              <a:t>terhadap</a:t>
            </a:r>
            <a:r>
              <a:rPr lang="en-US" sz="1600" dirty="0"/>
              <a:t> </a:t>
            </a:r>
            <a:r>
              <a:rPr lang="en-US" sz="1600" dirty="0" err="1"/>
              <a:t>penghasilan</a:t>
            </a:r>
            <a:r>
              <a:rPr lang="en-US" sz="1600" dirty="0"/>
              <a:t> yang </a:t>
            </a:r>
            <a:r>
              <a:rPr lang="en-US" sz="1600" dirty="0" err="1"/>
              <a:t>telah</a:t>
            </a:r>
            <a:r>
              <a:rPr lang="en-US" sz="1600" dirty="0"/>
              <a:t> </a:t>
            </a:r>
            <a:r>
              <a:rPr lang="en-US" sz="1600" dirty="0" err="1"/>
              <a:t>dikenakan</a:t>
            </a:r>
            <a:r>
              <a:rPr lang="en-US" sz="1600" dirty="0"/>
              <a:t> </a:t>
            </a:r>
            <a:r>
              <a:rPr lang="en-US" sz="1600" dirty="0" err="1"/>
              <a:t>PPh</a:t>
            </a:r>
            <a:r>
              <a:rPr lang="en-US" sz="1600" dirty="0"/>
              <a:t> final</a:t>
            </a:r>
          </a:p>
          <a:p>
            <a:pPr marL="342900" lvl="1" indent="-342900">
              <a:lnSpc>
                <a:spcPct val="100000"/>
              </a:lnSpc>
              <a:buClr>
                <a:srgbClr val="E83461"/>
              </a:buClr>
              <a:buFont typeface="Wingdings" panose="05000000000000000000" pitchFamily="2" charset="2"/>
              <a:buChar char="§"/>
            </a:pPr>
            <a:r>
              <a:rPr lang="en-US" sz="1600" dirty="0" err="1"/>
              <a:t>Wajib</a:t>
            </a:r>
            <a:r>
              <a:rPr lang="en-US" sz="1600" dirty="0"/>
              <a:t> </a:t>
            </a:r>
            <a:r>
              <a:rPr lang="en-US" sz="1600" dirty="0" err="1"/>
              <a:t>Pajak</a:t>
            </a:r>
            <a:r>
              <a:rPr lang="en-US" sz="1600" dirty="0"/>
              <a:t> yang </a:t>
            </a:r>
            <a:r>
              <a:rPr lang="en-US" sz="1600" dirty="0" err="1"/>
              <a:t>memiliki</a:t>
            </a:r>
            <a:r>
              <a:rPr lang="en-US" sz="1600" dirty="0"/>
              <a:t> </a:t>
            </a:r>
            <a:r>
              <a:rPr lang="en-US" sz="1600" dirty="0" err="1"/>
              <a:t>penghasilan</a:t>
            </a:r>
            <a:r>
              <a:rPr lang="en-US" sz="1600" dirty="0"/>
              <a:t> yang </a:t>
            </a:r>
            <a:r>
              <a:rPr lang="en-US" sz="1600" dirty="0" err="1"/>
              <a:t>bukan</a:t>
            </a:r>
            <a:r>
              <a:rPr lang="en-US" sz="1600" dirty="0"/>
              <a:t> </a:t>
            </a:r>
            <a:r>
              <a:rPr lang="en-US" sz="1600" dirty="0" err="1"/>
              <a:t>merupakan</a:t>
            </a:r>
            <a:r>
              <a:rPr lang="en-US" sz="1600" dirty="0"/>
              <a:t> </a:t>
            </a:r>
            <a:r>
              <a:rPr lang="en-US" sz="1600" dirty="0" err="1"/>
              <a:t>objek</a:t>
            </a:r>
            <a:r>
              <a:rPr lang="en-US" sz="1600" dirty="0"/>
              <a:t> </a:t>
            </a:r>
            <a:r>
              <a:rPr lang="en-US" sz="1600" dirty="0" err="1"/>
              <a:t>pajak</a:t>
            </a:r>
            <a:r>
              <a:rPr lang="en-US" sz="1600" dirty="0"/>
              <a:t> (</a:t>
            </a:r>
            <a:r>
              <a:rPr lang="en-US" sz="1600" dirty="0" err="1"/>
              <a:t>Pasal</a:t>
            </a:r>
            <a:r>
              <a:rPr lang="en-US" sz="1600" dirty="0"/>
              <a:t> 4 </a:t>
            </a:r>
            <a:r>
              <a:rPr lang="en-US" sz="1600" dirty="0" err="1"/>
              <a:t>ayat</a:t>
            </a:r>
            <a:r>
              <a:rPr lang="en-US" sz="1600" dirty="0"/>
              <a:t> (3) UU </a:t>
            </a:r>
            <a:r>
              <a:rPr lang="en-US" sz="1600" dirty="0" err="1"/>
              <a:t>PPh</a:t>
            </a:r>
            <a:r>
              <a:rPr lang="en-US" sz="1600" dirty="0"/>
              <a:t>)</a:t>
            </a:r>
          </a:p>
          <a:p>
            <a:pPr marL="342900" lvl="1" indent="-342900">
              <a:lnSpc>
                <a:spcPct val="100000"/>
              </a:lnSpc>
              <a:buClr>
                <a:srgbClr val="E83461"/>
              </a:buClr>
              <a:buFont typeface="Wingdings" panose="05000000000000000000" pitchFamily="2" charset="2"/>
              <a:buChar char="§"/>
            </a:pPr>
            <a:r>
              <a:rPr lang="en-US" sz="1600" dirty="0" err="1"/>
              <a:t>Wajib</a:t>
            </a:r>
            <a:r>
              <a:rPr lang="en-US" sz="1600" dirty="0"/>
              <a:t> </a:t>
            </a:r>
            <a:r>
              <a:rPr lang="en-US" sz="1600" dirty="0" err="1"/>
              <a:t>Pajak</a:t>
            </a:r>
            <a:r>
              <a:rPr lang="en-US" sz="1600" dirty="0"/>
              <a:t> </a:t>
            </a:r>
            <a:r>
              <a:rPr lang="en-US" sz="1600" dirty="0" err="1"/>
              <a:t>mengeluarkan</a:t>
            </a:r>
            <a:r>
              <a:rPr lang="en-US" sz="1600" dirty="0"/>
              <a:t> </a:t>
            </a:r>
            <a:r>
              <a:rPr lang="en-US" sz="1600" dirty="0" err="1"/>
              <a:t>biaya-biaya</a:t>
            </a:r>
            <a:r>
              <a:rPr lang="en-US" sz="1600" dirty="0"/>
              <a:t> yang </a:t>
            </a:r>
            <a:r>
              <a:rPr lang="en-US" sz="1600" dirty="0" err="1"/>
              <a:t>sebenarnya</a:t>
            </a:r>
            <a:r>
              <a:rPr lang="en-US" sz="1600" dirty="0"/>
              <a:t> </a:t>
            </a:r>
            <a:r>
              <a:rPr lang="en-US" sz="1600" dirty="0" err="1"/>
              <a:t>tidak</a:t>
            </a:r>
            <a:r>
              <a:rPr lang="en-US" sz="1600" dirty="0"/>
              <a:t> </a:t>
            </a:r>
            <a:r>
              <a:rPr lang="en-US" sz="1600" dirty="0" err="1"/>
              <a:t>boleh</a:t>
            </a:r>
            <a:r>
              <a:rPr lang="en-US" sz="1600" dirty="0"/>
              <a:t> </a:t>
            </a:r>
            <a:r>
              <a:rPr lang="en-US" sz="1600" dirty="0" err="1"/>
              <a:t>menjadi</a:t>
            </a:r>
            <a:r>
              <a:rPr lang="en-US" sz="1600" dirty="0"/>
              <a:t> </a:t>
            </a:r>
            <a:r>
              <a:rPr lang="en-US" sz="1600" dirty="0" err="1"/>
              <a:t>pengurang</a:t>
            </a:r>
            <a:r>
              <a:rPr lang="en-US" sz="1600" dirty="0"/>
              <a:t> </a:t>
            </a:r>
            <a:r>
              <a:rPr lang="en-US" sz="1600" dirty="0" err="1"/>
              <a:t>penghasilan</a:t>
            </a:r>
            <a:r>
              <a:rPr lang="en-US" sz="1600" dirty="0"/>
              <a:t> </a:t>
            </a:r>
            <a:r>
              <a:rPr lang="en-US" sz="1600" dirty="0" err="1"/>
              <a:t>bruto</a:t>
            </a:r>
            <a:r>
              <a:rPr lang="en-US" sz="1600" dirty="0"/>
              <a:t> (Non Deductible Expense) </a:t>
            </a:r>
            <a:r>
              <a:rPr lang="en-US" sz="1600" dirty="0" err="1"/>
              <a:t>sesuai</a:t>
            </a:r>
            <a:r>
              <a:rPr lang="en-US" sz="1600" dirty="0"/>
              <a:t> </a:t>
            </a:r>
            <a:r>
              <a:rPr lang="en-US" sz="1600" dirty="0" err="1"/>
              <a:t>Pasal</a:t>
            </a:r>
            <a:r>
              <a:rPr lang="en-US" sz="1600" dirty="0"/>
              <a:t> 9 UU </a:t>
            </a:r>
            <a:r>
              <a:rPr lang="en-US" sz="1600" dirty="0" err="1"/>
              <a:t>PPh</a:t>
            </a:r>
            <a:endParaRPr lang="en-US" sz="1600" dirty="0"/>
          </a:p>
          <a:p>
            <a:pPr marL="342900" lvl="1" indent="-342900">
              <a:lnSpc>
                <a:spcPct val="100000"/>
              </a:lnSpc>
              <a:buClr>
                <a:srgbClr val="E83461"/>
              </a:buClr>
              <a:buFont typeface="Wingdings" panose="05000000000000000000" pitchFamily="2" charset="2"/>
              <a:buChar char="§"/>
            </a:pPr>
            <a:r>
              <a:rPr lang="en-US" sz="1600" dirty="0" err="1"/>
              <a:t>Wajib</a:t>
            </a:r>
            <a:r>
              <a:rPr lang="en-US" sz="1600" dirty="0"/>
              <a:t> </a:t>
            </a:r>
            <a:r>
              <a:rPr lang="en-US" sz="1600" dirty="0" err="1"/>
              <a:t>Pajak</a:t>
            </a:r>
            <a:r>
              <a:rPr lang="en-US" sz="1600" dirty="0"/>
              <a:t> </a:t>
            </a:r>
            <a:r>
              <a:rPr lang="en-US" sz="1600" dirty="0" err="1"/>
              <a:t>menggunakan</a:t>
            </a:r>
            <a:r>
              <a:rPr lang="en-US" sz="1600" dirty="0"/>
              <a:t> </a:t>
            </a:r>
            <a:r>
              <a:rPr lang="en-US" sz="1600" dirty="0" err="1"/>
              <a:t>metode</a:t>
            </a:r>
            <a:r>
              <a:rPr lang="en-US" sz="1600" dirty="0"/>
              <a:t> </a:t>
            </a:r>
            <a:r>
              <a:rPr lang="en-US" sz="1600" dirty="0" err="1"/>
              <a:t>perhitungan</a:t>
            </a:r>
            <a:r>
              <a:rPr lang="en-US" sz="1600" dirty="0"/>
              <a:t> yang </a:t>
            </a:r>
            <a:r>
              <a:rPr lang="en-US" sz="1600" dirty="0" err="1"/>
              <a:t>berbeda</a:t>
            </a:r>
            <a:r>
              <a:rPr lang="en-US" sz="1600" dirty="0"/>
              <a:t> </a:t>
            </a:r>
            <a:r>
              <a:rPr lang="en-US" sz="1600" dirty="0" err="1"/>
              <a:t>dengan</a:t>
            </a:r>
            <a:r>
              <a:rPr lang="en-US" sz="1600" dirty="0"/>
              <a:t> </a:t>
            </a:r>
            <a:r>
              <a:rPr lang="en-US" sz="1600" dirty="0" err="1"/>
              <a:t>perundang-undangan</a:t>
            </a:r>
            <a:r>
              <a:rPr lang="en-US" sz="1600" dirty="0"/>
              <a:t> </a:t>
            </a:r>
            <a:r>
              <a:rPr lang="en-US" sz="1600" dirty="0" err="1"/>
              <a:t>perpajakan</a:t>
            </a:r>
            <a:endParaRPr lang="en-US" sz="1600" dirty="0"/>
          </a:p>
          <a:p>
            <a:pPr marL="342900" lvl="1" indent="-342900">
              <a:lnSpc>
                <a:spcPct val="100000"/>
              </a:lnSpc>
              <a:buClr>
                <a:srgbClr val="E83461"/>
              </a:buClr>
              <a:buFont typeface="Wingdings" panose="05000000000000000000" pitchFamily="2" charset="2"/>
              <a:buChar char="§"/>
            </a:pPr>
            <a:r>
              <a:rPr lang="en-US" sz="1600" dirty="0" err="1"/>
              <a:t>Wajib</a:t>
            </a:r>
            <a:r>
              <a:rPr lang="en-US" sz="1600" dirty="0"/>
              <a:t> </a:t>
            </a:r>
            <a:r>
              <a:rPr lang="en-US" sz="1600" dirty="0" err="1"/>
              <a:t>Pajak</a:t>
            </a:r>
            <a:r>
              <a:rPr lang="en-US" sz="1600" dirty="0"/>
              <a:t> </a:t>
            </a:r>
            <a:r>
              <a:rPr lang="en-US" sz="1600" dirty="0" err="1"/>
              <a:t>mengeluarkan</a:t>
            </a:r>
            <a:r>
              <a:rPr lang="en-US" sz="1600" dirty="0"/>
              <a:t> </a:t>
            </a:r>
            <a:r>
              <a:rPr lang="en-US" sz="1600" dirty="0" err="1"/>
              <a:t>biaya-biaya</a:t>
            </a:r>
            <a:r>
              <a:rPr lang="en-US" sz="1600" dirty="0"/>
              <a:t> yang </a:t>
            </a:r>
            <a:r>
              <a:rPr lang="en-US" sz="1600" dirty="0" err="1"/>
              <a:t>dikeluarkan</a:t>
            </a:r>
            <a:r>
              <a:rPr lang="en-US" sz="1600" dirty="0"/>
              <a:t> </a:t>
            </a:r>
            <a:r>
              <a:rPr lang="en-US" sz="1600" dirty="0" err="1"/>
              <a:t>bersama-sama</a:t>
            </a:r>
            <a:r>
              <a:rPr lang="en-US" sz="1600" dirty="0"/>
              <a:t> </a:t>
            </a:r>
            <a:r>
              <a:rPr lang="en-US" sz="1600" dirty="0" err="1"/>
              <a:t>untuk</a:t>
            </a:r>
            <a:r>
              <a:rPr lang="en-US" sz="1600" dirty="0"/>
              <a:t> </a:t>
            </a:r>
            <a:r>
              <a:rPr lang="en-US" sz="1600" dirty="0" err="1"/>
              <a:t>mendapatkan</a:t>
            </a:r>
            <a:r>
              <a:rPr lang="en-US" sz="1600" dirty="0"/>
              <a:t> </a:t>
            </a:r>
            <a:r>
              <a:rPr lang="en-US" sz="1600" dirty="0" err="1"/>
              <a:t>pendapatan</a:t>
            </a:r>
            <a:r>
              <a:rPr lang="en-US" sz="1600" dirty="0"/>
              <a:t> yang </a:t>
            </a:r>
            <a:r>
              <a:rPr lang="en-US" sz="1600" dirty="0" err="1"/>
              <a:t>telah</a:t>
            </a:r>
            <a:r>
              <a:rPr lang="en-US" sz="1600" dirty="0"/>
              <a:t> </a:t>
            </a:r>
            <a:r>
              <a:rPr lang="en-US" sz="1600" dirty="0" err="1"/>
              <a:t>dikenakan</a:t>
            </a:r>
            <a:r>
              <a:rPr lang="en-US" sz="1600" dirty="0"/>
              <a:t> </a:t>
            </a:r>
            <a:r>
              <a:rPr lang="en-US" sz="1600" dirty="0" err="1"/>
              <a:t>PPh</a:t>
            </a:r>
            <a:r>
              <a:rPr lang="en-US" sz="1600" dirty="0"/>
              <a:t> Final </a:t>
            </a:r>
            <a:r>
              <a:rPr lang="en-US" sz="1600" dirty="0" err="1"/>
              <a:t>ataupun</a:t>
            </a:r>
            <a:r>
              <a:rPr lang="en-US" sz="1600" dirty="0"/>
              <a:t> </a:t>
            </a:r>
            <a:r>
              <a:rPr lang="en-US" sz="1600" dirty="0" err="1"/>
              <a:t>pendapatan</a:t>
            </a:r>
            <a:r>
              <a:rPr lang="en-US" sz="1600" dirty="0"/>
              <a:t> yang </a:t>
            </a:r>
            <a:r>
              <a:rPr lang="en-US" sz="1600" dirty="0" err="1"/>
              <a:t>bukan</a:t>
            </a:r>
            <a:r>
              <a:rPr lang="en-US" sz="1600" dirty="0"/>
              <a:t> </a:t>
            </a:r>
            <a:r>
              <a:rPr lang="en-US" sz="1600" dirty="0" err="1"/>
              <a:t>merupakan</a:t>
            </a:r>
            <a:r>
              <a:rPr lang="en-US" sz="1600" dirty="0"/>
              <a:t> </a:t>
            </a:r>
            <a:r>
              <a:rPr lang="en-US" sz="1600" dirty="0" err="1"/>
              <a:t>objek</a:t>
            </a:r>
            <a:r>
              <a:rPr lang="en-US" sz="1600" dirty="0"/>
              <a:t> </a:t>
            </a:r>
            <a:r>
              <a:rPr lang="en-US" sz="1600" dirty="0" err="1"/>
              <a:t>pajak</a:t>
            </a:r>
            <a:r>
              <a:rPr lang="en-US" sz="1600" dirty="0"/>
              <a:t> </a:t>
            </a:r>
            <a:r>
              <a:rPr lang="en-US" sz="1600" dirty="0" err="1"/>
              <a:t>dengan</a:t>
            </a:r>
            <a:r>
              <a:rPr lang="en-US" sz="1600" dirty="0"/>
              <a:t> </a:t>
            </a:r>
            <a:r>
              <a:rPr lang="en-US" sz="1600" dirty="0" err="1"/>
              <a:t>pendapatan</a:t>
            </a:r>
            <a:r>
              <a:rPr lang="en-US" sz="1600" dirty="0"/>
              <a:t> yang </a:t>
            </a:r>
            <a:r>
              <a:rPr lang="en-US" sz="1600" dirty="0" err="1"/>
              <a:t>merupakan</a:t>
            </a:r>
            <a:r>
              <a:rPr lang="en-US" sz="1600" dirty="0"/>
              <a:t> </a:t>
            </a:r>
            <a:r>
              <a:rPr lang="en-US" sz="1600" dirty="0" err="1"/>
              <a:t>objek</a:t>
            </a:r>
            <a:r>
              <a:rPr lang="en-US" sz="1600" dirty="0"/>
              <a:t> </a:t>
            </a:r>
            <a:r>
              <a:rPr lang="en-US" sz="1600" dirty="0" err="1"/>
              <a:t>pajak</a:t>
            </a:r>
            <a:endParaRPr lang="en-US" sz="1600" dirty="0"/>
          </a:p>
          <a:p>
            <a:pPr marL="342900" lvl="1" indent="-342900"/>
            <a:endParaRPr lang="en-US" sz="1600" dirty="0"/>
          </a:p>
          <a:p>
            <a:pPr marL="0" lvl="1" indent="0">
              <a:buNone/>
            </a:pPr>
            <a:endParaRPr lang="en-US" sz="1600" dirty="0"/>
          </a:p>
        </p:txBody>
      </p:sp>
      <p:pic>
        <p:nvPicPr>
          <p:cNvPr id="21" name="Picture 20">
            <a:extLst>
              <a:ext uri="{FF2B5EF4-FFF2-40B4-BE49-F238E27FC236}">
                <a16:creationId xmlns:a16="http://schemas.microsoft.com/office/drawing/2014/main" id="{2D9B17C7-F7DB-46A4-A4E6-E19865CD56BC}"/>
              </a:ext>
            </a:extLst>
          </p:cNvPr>
          <p:cNvPicPr>
            <a:picLocks noChangeAspect="1"/>
          </p:cNvPicPr>
          <p:nvPr/>
        </p:nvPicPr>
        <p:blipFill>
          <a:blip r:embed="rId2" cstate="print">
            <a:grayscl/>
            <a:extLst>
              <a:ext uri="{28A0092B-C50C-407E-A947-70E740481C1C}">
                <a14:useLocalDpi xmlns:a14="http://schemas.microsoft.com/office/drawing/2010/main" val="0"/>
              </a:ext>
            </a:extLst>
          </a:blip>
          <a:stretch>
            <a:fillRect/>
          </a:stretch>
        </p:blipFill>
        <p:spPr>
          <a:xfrm>
            <a:off x="6874329" y="0"/>
            <a:ext cx="5317671" cy="6869815"/>
          </a:xfrm>
          <a:prstGeom prst="rect">
            <a:avLst/>
          </a:prstGeom>
        </p:spPr>
      </p:pic>
      <p:sp>
        <p:nvSpPr>
          <p:cNvPr id="38" name="Rectangle 37">
            <a:extLst>
              <a:ext uri="{FF2B5EF4-FFF2-40B4-BE49-F238E27FC236}">
                <a16:creationId xmlns:a16="http://schemas.microsoft.com/office/drawing/2014/main" id="{9AE34DF9-86E1-4B1D-A209-98FD87F505AD}"/>
              </a:ext>
            </a:extLst>
          </p:cNvPr>
          <p:cNvSpPr/>
          <p:nvPr/>
        </p:nvSpPr>
        <p:spPr>
          <a:xfrm>
            <a:off x="397735" y="-591940"/>
            <a:ext cx="11396529" cy="7017744"/>
          </a:xfrm>
          <a:prstGeom prst="rect">
            <a:avLst/>
          </a:prstGeom>
          <a:noFill/>
          <a:ln w="38100">
            <a:solidFill>
              <a:srgbClr val="EF2328"/>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0786684-92BE-481B-9117-1376DF2B2915}"/>
              </a:ext>
            </a:extLst>
          </p:cNvPr>
          <p:cNvSpPr/>
          <p:nvPr/>
        </p:nvSpPr>
        <p:spPr>
          <a:xfrm>
            <a:off x="725527" y="1866361"/>
            <a:ext cx="3981090" cy="707886"/>
          </a:xfrm>
          <a:prstGeom prst="rect">
            <a:avLst/>
          </a:prstGeom>
        </p:spPr>
        <p:txBody>
          <a:bodyPr wrap="none">
            <a:spAutoFit/>
          </a:bodyPr>
          <a:lstStyle/>
          <a:p>
            <a:r>
              <a:rPr lang="en-US" sz="4000" b="1" dirty="0" err="1">
                <a:ea typeface="+mj-ea"/>
                <a:cs typeface="+mj-cs"/>
              </a:rPr>
              <a:t>Rekonsiliasi</a:t>
            </a:r>
            <a:r>
              <a:rPr lang="en-US" sz="4000" b="1" dirty="0">
                <a:ea typeface="+mj-ea"/>
                <a:cs typeface="+mj-cs"/>
              </a:rPr>
              <a:t> </a:t>
            </a:r>
            <a:r>
              <a:rPr lang="en-US" sz="4000" b="1" dirty="0" err="1">
                <a:ea typeface="+mj-ea"/>
                <a:cs typeface="+mj-cs"/>
              </a:rPr>
              <a:t>Fiskal</a:t>
            </a:r>
            <a:endParaRPr lang="en-ID" sz="1600" dirty="0"/>
          </a:p>
        </p:txBody>
      </p:sp>
      <p:sp>
        <p:nvSpPr>
          <p:cNvPr id="6" name="Rectangle 5">
            <a:extLst>
              <a:ext uri="{FF2B5EF4-FFF2-40B4-BE49-F238E27FC236}">
                <a16:creationId xmlns:a16="http://schemas.microsoft.com/office/drawing/2014/main" id="{9A095F81-999A-4E55-B5C5-89650F7F9BE9}"/>
              </a:ext>
            </a:extLst>
          </p:cNvPr>
          <p:cNvSpPr/>
          <p:nvPr/>
        </p:nvSpPr>
        <p:spPr>
          <a:xfrm>
            <a:off x="6603081" y="0"/>
            <a:ext cx="542495" cy="3885453"/>
          </a:xfrm>
          <a:prstGeom prst="rect">
            <a:avLst/>
          </a:prstGeom>
          <a:solidFill>
            <a:srgbClr val="FFC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7" name="Picture 6">
            <a:extLst>
              <a:ext uri="{FF2B5EF4-FFF2-40B4-BE49-F238E27FC236}">
                <a16:creationId xmlns:a16="http://schemas.microsoft.com/office/drawing/2014/main" id="{69B37D0F-3542-4D97-9039-D97E8DB06C3E}"/>
              </a:ext>
            </a:extLst>
          </p:cNvPr>
          <p:cNvPicPr>
            <a:picLocks noChangeAspect="1"/>
          </p:cNvPicPr>
          <p:nvPr/>
        </p:nvPicPr>
        <p:blipFill>
          <a:blip r:embed="rId3"/>
          <a:stretch>
            <a:fillRect/>
          </a:stretch>
        </p:blipFill>
        <p:spPr>
          <a:xfrm>
            <a:off x="9735231" y="363556"/>
            <a:ext cx="1865538" cy="493819"/>
          </a:xfrm>
          <a:prstGeom prst="rect">
            <a:avLst/>
          </a:prstGeom>
        </p:spPr>
      </p:pic>
    </p:spTree>
    <p:extLst>
      <p:ext uri="{BB962C8B-B14F-4D97-AF65-F5344CB8AC3E}">
        <p14:creationId xmlns:p14="http://schemas.microsoft.com/office/powerpoint/2010/main" val="1282726200"/>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33"/>
          <p:cNvSpPr txBox="1">
            <a:spLocks noGrp="1"/>
          </p:cNvSpPr>
          <p:nvPr>
            <p:ph type="title"/>
          </p:nvPr>
        </p:nvSpPr>
        <p:spPr>
          <a:xfrm>
            <a:off x="728829" y="962516"/>
            <a:ext cx="7245183" cy="560387"/>
          </a:xfrm>
          <a:prstGeom prst="rect">
            <a:avLst/>
          </a:prstGeom>
          <a:noFill/>
          <a:ln>
            <a:noFill/>
          </a:ln>
        </p:spPr>
        <p:txBody>
          <a:bodyPr spcFirstLastPara="1" vert="horz" wrap="square" lIns="91425" tIns="45700" rIns="91425" bIns="45700" rtlCol="0" anchor="ctr" anchorCtr="0">
            <a:normAutofit/>
          </a:bodyPr>
          <a:lstStyle/>
          <a:p>
            <a:pPr>
              <a:spcBef>
                <a:spcPts val="0"/>
              </a:spcBef>
            </a:pPr>
            <a:r>
              <a:rPr lang="en-US" sz="3200" b="1" dirty="0" err="1">
                <a:solidFill>
                  <a:srgbClr val="242259"/>
                </a:solidFill>
                <a:latin typeface="Open Sans" panose="020B0606030504020204" pitchFamily="34" charset="0"/>
                <a:ea typeface="Open Sans" panose="020B0606030504020204" pitchFamily="34" charset="0"/>
                <a:cs typeface="Open Sans" panose="020B0606030504020204" pitchFamily="34" charset="0"/>
              </a:rPr>
              <a:t>Rekonsiliasi</a:t>
            </a:r>
            <a:r>
              <a:rPr lang="en-US" sz="3200" b="1" dirty="0">
                <a:solidFill>
                  <a:srgbClr val="242259"/>
                </a:solidFill>
                <a:latin typeface="Open Sans" panose="020B0606030504020204" pitchFamily="34" charset="0"/>
                <a:ea typeface="Open Sans" panose="020B0606030504020204" pitchFamily="34" charset="0"/>
                <a:cs typeface="Open Sans" panose="020B0606030504020204" pitchFamily="34" charset="0"/>
              </a:rPr>
              <a:t> </a:t>
            </a:r>
            <a:r>
              <a:rPr lang="en-US" sz="3200" b="1" dirty="0" err="1">
                <a:solidFill>
                  <a:srgbClr val="242259"/>
                </a:solidFill>
                <a:latin typeface="Open Sans" panose="020B0606030504020204" pitchFamily="34" charset="0"/>
                <a:ea typeface="Open Sans" panose="020B0606030504020204" pitchFamily="34" charset="0"/>
                <a:cs typeface="Open Sans" panose="020B0606030504020204" pitchFamily="34" charset="0"/>
              </a:rPr>
              <a:t>Fiskal</a:t>
            </a:r>
            <a:r>
              <a:rPr lang="en-US" sz="3200" b="1" dirty="0">
                <a:solidFill>
                  <a:srgbClr val="242259"/>
                </a:solidFill>
                <a:latin typeface="Open Sans" panose="020B0606030504020204" pitchFamily="34" charset="0"/>
                <a:ea typeface="Open Sans" panose="020B0606030504020204" pitchFamily="34" charset="0"/>
                <a:cs typeface="Open Sans" panose="020B0606030504020204" pitchFamily="34" charset="0"/>
              </a:rPr>
              <a:t> </a:t>
            </a:r>
            <a:r>
              <a:rPr lang="en-US" sz="3200" b="1" dirty="0" err="1">
                <a:solidFill>
                  <a:srgbClr val="242259"/>
                </a:solidFill>
                <a:latin typeface="Open Sans" panose="020B0606030504020204" pitchFamily="34" charset="0"/>
                <a:ea typeface="Open Sans" panose="020B0606030504020204" pitchFamily="34" charset="0"/>
                <a:cs typeface="Open Sans" panose="020B0606030504020204" pitchFamily="34" charset="0"/>
              </a:rPr>
              <a:t>Pendapatan</a:t>
            </a:r>
            <a:endParaRPr sz="3200" b="1" dirty="0">
              <a:solidFill>
                <a:srgbClr val="24225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97" name="Google Shape;797;p33"/>
          <p:cNvSpPr txBox="1">
            <a:spLocks noGrp="1"/>
          </p:cNvSpPr>
          <p:nvPr>
            <p:ph type="sldNum" sz="quarter" idx="12"/>
          </p:nvPr>
        </p:nvSpPr>
        <p:spPr>
          <a:xfrm>
            <a:off x="8946385" y="6416676"/>
            <a:ext cx="762000" cy="365125"/>
          </a:xfrm>
          <a:prstGeom prst="rect">
            <a:avLst/>
          </a:prstGeom>
          <a:noFill/>
          <a:ln>
            <a:noFill/>
          </a:ln>
        </p:spPr>
        <p:txBody>
          <a:bodyPr spcFirstLastPara="1" vert="horz" wrap="square" lIns="0" tIns="45700" rIns="0" bIns="45700" rtlCol="0" anchor="b" anchorCtr="0">
            <a:noAutofit/>
          </a:bodyPr>
          <a:lstStyle/>
          <a:p>
            <a:fld id="{00000000-1234-1234-1234-123412341234}" type="slidenum">
              <a:rPr lang="en-US"/>
              <a:pPr/>
              <a:t>13</a:t>
            </a:fld>
            <a:endParaRPr/>
          </a:p>
        </p:txBody>
      </p:sp>
      <p:sp>
        <p:nvSpPr>
          <p:cNvPr id="784" name="Google Shape;784;p33"/>
          <p:cNvSpPr/>
          <p:nvPr/>
        </p:nvSpPr>
        <p:spPr>
          <a:xfrm>
            <a:off x="1478785" y="838200"/>
            <a:ext cx="8686800" cy="5562600"/>
          </a:xfrm>
          <a:prstGeom prst="rect">
            <a:avLst/>
          </a:prstGeom>
          <a:noFill/>
          <a:ln>
            <a:noFill/>
          </a:ln>
        </p:spPr>
        <p:txBody>
          <a:bodyPr spcFirstLastPara="1" wrap="square" lIns="91425" tIns="45700" rIns="91425" bIns="45700" anchor="t" anchorCtr="0">
            <a:noAutofit/>
          </a:bodyPr>
          <a:lstStyle/>
          <a:p>
            <a:endParaRPr>
              <a:solidFill>
                <a:schemeClr val="lt1"/>
              </a:solidFill>
              <a:latin typeface="Tahoma"/>
              <a:ea typeface="Tahoma"/>
              <a:cs typeface="Tahoma"/>
              <a:sym typeface="Tahoma"/>
            </a:endParaRPr>
          </a:p>
        </p:txBody>
      </p:sp>
      <p:sp>
        <p:nvSpPr>
          <p:cNvPr id="785" name="Google Shape;785;p33"/>
          <p:cNvSpPr txBox="1"/>
          <p:nvPr/>
        </p:nvSpPr>
        <p:spPr>
          <a:xfrm>
            <a:off x="4193410" y="1682759"/>
            <a:ext cx="2590800" cy="534979"/>
          </a:xfrm>
          <a:prstGeom prst="roundRect">
            <a:avLst/>
          </a:prstGeom>
          <a:solidFill>
            <a:srgbClr val="6E6B9E"/>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algn="ctr"/>
            <a:r>
              <a:rPr lang="en-ID"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Tahoma"/>
              </a:rPr>
              <a:t>Pendapatan</a:t>
            </a:r>
            <a:endParaRPr lang="en-ID"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86" name="Google Shape;786;p33"/>
          <p:cNvSpPr txBox="1"/>
          <p:nvPr/>
        </p:nvSpPr>
        <p:spPr>
          <a:xfrm>
            <a:off x="1935986" y="2587626"/>
            <a:ext cx="2676525" cy="393695"/>
          </a:xfrm>
          <a:prstGeom prst="roundRect">
            <a:avLst/>
          </a:prstGeom>
          <a:solidFill>
            <a:srgbClr val="6E6B9E"/>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algn="ctr"/>
            <a:r>
              <a:rPr lang="en-US" sz="1400" b="1"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Tahoma"/>
              </a:rPr>
              <a:t>Objek</a:t>
            </a:r>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Tahoma"/>
              </a:rPr>
              <a:t> </a:t>
            </a:r>
            <a:r>
              <a:rPr lang="en-US" sz="1400" b="1"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Tahoma"/>
              </a:rPr>
              <a:t>Pajak</a:t>
            </a: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87" name="Google Shape;787;p33"/>
          <p:cNvSpPr txBox="1"/>
          <p:nvPr/>
        </p:nvSpPr>
        <p:spPr>
          <a:xfrm>
            <a:off x="6355585" y="2587626"/>
            <a:ext cx="3429000" cy="608009"/>
          </a:xfrm>
          <a:prstGeom prst="roundRect">
            <a:avLst/>
          </a:prstGeom>
          <a:solidFill>
            <a:srgbClr val="6E6B9E"/>
          </a:solidFill>
          <a:ln w="9525" cap="flat" cmpd="sng">
            <a:noFill/>
            <a:prstDash val="solid"/>
            <a:miter lim="800000"/>
            <a:headEnd type="none" w="sm" len="sm"/>
            <a:tailEnd type="none" w="sm" len="sm"/>
          </a:ln>
        </p:spPr>
        <p:txBody>
          <a:bodyPr spcFirstLastPara="1" wrap="square" lIns="91425" tIns="45700" rIns="91425" bIns="45700" anchor="t" anchorCtr="0">
            <a:noAutofit/>
          </a:bodyPr>
          <a:lstStyle/>
          <a:p>
            <a:pPr algn="ctr"/>
            <a:r>
              <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sym typeface="Tahoma"/>
              </a:rPr>
              <a:t>BUKAN OBJEK PAJAK</a:t>
            </a:r>
            <a:endParaRPr sz="16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sym typeface="Tahoma"/>
              </a:rPr>
              <a:t>(Ps.4 ayat (3))</a:t>
            </a:r>
            <a:endParaRPr sz="16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88" name="Google Shape;788;p33"/>
          <p:cNvSpPr txBox="1"/>
          <p:nvPr/>
        </p:nvSpPr>
        <p:spPr>
          <a:xfrm>
            <a:off x="1450181" y="3700463"/>
            <a:ext cx="1787554" cy="852493"/>
          </a:xfrm>
          <a:prstGeom prst="roundRect">
            <a:avLst/>
          </a:prstGeom>
          <a:solidFill>
            <a:srgbClr val="6E6B9E"/>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algn="ctr"/>
            <a:r>
              <a:rPr lang="en-US" sz="1400" b="1"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Tahoma"/>
              </a:rPr>
              <a:t>Objek</a:t>
            </a:r>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Tahoma"/>
              </a:rPr>
              <a:t> </a:t>
            </a:r>
            <a:r>
              <a:rPr lang="en-US" sz="1400" b="1"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Tahoma"/>
              </a:rPr>
              <a:t>Pajak</a:t>
            </a:r>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Tahoma"/>
              </a:rPr>
              <a:t> Non Final </a:t>
            </a:r>
            <a:endParaRPr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Tahoma"/>
              </a:rPr>
              <a:t>(Ps.  Ayat (1))</a:t>
            </a:r>
            <a:endParaRPr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endParaRPr sz="1400"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Tahoma"/>
            </a:endParaRPr>
          </a:p>
        </p:txBody>
      </p:sp>
      <p:sp>
        <p:nvSpPr>
          <p:cNvPr id="789" name="Google Shape;789;p33"/>
          <p:cNvSpPr txBox="1"/>
          <p:nvPr/>
        </p:nvSpPr>
        <p:spPr>
          <a:xfrm>
            <a:off x="3677473" y="3700463"/>
            <a:ext cx="1979612" cy="852493"/>
          </a:xfrm>
          <a:prstGeom prst="roundRect">
            <a:avLst/>
          </a:prstGeom>
          <a:solidFill>
            <a:srgbClr val="6E6B9E"/>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algn="ctr"/>
            <a:r>
              <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sym typeface="Tahoma"/>
              </a:rPr>
              <a:t>Objek Pajak </a:t>
            </a:r>
            <a:endParaRPr sz="16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sym typeface="Tahoma"/>
              </a:rPr>
              <a:t>Final</a:t>
            </a:r>
            <a:endParaRPr sz="16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sz="1400" b="1">
              <a:solidFill>
                <a:schemeClr val="bg1"/>
              </a:solidFill>
              <a:latin typeface="Open Sans" panose="020B0606030504020204" pitchFamily="34" charset="0"/>
              <a:ea typeface="Open Sans" panose="020B0606030504020204" pitchFamily="34" charset="0"/>
              <a:cs typeface="Open Sans" panose="020B0606030504020204" pitchFamily="34" charset="0"/>
              <a:sym typeface="Tahoma"/>
            </a:endParaRPr>
          </a:p>
        </p:txBody>
      </p:sp>
      <p:sp>
        <p:nvSpPr>
          <p:cNvPr id="790" name="Google Shape;790;p33"/>
          <p:cNvSpPr txBox="1"/>
          <p:nvPr/>
        </p:nvSpPr>
        <p:spPr>
          <a:xfrm>
            <a:off x="4009257" y="5124460"/>
            <a:ext cx="1370014" cy="741362"/>
          </a:xfrm>
          <a:prstGeom prst="roundRect">
            <a:avLst/>
          </a:prstGeom>
          <a:solidFill>
            <a:srgbClr val="FFC95C"/>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algn="ctr"/>
            <a:r>
              <a:rPr lang="en-US" sz="1400" b="1">
                <a:solidFill>
                  <a:srgbClr val="242259"/>
                </a:solidFill>
                <a:latin typeface="Open Sans" panose="020B0606030504020204" pitchFamily="34" charset="0"/>
                <a:ea typeface="Open Sans" panose="020B0606030504020204" pitchFamily="34" charset="0"/>
                <a:cs typeface="Open Sans" panose="020B0606030504020204" pitchFamily="34" charset="0"/>
                <a:sym typeface="Tahoma"/>
              </a:rPr>
              <a:t>Koreksi negatif</a:t>
            </a:r>
            <a:endParaRPr sz="1400" b="1">
              <a:solidFill>
                <a:srgbClr val="242259"/>
              </a:solidFill>
              <a:latin typeface="Open Sans" panose="020B0606030504020204" pitchFamily="34" charset="0"/>
              <a:ea typeface="Open Sans" panose="020B0606030504020204" pitchFamily="34" charset="0"/>
              <a:cs typeface="Open Sans" panose="020B0606030504020204" pitchFamily="34" charset="0"/>
              <a:sym typeface="Tahoma"/>
            </a:endParaRPr>
          </a:p>
        </p:txBody>
      </p:sp>
      <p:sp>
        <p:nvSpPr>
          <p:cNvPr id="791" name="Google Shape;791;p33"/>
          <p:cNvSpPr txBox="1"/>
          <p:nvPr/>
        </p:nvSpPr>
        <p:spPr>
          <a:xfrm>
            <a:off x="7382697" y="5124460"/>
            <a:ext cx="1374775" cy="741362"/>
          </a:xfrm>
          <a:prstGeom prst="roundRect">
            <a:avLst/>
          </a:prstGeom>
          <a:solidFill>
            <a:srgbClr val="FFC95C"/>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algn="ctr"/>
            <a:r>
              <a:rPr lang="en-US" sz="1400" b="1">
                <a:solidFill>
                  <a:srgbClr val="242259"/>
                </a:solidFill>
                <a:latin typeface="Open Sans" panose="020B0606030504020204" pitchFamily="34" charset="0"/>
                <a:ea typeface="Open Sans" panose="020B0606030504020204" pitchFamily="34" charset="0"/>
                <a:cs typeface="Open Sans" panose="020B0606030504020204" pitchFamily="34" charset="0"/>
                <a:sym typeface="Tahoma"/>
              </a:rPr>
              <a:t>Koreksi Negatif</a:t>
            </a:r>
            <a:endParaRPr sz="1400" b="1">
              <a:solidFill>
                <a:srgbClr val="242259"/>
              </a:solidFill>
              <a:latin typeface="Open Sans" panose="020B0606030504020204" pitchFamily="34" charset="0"/>
              <a:ea typeface="Open Sans" panose="020B0606030504020204" pitchFamily="34" charset="0"/>
              <a:cs typeface="Open Sans" panose="020B0606030504020204" pitchFamily="34" charset="0"/>
              <a:sym typeface="Tahoma"/>
            </a:endParaRPr>
          </a:p>
        </p:txBody>
      </p:sp>
      <p:cxnSp>
        <p:nvCxnSpPr>
          <p:cNvPr id="792" name="Google Shape;792;p33"/>
          <p:cNvCxnSpPr>
            <a:cxnSpLocks/>
          </p:cNvCxnSpPr>
          <p:nvPr/>
        </p:nvCxnSpPr>
        <p:spPr>
          <a:xfrm rot="5400000">
            <a:off x="4191823" y="1300164"/>
            <a:ext cx="369888" cy="2205036"/>
          </a:xfrm>
          <a:prstGeom prst="bentConnector3">
            <a:avLst>
              <a:gd name="adj1" fmla="val 50000"/>
            </a:avLst>
          </a:prstGeom>
          <a:noFill/>
          <a:ln w="19050" cap="flat" cmpd="sng">
            <a:solidFill>
              <a:srgbClr val="242259"/>
            </a:solidFill>
            <a:prstDash val="solid"/>
            <a:miter lim="800000"/>
            <a:headEnd type="none" w="med" len="med"/>
            <a:tailEnd type="triangle" w="med" len="med"/>
          </a:ln>
        </p:spPr>
      </p:cxnSp>
      <p:cxnSp>
        <p:nvCxnSpPr>
          <p:cNvPr id="793" name="Google Shape;793;p33"/>
          <p:cNvCxnSpPr>
            <a:cxnSpLocks/>
          </p:cNvCxnSpPr>
          <p:nvPr/>
        </p:nvCxnSpPr>
        <p:spPr>
          <a:xfrm rot="16200000" flipH="1">
            <a:off x="6589741" y="1107282"/>
            <a:ext cx="369888" cy="2590800"/>
          </a:xfrm>
          <a:prstGeom prst="bentConnector3">
            <a:avLst>
              <a:gd name="adj1" fmla="val 50000"/>
            </a:avLst>
          </a:prstGeom>
          <a:noFill/>
          <a:ln w="19050" cap="flat" cmpd="sng">
            <a:solidFill>
              <a:srgbClr val="242259"/>
            </a:solidFill>
            <a:prstDash val="solid"/>
            <a:miter lim="800000"/>
            <a:headEnd type="none" w="med" len="med"/>
            <a:tailEnd type="triangle" w="med" len="med"/>
          </a:ln>
        </p:spPr>
      </p:cxnSp>
      <p:cxnSp>
        <p:nvCxnSpPr>
          <p:cNvPr id="794" name="Google Shape;794;p33"/>
          <p:cNvCxnSpPr/>
          <p:nvPr/>
        </p:nvCxnSpPr>
        <p:spPr>
          <a:xfrm rot="5400000">
            <a:off x="2449533" y="2875747"/>
            <a:ext cx="719142" cy="930291"/>
          </a:xfrm>
          <a:prstGeom prst="bentConnector3">
            <a:avLst>
              <a:gd name="adj1" fmla="val 50000"/>
            </a:avLst>
          </a:prstGeom>
          <a:noFill/>
          <a:ln w="19050" cap="flat" cmpd="sng">
            <a:solidFill>
              <a:srgbClr val="242259"/>
            </a:solidFill>
            <a:prstDash val="solid"/>
            <a:miter lim="800000"/>
            <a:headEnd type="none" w="med" len="med"/>
            <a:tailEnd type="triangle" w="med" len="med"/>
          </a:ln>
        </p:spPr>
      </p:cxnSp>
      <p:cxnSp>
        <p:nvCxnSpPr>
          <p:cNvPr id="795" name="Google Shape;795;p33"/>
          <p:cNvCxnSpPr/>
          <p:nvPr/>
        </p:nvCxnSpPr>
        <p:spPr>
          <a:xfrm rot="-5400000" flipH="1">
            <a:off x="3611148" y="2644420"/>
            <a:ext cx="719100" cy="1392900"/>
          </a:xfrm>
          <a:prstGeom prst="bentConnector3">
            <a:avLst>
              <a:gd name="adj1" fmla="val 50003"/>
            </a:avLst>
          </a:prstGeom>
          <a:noFill/>
          <a:ln w="19050" cap="flat" cmpd="sng">
            <a:solidFill>
              <a:srgbClr val="242259"/>
            </a:solidFill>
            <a:prstDash val="solid"/>
            <a:miter lim="800000"/>
            <a:headEnd type="none" w="med" len="med"/>
            <a:tailEnd type="triangle" w="med" len="med"/>
          </a:ln>
        </p:spPr>
      </p:cxnSp>
      <p:cxnSp>
        <p:nvCxnSpPr>
          <p:cNvPr id="798" name="Google Shape;798;p33"/>
          <p:cNvCxnSpPr>
            <a:cxnSpLocks/>
          </p:cNvCxnSpPr>
          <p:nvPr/>
        </p:nvCxnSpPr>
        <p:spPr>
          <a:xfrm flipH="1">
            <a:off x="4667148" y="4552955"/>
            <a:ext cx="131" cy="571505"/>
          </a:xfrm>
          <a:prstGeom prst="straightConnector1">
            <a:avLst/>
          </a:prstGeom>
          <a:noFill/>
          <a:ln w="19050" cap="flat" cmpd="sng">
            <a:solidFill>
              <a:srgbClr val="242259"/>
            </a:solidFill>
            <a:prstDash val="solid"/>
            <a:round/>
            <a:headEnd type="none" w="med" len="med"/>
            <a:tailEnd type="triangle" w="med" len="med"/>
          </a:ln>
        </p:spPr>
      </p:cxnSp>
      <p:sp>
        <p:nvSpPr>
          <p:cNvPr id="19" name="Rectangle: Rounded Corners 18">
            <a:extLst>
              <a:ext uri="{FF2B5EF4-FFF2-40B4-BE49-F238E27FC236}">
                <a16:creationId xmlns:a16="http://schemas.microsoft.com/office/drawing/2014/main" id="{EEA0DECA-62A7-4D48-BAF9-071D0DA57A7E}"/>
              </a:ext>
            </a:extLst>
          </p:cNvPr>
          <p:cNvSpPr/>
          <p:nvPr/>
        </p:nvSpPr>
        <p:spPr>
          <a:xfrm>
            <a:off x="347832" y="363557"/>
            <a:ext cx="11496338" cy="6193678"/>
          </a:xfrm>
          <a:prstGeom prst="roundRect">
            <a:avLst>
              <a:gd name="adj" fmla="val 7892"/>
            </a:avLst>
          </a:prstGeom>
          <a:noFill/>
          <a:ln w="38100">
            <a:solidFill>
              <a:srgbClr val="EF2328"/>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Freeform 91">
            <a:extLst>
              <a:ext uri="{FF2B5EF4-FFF2-40B4-BE49-F238E27FC236}">
                <a16:creationId xmlns:a16="http://schemas.microsoft.com/office/drawing/2014/main" id="{DBEEA81C-0730-4898-B77F-91404C779676}"/>
              </a:ext>
            </a:extLst>
          </p:cNvPr>
          <p:cNvSpPr/>
          <p:nvPr/>
        </p:nvSpPr>
        <p:spPr>
          <a:xfrm rot="2400551">
            <a:off x="306053" y="2959223"/>
            <a:ext cx="472096" cy="318819"/>
          </a:xfrm>
          <a:custGeom>
            <a:avLst/>
            <a:gdLst>
              <a:gd name="connsiteX0" fmla="*/ 892415 w 1773043"/>
              <a:gd name="connsiteY0" fmla="*/ 0 h 1396205"/>
              <a:gd name="connsiteX1" fmla="*/ 900451 w 1773043"/>
              <a:gd name="connsiteY1" fmla="*/ 1393 h 1396205"/>
              <a:gd name="connsiteX2" fmla="*/ 930290 w 1773043"/>
              <a:gd name="connsiteY2" fmla="*/ 3488 h 1396205"/>
              <a:gd name="connsiteX3" fmla="*/ 963039 w 1773043"/>
              <a:gd name="connsiteY3" fmla="*/ 12242 h 1396205"/>
              <a:gd name="connsiteX4" fmla="*/ 966660 w 1773043"/>
              <a:gd name="connsiteY4" fmla="*/ 12870 h 1396205"/>
              <a:gd name="connsiteX5" fmla="*/ 968077 w 1773043"/>
              <a:gd name="connsiteY5" fmla="*/ 13589 h 1396205"/>
              <a:gd name="connsiteX6" fmla="*/ 978385 w 1773043"/>
              <a:gd name="connsiteY6" fmla="*/ 16344 h 1396205"/>
              <a:gd name="connsiteX7" fmla="*/ 1098717 w 1773043"/>
              <a:gd name="connsiteY7" fmla="*/ 108696 h 1396205"/>
              <a:gd name="connsiteX8" fmla="*/ 1724769 w 1773043"/>
              <a:gd name="connsiteY8" fmla="*/ 986098 h 1396205"/>
              <a:gd name="connsiteX9" fmla="*/ 1664263 w 1773043"/>
              <a:gd name="connsiteY9" fmla="*/ 1348016 h 1396205"/>
              <a:gd name="connsiteX10" fmla="*/ 1520434 w 1773043"/>
              <a:gd name="connsiteY10" fmla="*/ 1396205 h 1396205"/>
              <a:gd name="connsiteX11" fmla="*/ 1487610 w 1773043"/>
              <a:gd name="connsiteY11" fmla="*/ 1393900 h 1396205"/>
              <a:gd name="connsiteX12" fmla="*/ 1466394 w 1773043"/>
              <a:gd name="connsiteY12" fmla="*/ 1396039 h 1396205"/>
              <a:gd name="connsiteX13" fmla="*/ 308795 w 1773043"/>
              <a:gd name="connsiteY13" fmla="*/ 1396039 h 1396205"/>
              <a:gd name="connsiteX14" fmla="*/ 286692 w 1773043"/>
              <a:gd name="connsiteY14" fmla="*/ 1393811 h 1396205"/>
              <a:gd name="connsiteX15" fmla="*/ 252609 w 1773043"/>
              <a:gd name="connsiteY15" fmla="*/ 1396204 h 1396205"/>
              <a:gd name="connsiteX16" fmla="*/ 108780 w 1773043"/>
              <a:gd name="connsiteY16" fmla="*/ 1348015 h 1396205"/>
              <a:gd name="connsiteX17" fmla="*/ 48274 w 1773043"/>
              <a:gd name="connsiteY17" fmla="*/ 986097 h 1396205"/>
              <a:gd name="connsiteX18" fmla="*/ 674326 w 1773043"/>
              <a:gd name="connsiteY18" fmla="*/ 108695 h 1396205"/>
              <a:gd name="connsiteX19" fmla="*/ 718640 w 1773043"/>
              <a:gd name="connsiteY19" fmla="*/ 60655 h 1396205"/>
              <a:gd name="connsiteX20" fmla="*/ 735216 w 1773043"/>
              <a:gd name="connsiteY20" fmla="*/ 49884 h 1396205"/>
              <a:gd name="connsiteX21" fmla="*/ 736800 w 1773043"/>
              <a:gd name="connsiteY21" fmla="*/ 48190 h 1396205"/>
              <a:gd name="connsiteX22" fmla="*/ 745308 w 1773043"/>
              <a:gd name="connsiteY22" fmla="*/ 43327 h 1396205"/>
              <a:gd name="connsiteX23" fmla="*/ 771654 w 1773043"/>
              <a:gd name="connsiteY23" fmla="*/ 26209 h 1396205"/>
              <a:gd name="connsiteX24" fmla="*/ 780785 w 1773043"/>
              <a:gd name="connsiteY24" fmla="*/ 23048 h 1396205"/>
              <a:gd name="connsiteX25" fmla="*/ 782428 w 1773043"/>
              <a:gd name="connsiteY25" fmla="*/ 22109 h 1396205"/>
              <a:gd name="connsiteX26" fmla="*/ 805447 w 1773043"/>
              <a:gd name="connsiteY26" fmla="*/ 14512 h 1396205"/>
              <a:gd name="connsiteX27" fmla="*/ 830526 w 1773043"/>
              <a:gd name="connsiteY27" fmla="*/ 5832 h 1396205"/>
              <a:gd name="connsiteX28" fmla="*/ 842159 w 1773043"/>
              <a:gd name="connsiteY28" fmla="*/ 4736 h 1396205"/>
              <a:gd name="connsiteX29" fmla="*/ 880628 w 1773043"/>
              <a:gd name="connsiteY29" fmla="*/ 1 h 1396205"/>
              <a:gd name="connsiteX30" fmla="*/ 887376 w 1773043"/>
              <a:gd name="connsiteY30" fmla="*/ 475 h 139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73043" h="1396205">
                <a:moveTo>
                  <a:pt x="892415" y="0"/>
                </a:moveTo>
                <a:lnTo>
                  <a:pt x="900451" y="1393"/>
                </a:lnTo>
                <a:lnTo>
                  <a:pt x="930290" y="3488"/>
                </a:lnTo>
                <a:lnTo>
                  <a:pt x="963039" y="12242"/>
                </a:lnTo>
                <a:lnTo>
                  <a:pt x="966660" y="12870"/>
                </a:lnTo>
                <a:lnTo>
                  <a:pt x="968077" y="13589"/>
                </a:lnTo>
                <a:lnTo>
                  <a:pt x="978385" y="16344"/>
                </a:lnTo>
                <a:cubicBezTo>
                  <a:pt x="1025211" y="33804"/>
                  <a:pt x="1067505" y="64953"/>
                  <a:pt x="1098717" y="108696"/>
                </a:cubicBezTo>
                <a:lnTo>
                  <a:pt x="1724769" y="986098"/>
                </a:lnTo>
                <a:cubicBezTo>
                  <a:pt x="1808001" y="1102747"/>
                  <a:pt x="1780912" y="1264783"/>
                  <a:pt x="1664263" y="1348016"/>
                </a:cubicBezTo>
                <a:cubicBezTo>
                  <a:pt x="1620519" y="1379228"/>
                  <a:pt x="1570393" y="1394926"/>
                  <a:pt x="1520434" y="1396205"/>
                </a:cubicBezTo>
                <a:lnTo>
                  <a:pt x="1487610" y="1393900"/>
                </a:lnTo>
                <a:lnTo>
                  <a:pt x="1466394" y="1396039"/>
                </a:lnTo>
                <a:lnTo>
                  <a:pt x="308795" y="1396039"/>
                </a:lnTo>
                <a:lnTo>
                  <a:pt x="286692" y="1393811"/>
                </a:lnTo>
                <a:lnTo>
                  <a:pt x="252609" y="1396204"/>
                </a:lnTo>
                <a:cubicBezTo>
                  <a:pt x="202650" y="1394925"/>
                  <a:pt x="152524" y="1379227"/>
                  <a:pt x="108780" y="1348015"/>
                </a:cubicBezTo>
                <a:cubicBezTo>
                  <a:pt x="-7869" y="1264782"/>
                  <a:pt x="-34958" y="1102746"/>
                  <a:pt x="48274" y="986097"/>
                </a:cubicBezTo>
                <a:lnTo>
                  <a:pt x="674326" y="108695"/>
                </a:lnTo>
                <a:cubicBezTo>
                  <a:pt x="687331" y="90469"/>
                  <a:pt x="702260" y="74429"/>
                  <a:pt x="718640" y="60655"/>
                </a:cubicBezTo>
                <a:lnTo>
                  <a:pt x="735216" y="49884"/>
                </a:lnTo>
                <a:lnTo>
                  <a:pt x="736800" y="48190"/>
                </a:lnTo>
                <a:lnTo>
                  <a:pt x="745308" y="43327"/>
                </a:lnTo>
                <a:lnTo>
                  <a:pt x="771654" y="26209"/>
                </a:lnTo>
                <a:lnTo>
                  <a:pt x="780785" y="23048"/>
                </a:lnTo>
                <a:lnTo>
                  <a:pt x="782428" y="22109"/>
                </a:lnTo>
                <a:lnTo>
                  <a:pt x="805447" y="14512"/>
                </a:lnTo>
                <a:lnTo>
                  <a:pt x="830526" y="5832"/>
                </a:lnTo>
                <a:lnTo>
                  <a:pt x="842159" y="4736"/>
                </a:lnTo>
                <a:lnTo>
                  <a:pt x="880628" y="1"/>
                </a:lnTo>
                <a:lnTo>
                  <a:pt x="887376" y="475"/>
                </a:lnTo>
                <a:close/>
              </a:path>
            </a:pathLst>
          </a:custGeom>
          <a:solidFill>
            <a:srgbClr val="FFC95C"/>
          </a:solidFill>
          <a:ln>
            <a:noFill/>
          </a:ln>
          <a:effectLst>
            <a:outerShdw blurRad="1905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1" name="Donut 42">
            <a:extLst>
              <a:ext uri="{FF2B5EF4-FFF2-40B4-BE49-F238E27FC236}">
                <a16:creationId xmlns:a16="http://schemas.microsoft.com/office/drawing/2014/main" id="{FC724C3B-7E30-4712-B488-7E094A405C55}"/>
              </a:ext>
            </a:extLst>
          </p:cNvPr>
          <p:cNvSpPr/>
          <p:nvPr/>
        </p:nvSpPr>
        <p:spPr>
          <a:xfrm>
            <a:off x="11515360" y="3151398"/>
            <a:ext cx="482181" cy="482181"/>
          </a:xfrm>
          <a:prstGeom prst="donut">
            <a:avLst>
              <a:gd name="adj" fmla="val 20417"/>
            </a:avLst>
          </a:prstGeom>
          <a:solidFill>
            <a:srgbClr val="FFC95C"/>
          </a:solidFill>
          <a:ln>
            <a:noFill/>
          </a:ln>
          <a:effectLst>
            <a:outerShdw blurRad="1905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Freeform 91">
            <a:extLst>
              <a:ext uri="{FF2B5EF4-FFF2-40B4-BE49-F238E27FC236}">
                <a16:creationId xmlns:a16="http://schemas.microsoft.com/office/drawing/2014/main" id="{760503D3-82A2-42F5-9C69-73570DD6F8C9}"/>
              </a:ext>
            </a:extLst>
          </p:cNvPr>
          <p:cNvSpPr/>
          <p:nvPr/>
        </p:nvSpPr>
        <p:spPr>
          <a:xfrm rot="2400551">
            <a:off x="5400994" y="532050"/>
            <a:ext cx="228299" cy="188656"/>
          </a:xfrm>
          <a:custGeom>
            <a:avLst/>
            <a:gdLst>
              <a:gd name="connsiteX0" fmla="*/ 892415 w 1773043"/>
              <a:gd name="connsiteY0" fmla="*/ 0 h 1396205"/>
              <a:gd name="connsiteX1" fmla="*/ 900451 w 1773043"/>
              <a:gd name="connsiteY1" fmla="*/ 1393 h 1396205"/>
              <a:gd name="connsiteX2" fmla="*/ 930290 w 1773043"/>
              <a:gd name="connsiteY2" fmla="*/ 3488 h 1396205"/>
              <a:gd name="connsiteX3" fmla="*/ 963039 w 1773043"/>
              <a:gd name="connsiteY3" fmla="*/ 12242 h 1396205"/>
              <a:gd name="connsiteX4" fmla="*/ 966660 w 1773043"/>
              <a:gd name="connsiteY4" fmla="*/ 12870 h 1396205"/>
              <a:gd name="connsiteX5" fmla="*/ 968077 w 1773043"/>
              <a:gd name="connsiteY5" fmla="*/ 13589 h 1396205"/>
              <a:gd name="connsiteX6" fmla="*/ 978385 w 1773043"/>
              <a:gd name="connsiteY6" fmla="*/ 16344 h 1396205"/>
              <a:gd name="connsiteX7" fmla="*/ 1098717 w 1773043"/>
              <a:gd name="connsiteY7" fmla="*/ 108696 h 1396205"/>
              <a:gd name="connsiteX8" fmla="*/ 1724769 w 1773043"/>
              <a:gd name="connsiteY8" fmla="*/ 986098 h 1396205"/>
              <a:gd name="connsiteX9" fmla="*/ 1664263 w 1773043"/>
              <a:gd name="connsiteY9" fmla="*/ 1348016 h 1396205"/>
              <a:gd name="connsiteX10" fmla="*/ 1520434 w 1773043"/>
              <a:gd name="connsiteY10" fmla="*/ 1396205 h 1396205"/>
              <a:gd name="connsiteX11" fmla="*/ 1487610 w 1773043"/>
              <a:gd name="connsiteY11" fmla="*/ 1393900 h 1396205"/>
              <a:gd name="connsiteX12" fmla="*/ 1466394 w 1773043"/>
              <a:gd name="connsiteY12" fmla="*/ 1396039 h 1396205"/>
              <a:gd name="connsiteX13" fmla="*/ 308795 w 1773043"/>
              <a:gd name="connsiteY13" fmla="*/ 1396039 h 1396205"/>
              <a:gd name="connsiteX14" fmla="*/ 286692 w 1773043"/>
              <a:gd name="connsiteY14" fmla="*/ 1393811 h 1396205"/>
              <a:gd name="connsiteX15" fmla="*/ 252609 w 1773043"/>
              <a:gd name="connsiteY15" fmla="*/ 1396204 h 1396205"/>
              <a:gd name="connsiteX16" fmla="*/ 108780 w 1773043"/>
              <a:gd name="connsiteY16" fmla="*/ 1348015 h 1396205"/>
              <a:gd name="connsiteX17" fmla="*/ 48274 w 1773043"/>
              <a:gd name="connsiteY17" fmla="*/ 986097 h 1396205"/>
              <a:gd name="connsiteX18" fmla="*/ 674326 w 1773043"/>
              <a:gd name="connsiteY18" fmla="*/ 108695 h 1396205"/>
              <a:gd name="connsiteX19" fmla="*/ 718640 w 1773043"/>
              <a:gd name="connsiteY19" fmla="*/ 60655 h 1396205"/>
              <a:gd name="connsiteX20" fmla="*/ 735216 w 1773043"/>
              <a:gd name="connsiteY20" fmla="*/ 49884 h 1396205"/>
              <a:gd name="connsiteX21" fmla="*/ 736800 w 1773043"/>
              <a:gd name="connsiteY21" fmla="*/ 48190 h 1396205"/>
              <a:gd name="connsiteX22" fmla="*/ 745308 w 1773043"/>
              <a:gd name="connsiteY22" fmla="*/ 43327 h 1396205"/>
              <a:gd name="connsiteX23" fmla="*/ 771654 w 1773043"/>
              <a:gd name="connsiteY23" fmla="*/ 26209 h 1396205"/>
              <a:gd name="connsiteX24" fmla="*/ 780785 w 1773043"/>
              <a:gd name="connsiteY24" fmla="*/ 23048 h 1396205"/>
              <a:gd name="connsiteX25" fmla="*/ 782428 w 1773043"/>
              <a:gd name="connsiteY25" fmla="*/ 22109 h 1396205"/>
              <a:gd name="connsiteX26" fmla="*/ 805447 w 1773043"/>
              <a:gd name="connsiteY26" fmla="*/ 14512 h 1396205"/>
              <a:gd name="connsiteX27" fmla="*/ 830526 w 1773043"/>
              <a:gd name="connsiteY27" fmla="*/ 5832 h 1396205"/>
              <a:gd name="connsiteX28" fmla="*/ 842159 w 1773043"/>
              <a:gd name="connsiteY28" fmla="*/ 4736 h 1396205"/>
              <a:gd name="connsiteX29" fmla="*/ 880628 w 1773043"/>
              <a:gd name="connsiteY29" fmla="*/ 1 h 1396205"/>
              <a:gd name="connsiteX30" fmla="*/ 887376 w 1773043"/>
              <a:gd name="connsiteY30" fmla="*/ 475 h 139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73043" h="1396205">
                <a:moveTo>
                  <a:pt x="892415" y="0"/>
                </a:moveTo>
                <a:lnTo>
                  <a:pt x="900451" y="1393"/>
                </a:lnTo>
                <a:lnTo>
                  <a:pt x="930290" y="3488"/>
                </a:lnTo>
                <a:lnTo>
                  <a:pt x="963039" y="12242"/>
                </a:lnTo>
                <a:lnTo>
                  <a:pt x="966660" y="12870"/>
                </a:lnTo>
                <a:lnTo>
                  <a:pt x="968077" y="13589"/>
                </a:lnTo>
                <a:lnTo>
                  <a:pt x="978385" y="16344"/>
                </a:lnTo>
                <a:cubicBezTo>
                  <a:pt x="1025211" y="33804"/>
                  <a:pt x="1067505" y="64953"/>
                  <a:pt x="1098717" y="108696"/>
                </a:cubicBezTo>
                <a:lnTo>
                  <a:pt x="1724769" y="986098"/>
                </a:lnTo>
                <a:cubicBezTo>
                  <a:pt x="1808001" y="1102747"/>
                  <a:pt x="1780912" y="1264783"/>
                  <a:pt x="1664263" y="1348016"/>
                </a:cubicBezTo>
                <a:cubicBezTo>
                  <a:pt x="1620519" y="1379228"/>
                  <a:pt x="1570393" y="1394926"/>
                  <a:pt x="1520434" y="1396205"/>
                </a:cubicBezTo>
                <a:lnTo>
                  <a:pt x="1487610" y="1393900"/>
                </a:lnTo>
                <a:lnTo>
                  <a:pt x="1466394" y="1396039"/>
                </a:lnTo>
                <a:lnTo>
                  <a:pt x="308795" y="1396039"/>
                </a:lnTo>
                <a:lnTo>
                  <a:pt x="286692" y="1393811"/>
                </a:lnTo>
                <a:lnTo>
                  <a:pt x="252609" y="1396204"/>
                </a:lnTo>
                <a:cubicBezTo>
                  <a:pt x="202650" y="1394925"/>
                  <a:pt x="152524" y="1379227"/>
                  <a:pt x="108780" y="1348015"/>
                </a:cubicBezTo>
                <a:cubicBezTo>
                  <a:pt x="-7869" y="1264782"/>
                  <a:pt x="-34958" y="1102746"/>
                  <a:pt x="48274" y="986097"/>
                </a:cubicBezTo>
                <a:lnTo>
                  <a:pt x="674326" y="108695"/>
                </a:lnTo>
                <a:cubicBezTo>
                  <a:pt x="687331" y="90469"/>
                  <a:pt x="702260" y="74429"/>
                  <a:pt x="718640" y="60655"/>
                </a:cubicBezTo>
                <a:lnTo>
                  <a:pt x="735216" y="49884"/>
                </a:lnTo>
                <a:lnTo>
                  <a:pt x="736800" y="48190"/>
                </a:lnTo>
                <a:lnTo>
                  <a:pt x="745308" y="43327"/>
                </a:lnTo>
                <a:lnTo>
                  <a:pt x="771654" y="26209"/>
                </a:lnTo>
                <a:lnTo>
                  <a:pt x="780785" y="23048"/>
                </a:lnTo>
                <a:lnTo>
                  <a:pt x="782428" y="22109"/>
                </a:lnTo>
                <a:lnTo>
                  <a:pt x="805447" y="14512"/>
                </a:lnTo>
                <a:lnTo>
                  <a:pt x="830526" y="5832"/>
                </a:lnTo>
                <a:lnTo>
                  <a:pt x="842159" y="4736"/>
                </a:lnTo>
                <a:lnTo>
                  <a:pt x="880628" y="1"/>
                </a:lnTo>
                <a:lnTo>
                  <a:pt x="887376" y="475"/>
                </a:lnTo>
                <a:close/>
              </a:path>
            </a:pathLst>
          </a:custGeom>
          <a:solidFill>
            <a:srgbClr val="FFC95C"/>
          </a:solidFill>
          <a:ln>
            <a:noFill/>
          </a:ln>
          <a:effectLst>
            <a:outerShdw blurRad="1905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3" name="Freeform 92">
            <a:extLst>
              <a:ext uri="{FF2B5EF4-FFF2-40B4-BE49-F238E27FC236}">
                <a16:creationId xmlns:a16="http://schemas.microsoft.com/office/drawing/2014/main" id="{31C779D1-810E-4BF2-A949-3621C1387516}"/>
              </a:ext>
            </a:extLst>
          </p:cNvPr>
          <p:cNvSpPr/>
          <p:nvPr/>
        </p:nvSpPr>
        <p:spPr>
          <a:xfrm rot="19508544">
            <a:off x="10985626" y="4669275"/>
            <a:ext cx="241227" cy="188961"/>
          </a:xfrm>
          <a:custGeom>
            <a:avLst/>
            <a:gdLst>
              <a:gd name="connsiteX0" fmla="*/ 892415 w 1773043"/>
              <a:gd name="connsiteY0" fmla="*/ 0 h 1396205"/>
              <a:gd name="connsiteX1" fmla="*/ 900451 w 1773043"/>
              <a:gd name="connsiteY1" fmla="*/ 1393 h 1396205"/>
              <a:gd name="connsiteX2" fmla="*/ 930290 w 1773043"/>
              <a:gd name="connsiteY2" fmla="*/ 3488 h 1396205"/>
              <a:gd name="connsiteX3" fmla="*/ 963039 w 1773043"/>
              <a:gd name="connsiteY3" fmla="*/ 12242 h 1396205"/>
              <a:gd name="connsiteX4" fmla="*/ 966660 w 1773043"/>
              <a:gd name="connsiteY4" fmla="*/ 12870 h 1396205"/>
              <a:gd name="connsiteX5" fmla="*/ 968077 w 1773043"/>
              <a:gd name="connsiteY5" fmla="*/ 13589 h 1396205"/>
              <a:gd name="connsiteX6" fmla="*/ 978385 w 1773043"/>
              <a:gd name="connsiteY6" fmla="*/ 16344 h 1396205"/>
              <a:gd name="connsiteX7" fmla="*/ 1098717 w 1773043"/>
              <a:gd name="connsiteY7" fmla="*/ 108696 h 1396205"/>
              <a:gd name="connsiteX8" fmla="*/ 1724769 w 1773043"/>
              <a:gd name="connsiteY8" fmla="*/ 986098 h 1396205"/>
              <a:gd name="connsiteX9" fmla="*/ 1664263 w 1773043"/>
              <a:gd name="connsiteY9" fmla="*/ 1348016 h 1396205"/>
              <a:gd name="connsiteX10" fmla="*/ 1520434 w 1773043"/>
              <a:gd name="connsiteY10" fmla="*/ 1396205 h 1396205"/>
              <a:gd name="connsiteX11" fmla="*/ 1487610 w 1773043"/>
              <a:gd name="connsiteY11" fmla="*/ 1393900 h 1396205"/>
              <a:gd name="connsiteX12" fmla="*/ 1466394 w 1773043"/>
              <a:gd name="connsiteY12" fmla="*/ 1396039 h 1396205"/>
              <a:gd name="connsiteX13" fmla="*/ 308795 w 1773043"/>
              <a:gd name="connsiteY13" fmla="*/ 1396039 h 1396205"/>
              <a:gd name="connsiteX14" fmla="*/ 286692 w 1773043"/>
              <a:gd name="connsiteY14" fmla="*/ 1393811 h 1396205"/>
              <a:gd name="connsiteX15" fmla="*/ 252609 w 1773043"/>
              <a:gd name="connsiteY15" fmla="*/ 1396204 h 1396205"/>
              <a:gd name="connsiteX16" fmla="*/ 108780 w 1773043"/>
              <a:gd name="connsiteY16" fmla="*/ 1348015 h 1396205"/>
              <a:gd name="connsiteX17" fmla="*/ 48274 w 1773043"/>
              <a:gd name="connsiteY17" fmla="*/ 986097 h 1396205"/>
              <a:gd name="connsiteX18" fmla="*/ 674326 w 1773043"/>
              <a:gd name="connsiteY18" fmla="*/ 108695 h 1396205"/>
              <a:gd name="connsiteX19" fmla="*/ 718640 w 1773043"/>
              <a:gd name="connsiteY19" fmla="*/ 60655 h 1396205"/>
              <a:gd name="connsiteX20" fmla="*/ 735216 w 1773043"/>
              <a:gd name="connsiteY20" fmla="*/ 49884 h 1396205"/>
              <a:gd name="connsiteX21" fmla="*/ 736800 w 1773043"/>
              <a:gd name="connsiteY21" fmla="*/ 48190 h 1396205"/>
              <a:gd name="connsiteX22" fmla="*/ 745308 w 1773043"/>
              <a:gd name="connsiteY22" fmla="*/ 43327 h 1396205"/>
              <a:gd name="connsiteX23" fmla="*/ 771654 w 1773043"/>
              <a:gd name="connsiteY23" fmla="*/ 26209 h 1396205"/>
              <a:gd name="connsiteX24" fmla="*/ 780785 w 1773043"/>
              <a:gd name="connsiteY24" fmla="*/ 23048 h 1396205"/>
              <a:gd name="connsiteX25" fmla="*/ 782428 w 1773043"/>
              <a:gd name="connsiteY25" fmla="*/ 22109 h 1396205"/>
              <a:gd name="connsiteX26" fmla="*/ 805447 w 1773043"/>
              <a:gd name="connsiteY26" fmla="*/ 14512 h 1396205"/>
              <a:gd name="connsiteX27" fmla="*/ 830526 w 1773043"/>
              <a:gd name="connsiteY27" fmla="*/ 5832 h 1396205"/>
              <a:gd name="connsiteX28" fmla="*/ 842159 w 1773043"/>
              <a:gd name="connsiteY28" fmla="*/ 4736 h 1396205"/>
              <a:gd name="connsiteX29" fmla="*/ 880628 w 1773043"/>
              <a:gd name="connsiteY29" fmla="*/ 1 h 1396205"/>
              <a:gd name="connsiteX30" fmla="*/ 887376 w 1773043"/>
              <a:gd name="connsiteY30" fmla="*/ 475 h 139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73043" h="1396205">
                <a:moveTo>
                  <a:pt x="892415" y="0"/>
                </a:moveTo>
                <a:lnTo>
                  <a:pt x="900451" y="1393"/>
                </a:lnTo>
                <a:lnTo>
                  <a:pt x="930290" y="3488"/>
                </a:lnTo>
                <a:lnTo>
                  <a:pt x="963039" y="12242"/>
                </a:lnTo>
                <a:lnTo>
                  <a:pt x="966660" y="12870"/>
                </a:lnTo>
                <a:lnTo>
                  <a:pt x="968077" y="13589"/>
                </a:lnTo>
                <a:lnTo>
                  <a:pt x="978385" y="16344"/>
                </a:lnTo>
                <a:cubicBezTo>
                  <a:pt x="1025211" y="33804"/>
                  <a:pt x="1067505" y="64953"/>
                  <a:pt x="1098717" y="108696"/>
                </a:cubicBezTo>
                <a:lnTo>
                  <a:pt x="1724769" y="986098"/>
                </a:lnTo>
                <a:cubicBezTo>
                  <a:pt x="1808001" y="1102747"/>
                  <a:pt x="1780912" y="1264783"/>
                  <a:pt x="1664263" y="1348016"/>
                </a:cubicBezTo>
                <a:cubicBezTo>
                  <a:pt x="1620519" y="1379228"/>
                  <a:pt x="1570393" y="1394926"/>
                  <a:pt x="1520434" y="1396205"/>
                </a:cubicBezTo>
                <a:lnTo>
                  <a:pt x="1487610" y="1393900"/>
                </a:lnTo>
                <a:lnTo>
                  <a:pt x="1466394" y="1396039"/>
                </a:lnTo>
                <a:lnTo>
                  <a:pt x="308795" y="1396039"/>
                </a:lnTo>
                <a:lnTo>
                  <a:pt x="286692" y="1393811"/>
                </a:lnTo>
                <a:lnTo>
                  <a:pt x="252609" y="1396204"/>
                </a:lnTo>
                <a:cubicBezTo>
                  <a:pt x="202650" y="1394925"/>
                  <a:pt x="152524" y="1379227"/>
                  <a:pt x="108780" y="1348015"/>
                </a:cubicBezTo>
                <a:cubicBezTo>
                  <a:pt x="-7869" y="1264782"/>
                  <a:pt x="-34958" y="1102746"/>
                  <a:pt x="48274" y="986097"/>
                </a:cubicBezTo>
                <a:lnTo>
                  <a:pt x="674326" y="108695"/>
                </a:lnTo>
                <a:cubicBezTo>
                  <a:pt x="687331" y="90469"/>
                  <a:pt x="702260" y="74429"/>
                  <a:pt x="718640" y="60655"/>
                </a:cubicBezTo>
                <a:lnTo>
                  <a:pt x="735216" y="49884"/>
                </a:lnTo>
                <a:lnTo>
                  <a:pt x="736800" y="48190"/>
                </a:lnTo>
                <a:lnTo>
                  <a:pt x="745308" y="43327"/>
                </a:lnTo>
                <a:lnTo>
                  <a:pt x="771654" y="26209"/>
                </a:lnTo>
                <a:lnTo>
                  <a:pt x="780785" y="23048"/>
                </a:lnTo>
                <a:lnTo>
                  <a:pt x="782428" y="22109"/>
                </a:lnTo>
                <a:lnTo>
                  <a:pt x="805447" y="14512"/>
                </a:lnTo>
                <a:lnTo>
                  <a:pt x="830526" y="5832"/>
                </a:lnTo>
                <a:lnTo>
                  <a:pt x="842159" y="4736"/>
                </a:lnTo>
                <a:lnTo>
                  <a:pt x="880628" y="1"/>
                </a:lnTo>
                <a:lnTo>
                  <a:pt x="887376" y="475"/>
                </a:lnTo>
                <a:close/>
              </a:path>
            </a:pathLst>
          </a:custGeom>
          <a:gradFill flip="none" rotWithShape="1">
            <a:gsLst>
              <a:gs pos="0">
                <a:srgbClr val="C6C6DD"/>
              </a:gs>
              <a:gs pos="100000">
                <a:srgbClr val="24225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4" name="Donut 77">
            <a:extLst>
              <a:ext uri="{FF2B5EF4-FFF2-40B4-BE49-F238E27FC236}">
                <a16:creationId xmlns:a16="http://schemas.microsoft.com/office/drawing/2014/main" id="{C9E2E8E4-75C5-4CCC-AED5-137BEC137C86}"/>
              </a:ext>
            </a:extLst>
          </p:cNvPr>
          <p:cNvSpPr/>
          <p:nvPr/>
        </p:nvSpPr>
        <p:spPr>
          <a:xfrm>
            <a:off x="5252058" y="6437280"/>
            <a:ext cx="411162" cy="412750"/>
          </a:xfrm>
          <a:prstGeom prst="donut">
            <a:avLst>
              <a:gd name="adj" fmla="val 25058"/>
            </a:avLst>
          </a:prstGeom>
          <a:gradFill>
            <a:gsLst>
              <a:gs pos="0">
                <a:srgbClr val="C6C6DD"/>
              </a:gs>
              <a:gs pos="100000">
                <a:srgbClr val="24225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cxnSp>
        <p:nvCxnSpPr>
          <p:cNvPr id="28" name="Google Shape;798;p33">
            <a:extLst>
              <a:ext uri="{FF2B5EF4-FFF2-40B4-BE49-F238E27FC236}">
                <a16:creationId xmlns:a16="http://schemas.microsoft.com/office/drawing/2014/main" id="{5DCB7934-6E84-440E-9BAC-169AD611C13F}"/>
              </a:ext>
            </a:extLst>
          </p:cNvPr>
          <p:cNvCxnSpPr>
            <a:cxnSpLocks/>
          </p:cNvCxnSpPr>
          <p:nvPr/>
        </p:nvCxnSpPr>
        <p:spPr>
          <a:xfrm>
            <a:off x="8071437" y="3195640"/>
            <a:ext cx="0" cy="1912944"/>
          </a:xfrm>
          <a:prstGeom prst="straightConnector1">
            <a:avLst/>
          </a:prstGeom>
          <a:noFill/>
          <a:ln w="19050" cap="flat" cmpd="sng">
            <a:solidFill>
              <a:srgbClr val="242259"/>
            </a:solidFill>
            <a:prstDash val="solid"/>
            <a:round/>
            <a:headEnd type="none" w="med" len="med"/>
            <a:tailEnd type="triangle" w="med" len="med"/>
          </a:ln>
        </p:spPr>
      </p:cxnSp>
      <p:grpSp>
        <p:nvGrpSpPr>
          <p:cNvPr id="32" name="Group 31">
            <a:extLst>
              <a:ext uri="{FF2B5EF4-FFF2-40B4-BE49-F238E27FC236}">
                <a16:creationId xmlns:a16="http://schemas.microsoft.com/office/drawing/2014/main" id="{C4545B6F-BD71-4D8B-BDC1-F11D24DCC23F}"/>
              </a:ext>
            </a:extLst>
          </p:cNvPr>
          <p:cNvGrpSpPr/>
          <p:nvPr/>
        </p:nvGrpSpPr>
        <p:grpSpPr>
          <a:xfrm>
            <a:off x="823944" y="812173"/>
            <a:ext cx="473075" cy="123825"/>
            <a:chOff x="1324051" y="1344752"/>
            <a:chExt cx="473075" cy="123825"/>
          </a:xfrm>
        </p:grpSpPr>
        <p:sp>
          <p:nvSpPr>
            <p:cNvPr id="33" name="Oval 32">
              <a:extLst>
                <a:ext uri="{FF2B5EF4-FFF2-40B4-BE49-F238E27FC236}">
                  <a16:creationId xmlns:a16="http://schemas.microsoft.com/office/drawing/2014/main" id="{F2FC4062-3A0F-4D26-A170-C06005D2AD58}"/>
                </a:ext>
              </a:extLst>
            </p:cNvPr>
            <p:cNvSpPr/>
            <p:nvPr/>
          </p:nvSpPr>
          <p:spPr bwMode="auto">
            <a:xfrm>
              <a:off x="1324051" y="1346339"/>
              <a:ext cx="122238" cy="1222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242259"/>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4" name="Oval 33">
              <a:extLst>
                <a:ext uri="{FF2B5EF4-FFF2-40B4-BE49-F238E27FC236}">
                  <a16:creationId xmlns:a16="http://schemas.microsoft.com/office/drawing/2014/main" id="{B7347CA2-C6BC-46BB-B2F2-2DC458AAF51D}"/>
                </a:ext>
              </a:extLst>
            </p:cNvPr>
            <p:cNvSpPr/>
            <p:nvPr/>
          </p:nvSpPr>
          <p:spPr bwMode="auto">
            <a:xfrm>
              <a:off x="1498676" y="1344752"/>
              <a:ext cx="123825" cy="122237"/>
            </a:xfrm>
            <a:prstGeom prst="ellipse">
              <a:avLst/>
            </a:prstGeom>
            <a:solidFill>
              <a:srgbClr val="6E6B9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242259"/>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5" name="Oval 34">
              <a:extLst>
                <a:ext uri="{FF2B5EF4-FFF2-40B4-BE49-F238E27FC236}">
                  <a16:creationId xmlns:a16="http://schemas.microsoft.com/office/drawing/2014/main" id="{6E568A7C-B963-4126-AE08-3A6270FD4E9A}"/>
                </a:ext>
              </a:extLst>
            </p:cNvPr>
            <p:cNvSpPr/>
            <p:nvPr/>
          </p:nvSpPr>
          <p:spPr bwMode="auto">
            <a:xfrm>
              <a:off x="1674889" y="1344752"/>
              <a:ext cx="122237" cy="122237"/>
            </a:xfrm>
            <a:prstGeom prst="ellipse">
              <a:avLst/>
            </a:prstGeom>
            <a:solidFill>
              <a:srgbClr val="F5A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242259"/>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pic>
        <p:nvPicPr>
          <p:cNvPr id="29" name="Picture 28">
            <a:extLst>
              <a:ext uri="{FF2B5EF4-FFF2-40B4-BE49-F238E27FC236}">
                <a16:creationId xmlns:a16="http://schemas.microsoft.com/office/drawing/2014/main" id="{41794CA6-6FF4-44C9-BA95-9904C9980FB8}"/>
              </a:ext>
            </a:extLst>
          </p:cNvPr>
          <p:cNvPicPr>
            <a:picLocks noChangeAspect="1"/>
          </p:cNvPicPr>
          <p:nvPr/>
        </p:nvPicPr>
        <p:blipFill>
          <a:blip r:embed="rId3"/>
          <a:stretch>
            <a:fillRect/>
          </a:stretch>
        </p:blipFill>
        <p:spPr>
          <a:xfrm>
            <a:off x="9735231" y="363556"/>
            <a:ext cx="1865538" cy="493819"/>
          </a:xfrm>
          <a:prstGeom prst="rect">
            <a:avLst/>
          </a:prstGeom>
        </p:spPr>
      </p:pic>
    </p:spTree>
    <p:extLst>
      <p:ext uri="{BB962C8B-B14F-4D97-AF65-F5344CB8AC3E}">
        <p14:creationId xmlns:p14="http://schemas.microsoft.com/office/powerpoint/2010/main" val="1970670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25" name="Google Shape;783;p33">
            <a:extLst>
              <a:ext uri="{FF2B5EF4-FFF2-40B4-BE49-F238E27FC236}">
                <a16:creationId xmlns:a16="http://schemas.microsoft.com/office/drawing/2014/main" id="{84A65187-E79D-4B02-8244-8FCD3BCB01EA}"/>
              </a:ext>
            </a:extLst>
          </p:cNvPr>
          <p:cNvSpPr txBox="1">
            <a:spLocks/>
          </p:cNvSpPr>
          <p:nvPr/>
        </p:nvSpPr>
        <p:spPr>
          <a:xfrm>
            <a:off x="728829" y="962516"/>
            <a:ext cx="7245183" cy="560387"/>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3200" b="1" dirty="0" err="1">
                <a:solidFill>
                  <a:srgbClr val="242259"/>
                </a:solidFill>
                <a:latin typeface="Open Sans" panose="020B0606030504020204" pitchFamily="34" charset="0"/>
                <a:ea typeface="Open Sans" panose="020B0606030504020204" pitchFamily="34" charset="0"/>
                <a:cs typeface="Open Sans" panose="020B0606030504020204" pitchFamily="34" charset="0"/>
              </a:rPr>
              <a:t>Rekonsiliasi</a:t>
            </a:r>
            <a:r>
              <a:rPr lang="en-US" sz="3200" b="1" dirty="0">
                <a:solidFill>
                  <a:srgbClr val="242259"/>
                </a:solidFill>
                <a:latin typeface="Open Sans" panose="020B0606030504020204" pitchFamily="34" charset="0"/>
                <a:ea typeface="Open Sans" panose="020B0606030504020204" pitchFamily="34" charset="0"/>
                <a:cs typeface="Open Sans" panose="020B0606030504020204" pitchFamily="34" charset="0"/>
              </a:rPr>
              <a:t> </a:t>
            </a:r>
            <a:r>
              <a:rPr lang="en-US" sz="3200" b="1" dirty="0" err="1">
                <a:solidFill>
                  <a:srgbClr val="242259"/>
                </a:solidFill>
                <a:latin typeface="Open Sans" panose="020B0606030504020204" pitchFamily="34" charset="0"/>
                <a:ea typeface="Open Sans" panose="020B0606030504020204" pitchFamily="34" charset="0"/>
                <a:cs typeface="Open Sans" panose="020B0606030504020204" pitchFamily="34" charset="0"/>
              </a:rPr>
              <a:t>Fiskal</a:t>
            </a:r>
            <a:r>
              <a:rPr lang="en-US" sz="3200" b="1" dirty="0">
                <a:solidFill>
                  <a:srgbClr val="242259"/>
                </a:solidFill>
                <a:latin typeface="Open Sans" panose="020B0606030504020204" pitchFamily="34" charset="0"/>
                <a:ea typeface="Open Sans" panose="020B0606030504020204" pitchFamily="34" charset="0"/>
                <a:cs typeface="Open Sans" panose="020B0606030504020204" pitchFamily="34" charset="0"/>
              </a:rPr>
              <a:t> Beban</a:t>
            </a:r>
          </a:p>
        </p:txBody>
      </p:sp>
      <p:sp>
        <p:nvSpPr>
          <p:cNvPr id="26" name="Rectangle: Rounded Corners 25">
            <a:extLst>
              <a:ext uri="{FF2B5EF4-FFF2-40B4-BE49-F238E27FC236}">
                <a16:creationId xmlns:a16="http://schemas.microsoft.com/office/drawing/2014/main" id="{2972F058-9ECB-4279-AF51-DC60EFE8D7FC}"/>
              </a:ext>
            </a:extLst>
          </p:cNvPr>
          <p:cNvSpPr/>
          <p:nvPr/>
        </p:nvSpPr>
        <p:spPr>
          <a:xfrm>
            <a:off x="347832" y="363556"/>
            <a:ext cx="11496338" cy="7099425"/>
          </a:xfrm>
          <a:prstGeom prst="roundRect">
            <a:avLst>
              <a:gd name="adj" fmla="val 7892"/>
            </a:avLst>
          </a:prstGeom>
          <a:noFill/>
          <a:ln w="38100">
            <a:solidFill>
              <a:srgbClr val="EF2328"/>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Freeform 91">
            <a:extLst>
              <a:ext uri="{FF2B5EF4-FFF2-40B4-BE49-F238E27FC236}">
                <a16:creationId xmlns:a16="http://schemas.microsoft.com/office/drawing/2014/main" id="{88CBF953-AE17-4004-8FCA-5A1AF5EE023C}"/>
              </a:ext>
            </a:extLst>
          </p:cNvPr>
          <p:cNvSpPr/>
          <p:nvPr/>
        </p:nvSpPr>
        <p:spPr>
          <a:xfrm rot="2400551">
            <a:off x="8914344" y="2421923"/>
            <a:ext cx="472096" cy="318819"/>
          </a:xfrm>
          <a:custGeom>
            <a:avLst/>
            <a:gdLst>
              <a:gd name="connsiteX0" fmla="*/ 892415 w 1773043"/>
              <a:gd name="connsiteY0" fmla="*/ 0 h 1396205"/>
              <a:gd name="connsiteX1" fmla="*/ 900451 w 1773043"/>
              <a:gd name="connsiteY1" fmla="*/ 1393 h 1396205"/>
              <a:gd name="connsiteX2" fmla="*/ 930290 w 1773043"/>
              <a:gd name="connsiteY2" fmla="*/ 3488 h 1396205"/>
              <a:gd name="connsiteX3" fmla="*/ 963039 w 1773043"/>
              <a:gd name="connsiteY3" fmla="*/ 12242 h 1396205"/>
              <a:gd name="connsiteX4" fmla="*/ 966660 w 1773043"/>
              <a:gd name="connsiteY4" fmla="*/ 12870 h 1396205"/>
              <a:gd name="connsiteX5" fmla="*/ 968077 w 1773043"/>
              <a:gd name="connsiteY5" fmla="*/ 13589 h 1396205"/>
              <a:gd name="connsiteX6" fmla="*/ 978385 w 1773043"/>
              <a:gd name="connsiteY6" fmla="*/ 16344 h 1396205"/>
              <a:gd name="connsiteX7" fmla="*/ 1098717 w 1773043"/>
              <a:gd name="connsiteY7" fmla="*/ 108696 h 1396205"/>
              <a:gd name="connsiteX8" fmla="*/ 1724769 w 1773043"/>
              <a:gd name="connsiteY8" fmla="*/ 986098 h 1396205"/>
              <a:gd name="connsiteX9" fmla="*/ 1664263 w 1773043"/>
              <a:gd name="connsiteY9" fmla="*/ 1348016 h 1396205"/>
              <a:gd name="connsiteX10" fmla="*/ 1520434 w 1773043"/>
              <a:gd name="connsiteY10" fmla="*/ 1396205 h 1396205"/>
              <a:gd name="connsiteX11" fmla="*/ 1487610 w 1773043"/>
              <a:gd name="connsiteY11" fmla="*/ 1393900 h 1396205"/>
              <a:gd name="connsiteX12" fmla="*/ 1466394 w 1773043"/>
              <a:gd name="connsiteY12" fmla="*/ 1396039 h 1396205"/>
              <a:gd name="connsiteX13" fmla="*/ 308795 w 1773043"/>
              <a:gd name="connsiteY13" fmla="*/ 1396039 h 1396205"/>
              <a:gd name="connsiteX14" fmla="*/ 286692 w 1773043"/>
              <a:gd name="connsiteY14" fmla="*/ 1393811 h 1396205"/>
              <a:gd name="connsiteX15" fmla="*/ 252609 w 1773043"/>
              <a:gd name="connsiteY15" fmla="*/ 1396204 h 1396205"/>
              <a:gd name="connsiteX16" fmla="*/ 108780 w 1773043"/>
              <a:gd name="connsiteY16" fmla="*/ 1348015 h 1396205"/>
              <a:gd name="connsiteX17" fmla="*/ 48274 w 1773043"/>
              <a:gd name="connsiteY17" fmla="*/ 986097 h 1396205"/>
              <a:gd name="connsiteX18" fmla="*/ 674326 w 1773043"/>
              <a:gd name="connsiteY18" fmla="*/ 108695 h 1396205"/>
              <a:gd name="connsiteX19" fmla="*/ 718640 w 1773043"/>
              <a:gd name="connsiteY19" fmla="*/ 60655 h 1396205"/>
              <a:gd name="connsiteX20" fmla="*/ 735216 w 1773043"/>
              <a:gd name="connsiteY20" fmla="*/ 49884 h 1396205"/>
              <a:gd name="connsiteX21" fmla="*/ 736800 w 1773043"/>
              <a:gd name="connsiteY21" fmla="*/ 48190 h 1396205"/>
              <a:gd name="connsiteX22" fmla="*/ 745308 w 1773043"/>
              <a:gd name="connsiteY22" fmla="*/ 43327 h 1396205"/>
              <a:gd name="connsiteX23" fmla="*/ 771654 w 1773043"/>
              <a:gd name="connsiteY23" fmla="*/ 26209 h 1396205"/>
              <a:gd name="connsiteX24" fmla="*/ 780785 w 1773043"/>
              <a:gd name="connsiteY24" fmla="*/ 23048 h 1396205"/>
              <a:gd name="connsiteX25" fmla="*/ 782428 w 1773043"/>
              <a:gd name="connsiteY25" fmla="*/ 22109 h 1396205"/>
              <a:gd name="connsiteX26" fmla="*/ 805447 w 1773043"/>
              <a:gd name="connsiteY26" fmla="*/ 14512 h 1396205"/>
              <a:gd name="connsiteX27" fmla="*/ 830526 w 1773043"/>
              <a:gd name="connsiteY27" fmla="*/ 5832 h 1396205"/>
              <a:gd name="connsiteX28" fmla="*/ 842159 w 1773043"/>
              <a:gd name="connsiteY28" fmla="*/ 4736 h 1396205"/>
              <a:gd name="connsiteX29" fmla="*/ 880628 w 1773043"/>
              <a:gd name="connsiteY29" fmla="*/ 1 h 1396205"/>
              <a:gd name="connsiteX30" fmla="*/ 887376 w 1773043"/>
              <a:gd name="connsiteY30" fmla="*/ 475 h 139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73043" h="1396205">
                <a:moveTo>
                  <a:pt x="892415" y="0"/>
                </a:moveTo>
                <a:lnTo>
                  <a:pt x="900451" y="1393"/>
                </a:lnTo>
                <a:lnTo>
                  <a:pt x="930290" y="3488"/>
                </a:lnTo>
                <a:lnTo>
                  <a:pt x="963039" y="12242"/>
                </a:lnTo>
                <a:lnTo>
                  <a:pt x="966660" y="12870"/>
                </a:lnTo>
                <a:lnTo>
                  <a:pt x="968077" y="13589"/>
                </a:lnTo>
                <a:lnTo>
                  <a:pt x="978385" y="16344"/>
                </a:lnTo>
                <a:cubicBezTo>
                  <a:pt x="1025211" y="33804"/>
                  <a:pt x="1067505" y="64953"/>
                  <a:pt x="1098717" y="108696"/>
                </a:cubicBezTo>
                <a:lnTo>
                  <a:pt x="1724769" y="986098"/>
                </a:lnTo>
                <a:cubicBezTo>
                  <a:pt x="1808001" y="1102747"/>
                  <a:pt x="1780912" y="1264783"/>
                  <a:pt x="1664263" y="1348016"/>
                </a:cubicBezTo>
                <a:cubicBezTo>
                  <a:pt x="1620519" y="1379228"/>
                  <a:pt x="1570393" y="1394926"/>
                  <a:pt x="1520434" y="1396205"/>
                </a:cubicBezTo>
                <a:lnTo>
                  <a:pt x="1487610" y="1393900"/>
                </a:lnTo>
                <a:lnTo>
                  <a:pt x="1466394" y="1396039"/>
                </a:lnTo>
                <a:lnTo>
                  <a:pt x="308795" y="1396039"/>
                </a:lnTo>
                <a:lnTo>
                  <a:pt x="286692" y="1393811"/>
                </a:lnTo>
                <a:lnTo>
                  <a:pt x="252609" y="1396204"/>
                </a:lnTo>
                <a:cubicBezTo>
                  <a:pt x="202650" y="1394925"/>
                  <a:pt x="152524" y="1379227"/>
                  <a:pt x="108780" y="1348015"/>
                </a:cubicBezTo>
                <a:cubicBezTo>
                  <a:pt x="-7869" y="1264782"/>
                  <a:pt x="-34958" y="1102746"/>
                  <a:pt x="48274" y="986097"/>
                </a:cubicBezTo>
                <a:lnTo>
                  <a:pt x="674326" y="108695"/>
                </a:lnTo>
                <a:cubicBezTo>
                  <a:pt x="687331" y="90469"/>
                  <a:pt x="702260" y="74429"/>
                  <a:pt x="718640" y="60655"/>
                </a:cubicBezTo>
                <a:lnTo>
                  <a:pt x="735216" y="49884"/>
                </a:lnTo>
                <a:lnTo>
                  <a:pt x="736800" y="48190"/>
                </a:lnTo>
                <a:lnTo>
                  <a:pt x="745308" y="43327"/>
                </a:lnTo>
                <a:lnTo>
                  <a:pt x="771654" y="26209"/>
                </a:lnTo>
                <a:lnTo>
                  <a:pt x="780785" y="23048"/>
                </a:lnTo>
                <a:lnTo>
                  <a:pt x="782428" y="22109"/>
                </a:lnTo>
                <a:lnTo>
                  <a:pt x="805447" y="14512"/>
                </a:lnTo>
                <a:lnTo>
                  <a:pt x="830526" y="5832"/>
                </a:lnTo>
                <a:lnTo>
                  <a:pt x="842159" y="4736"/>
                </a:lnTo>
                <a:lnTo>
                  <a:pt x="880628" y="1"/>
                </a:lnTo>
                <a:lnTo>
                  <a:pt x="887376" y="475"/>
                </a:lnTo>
                <a:close/>
              </a:path>
            </a:pathLst>
          </a:custGeom>
          <a:solidFill>
            <a:srgbClr val="FFC95C"/>
          </a:solidFill>
          <a:ln>
            <a:noFill/>
          </a:ln>
          <a:effectLst>
            <a:outerShdw blurRad="1905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8" name="Donut 42">
            <a:extLst>
              <a:ext uri="{FF2B5EF4-FFF2-40B4-BE49-F238E27FC236}">
                <a16:creationId xmlns:a16="http://schemas.microsoft.com/office/drawing/2014/main" id="{9D974390-FA5B-46D3-ABDC-698720150904}"/>
              </a:ext>
            </a:extLst>
          </p:cNvPr>
          <p:cNvSpPr/>
          <p:nvPr/>
        </p:nvSpPr>
        <p:spPr>
          <a:xfrm>
            <a:off x="11515360" y="3151398"/>
            <a:ext cx="482181" cy="482181"/>
          </a:xfrm>
          <a:prstGeom prst="donut">
            <a:avLst>
              <a:gd name="adj" fmla="val 20417"/>
            </a:avLst>
          </a:prstGeom>
          <a:solidFill>
            <a:srgbClr val="FFC95C"/>
          </a:solidFill>
          <a:ln>
            <a:noFill/>
          </a:ln>
          <a:effectLst>
            <a:outerShdw blurRad="1905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9" name="Freeform 91">
            <a:extLst>
              <a:ext uri="{FF2B5EF4-FFF2-40B4-BE49-F238E27FC236}">
                <a16:creationId xmlns:a16="http://schemas.microsoft.com/office/drawing/2014/main" id="{16A0F715-66A1-459E-8660-6EC9E0B143F5}"/>
              </a:ext>
            </a:extLst>
          </p:cNvPr>
          <p:cNvSpPr/>
          <p:nvPr/>
        </p:nvSpPr>
        <p:spPr>
          <a:xfrm rot="2400551">
            <a:off x="9903767" y="778963"/>
            <a:ext cx="228299" cy="188656"/>
          </a:xfrm>
          <a:custGeom>
            <a:avLst/>
            <a:gdLst>
              <a:gd name="connsiteX0" fmla="*/ 892415 w 1773043"/>
              <a:gd name="connsiteY0" fmla="*/ 0 h 1396205"/>
              <a:gd name="connsiteX1" fmla="*/ 900451 w 1773043"/>
              <a:gd name="connsiteY1" fmla="*/ 1393 h 1396205"/>
              <a:gd name="connsiteX2" fmla="*/ 930290 w 1773043"/>
              <a:gd name="connsiteY2" fmla="*/ 3488 h 1396205"/>
              <a:gd name="connsiteX3" fmla="*/ 963039 w 1773043"/>
              <a:gd name="connsiteY3" fmla="*/ 12242 h 1396205"/>
              <a:gd name="connsiteX4" fmla="*/ 966660 w 1773043"/>
              <a:gd name="connsiteY4" fmla="*/ 12870 h 1396205"/>
              <a:gd name="connsiteX5" fmla="*/ 968077 w 1773043"/>
              <a:gd name="connsiteY5" fmla="*/ 13589 h 1396205"/>
              <a:gd name="connsiteX6" fmla="*/ 978385 w 1773043"/>
              <a:gd name="connsiteY6" fmla="*/ 16344 h 1396205"/>
              <a:gd name="connsiteX7" fmla="*/ 1098717 w 1773043"/>
              <a:gd name="connsiteY7" fmla="*/ 108696 h 1396205"/>
              <a:gd name="connsiteX8" fmla="*/ 1724769 w 1773043"/>
              <a:gd name="connsiteY8" fmla="*/ 986098 h 1396205"/>
              <a:gd name="connsiteX9" fmla="*/ 1664263 w 1773043"/>
              <a:gd name="connsiteY9" fmla="*/ 1348016 h 1396205"/>
              <a:gd name="connsiteX10" fmla="*/ 1520434 w 1773043"/>
              <a:gd name="connsiteY10" fmla="*/ 1396205 h 1396205"/>
              <a:gd name="connsiteX11" fmla="*/ 1487610 w 1773043"/>
              <a:gd name="connsiteY11" fmla="*/ 1393900 h 1396205"/>
              <a:gd name="connsiteX12" fmla="*/ 1466394 w 1773043"/>
              <a:gd name="connsiteY12" fmla="*/ 1396039 h 1396205"/>
              <a:gd name="connsiteX13" fmla="*/ 308795 w 1773043"/>
              <a:gd name="connsiteY13" fmla="*/ 1396039 h 1396205"/>
              <a:gd name="connsiteX14" fmla="*/ 286692 w 1773043"/>
              <a:gd name="connsiteY14" fmla="*/ 1393811 h 1396205"/>
              <a:gd name="connsiteX15" fmla="*/ 252609 w 1773043"/>
              <a:gd name="connsiteY15" fmla="*/ 1396204 h 1396205"/>
              <a:gd name="connsiteX16" fmla="*/ 108780 w 1773043"/>
              <a:gd name="connsiteY16" fmla="*/ 1348015 h 1396205"/>
              <a:gd name="connsiteX17" fmla="*/ 48274 w 1773043"/>
              <a:gd name="connsiteY17" fmla="*/ 986097 h 1396205"/>
              <a:gd name="connsiteX18" fmla="*/ 674326 w 1773043"/>
              <a:gd name="connsiteY18" fmla="*/ 108695 h 1396205"/>
              <a:gd name="connsiteX19" fmla="*/ 718640 w 1773043"/>
              <a:gd name="connsiteY19" fmla="*/ 60655 h 1396205"/>
              <a:gd name="connsiteX20" fmla="*/ 735216 w 1773043"/>
              <a:gd name="connsiteY20" fmla="*/ 49884 h 1396205"/>
              <a:gd name="connsiteX21" fmla="*/ 736800 w 1773043"/>
              <a:gd name="connsiteY21" fmla="*/ 48190 h 1396205"/>
              <a:gd name="connsiteX22" fmla="*/ 745308 w 1773043"/>
              <a:gd name="connsiteY22" fmla="*/ 43327 h 1396205"/>
              <a:gd name="connsiteX23" fmla="*/ 771654 w 1773043"/>
              <a:gd name="connsiteY23" fmla="*/ 26209 h 1396205"/>
              <a:gd name="connsiteX24" fmla="*/ 780785 w 1773043"/>
              <a:gd name="connsiteY24" fmla="*/ 23048 h 1396205"/>
              <a:gd name="connsiteX25" fmla="*/ 782428 w 1773043"/>
              <a:gd name="connsiteY25" fmla="*/ 22109 h 1396205"/>
              <a:gd name="connsiteX26" fmla="*/ 805447 w 1773043"/>
              <a:gd name="connsiteY26" fmla="*/ 14512 h 1396205"/>
              <a:gd name="connsiteX27" fmla="*/ 830526 w 1773043"/>
              <a:gd name="connsiteY27" fmla="*/ 5832 h 1396205"/>
              <a:gd name="connsiteX28" fmla="*/ 842159 w 1773043"/>
              <a:gd name="connsiteY28" fmla="*/ 4736 h 1396205"/>
              <a:gd name="connsiteX29" fmla="*/ 880628 w 1773043"/>
              <a:gd name="connsiteY29" fmla="*/ 1 h 1396205"/>
              <a:gd name="connsiteX30" fmla="*/ 887376 w 1773043"/>
              <a:gd name="connsiteY30" fmla="*/ 475 h 139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73043" h="1396205">
                <a:moveTo>
                  <a:pt x="892415" y="0"/>
                </a:moveTo>
                <a:lnTo>
                  <a:pt x="900451" y="1393"/>
                </a:lnTo>
                <a:lnTo>
                  <a:pt x="930290" y="3488"/>
                </a:lnTo>
                <a:lnTo>
                  <a:pt x="963039" y="12242"/>
                </a:lnTo>
                <a:lnTo>
                  <a:pt x="966660" y="12870"/>
                </a:lnTo>
                <a:lnTo>
                  <a:pt x="968077" y="13589"/>
                </a:lnTo>
                <a:lnTo>
                  <a:pt x="978385" y="16344"/>
                </a:lnTo>
                <a:cubicBezTo>
                  <a:pt x="1025211" y="33804"/>
                  <a:pt x="1067505" y="64953"/>
                  <a:pt x="1098717" y="108696"/>
                </a:cubicBezTo>
                <a:lnTo>
                  <a:pt x="1724769" y="986098"/>
                </a:lnTo>
                <a:cubicBezTo>
                  <a:pt x="1808001" y="1102747"/>
                  <a:pt x="1780912" y="1264783"/>
                  <a:pt x="1664263" y="1348016"/>
                </a:cubicBezTo>
                <a:cubicBezTo>
                  <a:pt x="1620519" y="1379228"/>
                  <a:pt x="1570393" y="1394926"/>
                  <a:pt x="1520434" y="1396205"/>
                </a:cubicBezTo>
                <a:lnTo>
                  <a:pt x="1487610" y="1393900"/>
                </a:lnTo>
                <a:lnTo>
                  <a:pt x="1466394" y="1396039"/>
                </a:lnTo>
                <a:lnTo>
                  <a:pt x="308795" y="1396039"/>
                </a:lnTo>
                <a:lnTo>
                  <a:pt x="286692" y="1393811"/>
                </a:lnTo>
                <a:lnTo>
                  <a:pt x="252609" y="1396204"/>
                </a:lnTo>
                <a:cubicBezTo>
                  <a:pt x="202650" y="1394925"/>
                  <a:pt x="152524" y="1379227"/>
                  <a:pt x="108780" y="1348015"/>
                </a:cubicBezTo>
                <a:cubicBezTo>
                  <a:pt x="-7869" y="1264782"/>
                  <a:pt x="-34958" y="1102746"/>
                  <a:pt x="48274" y="986097"/>
                </a:cubicBezTo>
                <a:lnTo>
                  <a:pt x="674326" y="108695"/>
                </a:lnTo>
                <a:cubicBezTo>
                  <a:pt x="687331" y="90469"/>
                  <a:pt x="702260" y="74429"/>
                  <a:pt x="718640" y="60655"/>
                </a:cubicBezTo>
                <a:lnTo>
                  <a:pt x="735216" y="49884"/>
                </a:lnTo>
                <a:lnTo>
                  <a:pt x="736800" y="48190"/>
                </a:lnTo>
                <a:lnTo>
                  <a:pt x="745308" y="43327"/>
                </a:lnTo>
                <a:lnTo>
                  <a:pt x="771654" y="26209"/>
                </a:lnTo>
                <a:lnTo>
                  <a:pt x="780785" y="23048"/>
                </a:lnTo>
                <a:lnTo>
                  <a:pt x="782428" y="22109"/>
                </a:lnTo>
                <a:lnTo>
                  <a:pt x="805447" y="14512"/>
                </a:lnTo>
                <a:lnTo>
                  <a:pt x="830526" y="5832"/>
                </a:lnTo>
                <a:lnTo>
                  <a:pt x="842159" y="4736"/>
                </a:lnTo>
                <a:lnTo>
                  <a:pt x="880628" y="1"/>
                </a:lnTo>
                <a:lnTo>
                  <a:pt x="887376" y="475"/>
                </a:lnTo>
                <a:close/>
              </a:path>
            </a:pathLst>
          </a:custGeom>
          <a:solidFill>
            <a:srgbClr val="FFC95C"/>
          </a:solidFill>
          <a:ln>
            <a:noFill/>
          </a:ln>
          <a:effectLst>
            <a:outerShdw blurRad="1905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0" name="Freeform 92">
            <a:extLst>
              <a:ext uri="{FF2B5EF4-FFF2-40B4-BE49-F238E27FC236}">
                <a16:creationId xmlns:a16="http://schemas.microsoft.com/office/drawing/2014/main" id="{6209DE2C-8E2D-4012-B24B-9F8977B360B8}"/>
              </a:ext>
            </a:extLst>
          </p:cNvPr>
          <p:cNvSpPr/>
          <p:nvPr/>
        </p:nvSpPr>
        <p:spPr>
          <a:xfrm rot="19508544">
            <a:off x="10985626" y="4669275"/>
            <a:ext cx="241227" cy="188961"/>
          </a:xfrm>
          <a:custGeom>
            <a:avLst/>
            <a:gdLst>
              <a:gd name="connsiteX0" fmla="*/ 892415 w 1773043"/>
              <a:gd name="connsiteY0" fmla="*/ 0 h 1396205"/>
              <a:gd name="connsiteX1" fmla="*/ 900451 w 1773043"/>
              <a:gd name="connsiteY1" fmla="*/ 1393 h 1396205"/>
              <a:gd name="connsiteX2" fmla="*/ 930290 w 1773043"/>
              <a:gd name="connsiteY2" fmla="*/ 3488 h 1396205"/>
              <a:gd name="connsiteX3" fmla="*/ 963039 w 1773043"/>
              <a:gd name="connsiteY3" fmla="*/ 12242 h 1396205"/>
              <a:gd name="connsiteX4" fmla="*/ 966660 w 1773043"/>
              <a:gd name="connsiteY4" fmla="*/ 12870 h 1396205"/>
              <a:gd name="connsiteX5" fmla="*/ 968077 w 1773043"/>
              <a:gd name="connsiteY5" fmla="*/ 13589 h 1396205"/>
              <a:gd name="connsiteX6" fmla="*/ 978385 w 1773043"/>
              <a:gd name="connsiteY6" fmla="*/ 16344 h 1396205"/>
              <a:gd name="connsiteX7" fmla="*/ 1098717 w 1773043"/>
              <a:gd name="connsiteY7" fmla="*/ 108696 h 1396205"/>
              <a:gd name="connsiteX8" fmla="*/ 1724769 w 1773043"/>
              <a:gd name="connsiteY8" fmla="*/ 986098 h 1396205"/>
              <a:gd name="connsiteX9" fmla="*/ 1664263 w 1773043"/>
              <a:gd name="connsiteY9" fmla="*/ 1348016 h 1396205"/>
              <a:gd name="connsiteX10" fmla="*/ 1520434 w 1773043"/>
              <a:gd name="connsiteY10" fmla="*/ 1396205 h 1396205"/>
              <a:gd name="connsiteX11" fmla="*/ 1487610 w 1773043"/>
              <a:gd name="connsiteY11" fmla="*/ 1393900 h 1396205"/>
              <a:gd name="connsiteX12" fmla="*/ 1466394 w 1773043"/>
              <a:gd name="connsiteY12" fmla="*/ 1396039 h 1396205"/>
              <a:gd name="connsiteX13" fmla="*/ 308795 w 1773043"/>
              <a:gd name="connsiteY13" fmla="*/ 1396039 h 1396205"/>
              <a:gd name="connsiteX14" fmla="*/ 286692 w 1773043"/>
              <a:gd name="connsiteY14" fmla="*/ 1393811 h 1396205"/>
              <a:gd name="connsiteX15" fmla="*/ 252609 w 1773043"/>
              <a:gd name="connsiteY15" fmla="*/ 1396204 h 1396205"/>
              <a:gd name="connsiteX16" fmla="*/ 108780 w 1773043"/>
              <a:gd name="connsiteY16" fmla="*/ 1348015 h 1396205"/>
              <a:gd name="connsiteX17" fmla="*/ 48274 w 1773043"/>
              <a:gd name="connsiteY17" fmla="*/ 986097 h 1396205"/>
              <a:gd name="connsiteX18" fmla="*/ 674326 w 1773043"/>
              <a:gd name="connsiteY18" fmla="*/ 108695 h 1396205"/>
              <a:gd name="connsiteX19" fmla="*/ 718640 w 1773043"/>
              <a:gd name="connsiteY19" fmla="*/ 60655 h 1396205"/>
              <a:gd name="connsiteX20" fmla="*/ 735216 w 1773043"/>
              <a:gd name="connsiteY20" fmla="*/ 49884 h 1396205"/>
              <a:gd name="connsiteX21" fmla="*/ 736800 w 1773043"/>
              <a:gd name="connsiteY21" fmla="*/ 48190 h 1396205"/>
              <a:gd name="connsiteX22" fmla="*/ 745308 w 1773043"/>
              <a:gd name="connsiteY22" fmla="*/ 43327 h 1396205"/>
              <a:gd name="connsiteX23" fmla="*/ 771654 w 1773043"/>
              <a:gd name="connsiteY23" fmla="*/ 26209 h 1396205"/>
              <a:gd name="connsiteX24" fmla="*/ 780785 w 1773043"/>
              <a:gd name="connsiteY24" fmla="*/ 23048 h 1396205"/>
              <a:gd name="connsiteX25" fmla="*/ 782428 w 1773043"/>
              <a:gd name="connsiteY25" fmla="*/ 22109 h 1396205"/>
              <a:gd name="connsiteX26" fmla="*/ 805447 w 1773043"/>
              <a:gd name="connsiteY26" fmla="*/ 14512 h 1396205"/>
              <a:gd name="connsiteX27" fmla="*/ 830526 w 1773043"/>
              <a:gd name="connsiteY27" fmla="*/ 5832 h 1396205"/>
              <a:gd name="connsiteX28" fmla="*/ 842159 w 1773043"/>
              <a:gd name="connsiteY28" fmla="*/ 4736 h 1396205"/>
              <a:gd name="connsiteX29" fmla="*/ 880628 w 1773043"/>
              <a:gd name="connsiteY29" fmla="*/ 1 h 1396205"/>
              <a:gd name="connsiteX30" fmla="*/ 887376 w 1773043"/>
              <a:gd name="connsiteY30" fmla="*/ 475 h 139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73043" h="1396205">
                <a:moveTo>
                  <a:pt x="892415" y="0"/>
                </a:moveTo>
                <a:lnTo>
                  <a:pt x="900451" y="1393"/>
                </a:lnTo>
                <a:lnTo>
                  <a:pt x="930290" y="3488"/>
                </a:lnTo>
                <a:lnTo>
                  <a:pt x="963039" y="12242"/>
                </a:lnTo>
                <a:lnTo>
                  <a:pt x="966660" y="12870"/>
                </a:lnTo>
                <a:lnTo>
                  <a:pt x="968077" y="13589"/>
                </a:lnTo>
                <a:lnTo>
                  <a:pt x="978385" y="16344"/>
                </a:lnTo>
                <a:cubicBezTo>
                  <a:pt x="1025211" y="33804"/>
                  <a:pt x="1067505" y="64953"/>
                  <a:pt x="1098717" y="108696"/>
                </a:cubicBezTo>
                <a:lnTo>
                  <a:pt x="1724769" y="986098"/>
                </a:lnTo>
                <a:cubicBezTo>
                  <a:pt x="1808001" y="1102747"/>
                  <a:pt x="1780912" y="1264783"/>
                  <a:pt x="1664263" y="1348016"/>
                </a:cubicBezTo>
                <a:cubicBezTo>
                  <a:pt x="1620519" y="1379228"/>
                  <a:pt x="1570393" y="1394926"/>
                  <a:pt x="1520434" y="1396205"/>
                </a:cubicBezTo>
                <a:lnTo>
                  <a:pt x="1487610" y="1393900"/>
                </a:lnTo>
                <a:lnTo>
                  <a:pt x="1466394" y="1396039"/>
                </a:lnTo>
                <a:lnTo>
                  <a:pt x="308795" y="1396039"/>
                </a:lnTo>
                <a:lnTo>
                  <a:pt x="286692" y="1393811"/>
                </a:lnTo>
                <a:lnTo>
                  <a:pt x="252609" y="1396204"/>
                </a:lnTo>
                <a:cubicBezTo>
                  <a:pt x="202650" y="1394925"/>
                  <a:pt x="152524" y="1379227"/>
                  <a:pt x="108780" y="1348015"/>
                </a:cubicBezTo>
                <a:cubicBezTo>
                  <a:pt x="-7869" y="1264782"/>
                  <a:pt x="-34958" y="1102746"/>
                  <a:pt x="48274" y="986097"/>
                </a:cubicBezTo>
                <a:lnTo>
                  <a:pt x="674326" y="108695"/>
                </a:lnTo>
                <a:cubicBezTo>
                  <a:pt x="687331" y="90469"/>
                  <a:pt x="702260" y="74429"/>
                  <a:pt x="718640" y="60655"/>
                </a:cubicBezTo>
                <a:lnTo>
                  <a:pt x="735216" y="49884"/>
                </a:lnTo>
                <a:lnTo>
                  <a:pt x="736800" y="48190"/>
                </a:lnTo>
                <a:lnTo>
                  <a:pt x="745308" y="43327"/>
                </a:lnTo>
                <a:lnTo>
                  <a:pt x="771654" y="26209"/>
                </a:lnTo>
                <a:lnTo>
                  <a:pt x="780785" y="23048"/>
                </a:lnTo>
                <a:lnTo>
                  <a:pt x="782428" y="22109"/>
                </a:lnTo>
                <a:lnTo>
                  <a:pt x="805447" y="14512"/>
                </a:lnTo>
                <a:lnTo>
                  <a:pt x="830526" y="5832"/>
                </a:lnTo>
                <a:lnTo>
                  <a:pt x="842159" y="4736"/>
                </a:lnTo>
                <a:lnTo>
                  <a:pt x="880628" y="1"/>
                </a:lnTo>
                <a:lnTo>
                  <a:pt x="887376" y="475"/>
                </a:lnTo>
                <a:close/>
              </a:path>
            </a:pathLst>
          </a:custGeom>
          <a:gradFill flip="none" rotWithShape="1">
            <a:gsLst>
              <a:gs pos="0">
                <a:srgbClr val="C6C6DD"/>
              </a:gs>
              <a:gs pos="100000">
                <a:srgbClr val="24225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1" name="Donut 77">
            <a:extLst>
              <a:ext uri="{FF2B5EF4-FFF2-40B4-BE49-F238E27FC236}">
                <a16:creationId xmlns:a16="http://schemas.microsoft.com/office/drawing/2014/main" id="{34C69C58-6455-4441-9BC8-00E24719FEC1}"/>
              </a:ext>
            </a:extLst>
          </p:cNvPr>
          <p:cNvSpPr/>
          <p:nvPr/>
        </p:nvSpPr>
        <p:spPr>
          <a:xfrm>
            <a:off x="7978534" y="4533672"/>
            <a:ext cx="411162" cy="412750"/>
          </a:xfrm>
          <a:prstGeom prst="donut">
            <a:avLst>
              <a:gd name="adj" fmla="val 25058"/>
            </a:avLst>
          </a:prstGeom>
          <a:gradFill>
            <a:gsLst>
              <a:gs pos="0">
                <a:srgbClr val="C6C6DD"/>
              </a:gs>
              <a:gs pos="100000">
                <a:srgbClr val="24225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32" name="Group 31">
            <a:extLst>
              <a:ext uri="{FF2B5EF4-FFF2-40B4-BE49-F238E27FC236}">
                <a16:creationId xmlns:a16="http://schemas.microsoft.com/office/drawing/2014/main" id="{83DF21CB-EC1A-4660-9867-5FA54959DDC5}"/>
              </a:ext>
            </a:extLst>
          </p:cNvPr>
          <p:cNvGrpSpPr/>
          <p:nvPr/>
        </p:nvGrpSpPr>
        <p:grpSpPr>
          <a:xfrm>
            <a:off x="823944" y="812173"/>
            <a:ext cx="473075" cy="123825"/>
            <a:chOff x="1324051" y="1344752"/>
            <a:chExt cx="473075" cy="123825"/>
          </a:xfrm>
        </p:grpSpPr>
        <p:sp>
          <p:nvSpPr>
            <p:cNvPr id="33" name="Oval 32">
              <a:extLst>
                <a:ext uri="{FF2B5EF4-FFF2-40B4-BE49-F238E27FC236}">
                  <a16:creationId xmlns:a16="http://schemas.microsoft.com/office/drawing/2014/main" id="{0CCF4D1C-2A80-4A70-90AB-38E3DEC9C7BA}"/>
                </a:ext>
              </a:extLst>
            </p:cNvPr>
            <p:cNvSpPr/>
            <p:nvPr/>
          </p:nvSpPr>
          <p:spPr bwMode="auto">
            <a:xfrm>
              <a:off x="1324051" y="1346339"/>
              <a:ext cx="122238" cy="1222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242259"/>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4" name="Oval 33">
              <a:extLst>
                <a:ext uri="{FF2B5EF4-FFF2-40B4-BE49-F238E27FC236}">
                  <a16:creationId xmlns:a16="http://schemas.microsoft.com/office/drawing/2014/main" id="{EFA7BC8C-5775-42A5-AFA9-6F4D49C82DBB}"/>
                </a:ext>
              </a:extLst>
            </p:cNvPr>
            <p:cNvSpPr/>
            <p:nvPr/>
          </p:nvSpPr>
          <p:spPr bwMode="auto">
            <a:xfrm>
              <a:off x="1498676" y="1344752"/>
              <a:ext cx="123825" cy="122237"/>
            </a:xfrm>
            <a:prstGeom prst="ellipse">
              <a:avLst/>
            </a:prstGeom>
            <a:solidFill>
              <a:srgbClr val="6E6B9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242259"/>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5" name="Oval 34">
              <a:extLst>
                <a:ext uri="{FF2B5EF4-FFF2-40B4-BE49-F238E27FC236}">
                  <a16:creationId xmlns:a16="http://schemas.microsoft.com/office/drawing/2014/main" id="{3DFADE45-3B34-411A-9BCF-5C49B002001F}"/>
                </a:ext>
              </a:extLst>
            </p:cNvPr>
            <p:cNvSpPr/>
            <p:nvPr/>
          </p:nvSpPr>
          <p:spPr bwMode="auto">
            <a:xfrm>
              <a:off x="1674889" y="1344752"/>
              <a:ext cx="122237" cy="122237"/>
            </a:xfrm>
            <a:prstGeom prst="ellipse">
              <a:avLst/>
            </a:prstGeom>
            <a:solidFill>
              <a:srgbClr val="F5A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242259"/>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
        <p:nvSpPr>
          <p:cNvPr id="804" name="Google Shape;804;p34"/>
          <p:cNvSpPr/>
          <p:nvPr/>
        </p:nvSpPr>
        <p:spPr>
          <a:xfrm>
            <a:off x="1981200" y="838200"/>
            <a:ext cx="8686800" cy="5562600"/>
          </a:xfrm>
          <a:prstGeom prst="rect">
            <a:avLst/>
          </a:prstGeom>
          <a:noFill/>
          <a:ln>
            <a:noFill/>
          </a:ln>
        </p:spPr>
        <p:txBody>
          <a:bodyPr spcFirstLastPara="1" wrap="square" lIns="91425" tIns="45700" rIns="91425" bIns="45700" anchor="t" anchorCtr="0">
            <a:noAutofit/>
          </a:bodyPr>
          <a:lstStyle/>
          <a:p>
            <a:endParaRPr>
              <a:solidFill>
                <a:srgbClr val="242259"/>
              </a:solidFill>
              <a:latin typeface="Open Sans" panose="020B0606030504020204" pitchFamily="34" charset="0"/>
              <a:ea typeface="Open Sans" panose="020B0606030504020204" pitchFamily="34" charset="0"/>
              <a:cs typeface="Open Sans" panose="020B0606030504020204" pitchFamily="34" charset="0"/>
              <a:sym typeface="Tahoma"/>
            </a:endParaRPr>
          </a:p>
        </p:txBody>
      </p:sp>
      <p:grpSp>
        <p:nvGrpSpPr>
          <p:cNvPr id="5" name="Group 4">
            <a:extLst>
              <a:ext uri="{FF2B5EF4-FFF2-40B4-BE49-F238E27FC236}">
                <a16:creationId xmlns:a16="http://schemas.microsoft.com/office/drawing/2014/main" id="{63345A11-1C1D-4CB5-84AA-AD928A607FAF}"/>
              </a:ext>
            </a:extLst>
          </p:cNvPr>
          <p:cNvGrpSpPr/>
          <p:nvPr/>
        </p:nvGrpSpPr>
        <p:grpSpPr>
          <a:xfrm>
            <a:off x="728829" y="1738603"/>
            <a:ext cx="7321458" cy="4638657"/>
            <a:chOff x="2817185" y="1886460"/>
            <a:chExt cx="7321458" cy="4638657"/>
          </a:xfrm>
        </p:grpSpPr>
        <p:cxnSp>
          <p:nvCxnSpPr>
            <p:cNvPr id="42" name="Google Shape;821;p34">
              <a:extLst>
                <a:ext uri="{FF2B5EF4-FFF2-40B4-BE49-F238E27FC236}">
                  <a16:creationId xmlns:a16="http://schemas.microsoft.com/office/drawing/2014/main" id="{C08C545D-8ACD-4E94-8C44-9887C0959C0C}"/>
                </a:ext>
              </a:extLst>
            </p:cNvPr>
            <p:cNvCxnSpPr/>
            <p:nvPr/>
          </p:nvCxnSpPr>
          <p:spPr>
            <a:xfrm>
              <a:off x="5937720" y="5469486"/>
              <a:ext cx="0" cy="344290"/>
            </a:xfrm>
            <a:prstGeom prst="straightConnector1">
              <a:avLst/>
            </a:prstGeom>
            <a:noFill/>
            <a:ln w="9525" cap="flat" cmpd="sng">
              <a:solidFill>
                <a:srgbClr val="000000"/>
              </a:solidFill>
              <a:prstDash val="solid"/>
              <a:round/>
              <a:headEnd type="none" w="med" len="med"/>
              <a:tailEnd type="triangle" w="med" len="med"/>
            </a:ln>
          </p:spPr>
        </p:cxnSp>
        <p:grpSp>
          <p:nvGrpSpPr>
            <p:cNvPr id="3" name="Group 2">
              <a:extLst>
                <a:ext uri="{FF2B5EF4-FFF2-40B4-BE49-F238E27FC236}">
                  <a16:creationId xmlns:a16="http://schemas.microsoft.com/office/drawing/2014/main" id="{26B940D0-E2C9-4440-BA25-6D8DABF2137F}"/>
                </a:ext>
              </a:extLst>
            </p:cNvPr>
            <p:cNvGrpSpPr/>
            <p:nvPr/>
          </p:nvGrpSpPr>
          <p:grpSpPr>
            <a:xfrm>
              <a:off x="2817185" y="1886460"/>
              <a:ext cx="7321458" cy="4638657"/>
              <a:chOff x="2817185" y="1886460"/>
              <a:chExt cx="7321458" cy="4638657"/>
            </a:xfrm>
          </p:grpSpPr>
          <p:cxnSp>
            <p:nvCxnSpPr>
              <p:cNvPr id="816" name="Google Shape;816;p34"/>
              <p:cNvCxnSpPr>
                <a:cxnSpLocks/>
              </p:cNvCxnSpPr>
              <p:nvPr/>
            </p:nvCxnSpPr>
            <p:spPr>
              <a:xfrm rot="16200000" flipH="1">
                <a:off x="7186574" y="1685866"/>
                <a:ext cx="344278" cy="2411427"/>
              </a:xfrm>
              <a:prstGeom prst="bentConnector3">
                <a:avLst>
                  <a:gd name="adj1" fmla="val 50000"/>
                </a:avLst>
              </a:prstGeom>
              <a:noFill/>
              <a:ln w="9525" cap="flat" cmpd="sng">
                <a:solidFill>
                  <a:srgbClr val="000000"/>
                </a:solidFill>
                <a:prstDash val="solid"/>
                <a:miter lim="800000"/>
                <a:headEnd type="none" w="med" len="med"/>
                <a:tailEnd type="triangle" w="med" len="med"/>
              </a:ln>
            </p:spPr>
          </p:cxnSp>
          <p:grpSp>
            <p:nvGrpSpPr>
              <p:cNvPr id="2" name="Group 1">
                <a:extLst>
                  <a:ext uri="{FF2B5EF4-FFF2-40B4-BE49-F238E27FC236}">
                    <a16:creationId xmlns:a16="http://schemas.microsoft.com/office/drawing/2014/main" id="{56C20B00-8A9F-4C3A-9595-4DA12CFBB0F4}"/>
                  </a:ext>
                </a:extLst>
              </p:cNvPr>
              <p:cNvGrpSpPr/>
              <p:nvPr/>
            </p:nvGrpSpPr>
            <p:grpSpPr>
              <a:xfrm>
                <a:off x="2817185" y="1886460"/>
                <a:ext cx="7321458" cy="4638657"/>
                <a:chOff x="2817184" y="1886459"/>
                <a:chExt cx="7321458" cy="4638657"/>
              </a:xfrm>
            </p:grpSpPr>
            <p:grpSp>
              <p:nvGrpSpPr>
                <p:cNvPr id="4" name="Group 3">
                  <a:extLst>
                    <a:ext uri="{FF2B5EF4-FFF2-40B4-BE49-F238E27FC236}">
                      <a16:creationId xmlns:a16="http://schemas.microsoft.com/office/drawing/2014/main" id="{9CBD9CE5-008E-48A8-8768-B6AB46A99A50}"/>
                    </a:ext>
                  </a:extLst>
                </p:cNvPr>
                <p:cNvGrpSpPr/>
                <p:nvPr/>
              </p:nvGrpSpPr>
              <p:grpSpPr>
                <a:xfrm>
                  <a:off x="2817184" y="1886459"/>
                  <a:ext cx="7321458" cy="4638657"/>
                  <a:chOff x="2420938" y="1424312"/>
                  <a:chExt cx="7866062" cy="4983702"/>
                </a:xfrm>
              </p:grpSpPr>
              <p:sp>
                <p:nvSpPr>
                  <p:cNvPr id="805" name="Google Shape;805;p34"/>
                  <p:cNvSpPr txBox="1"/>
                  <p:nvPr/>
                </p:nvSpPr>
                <p:spPr>
                  <a:xfrm>
                    <a:off x="4419600" y="1424312"/>
                    <a:ext cx="3124200" cy="917657"/>
                  </a:xfrm>
                  <a:prstGeom prst="roundRect">
                    <a:avLst/>
                  </a:prstGeom>
                  <a:solidFill>
                    <a:srgbClr val="6E6B9E"/>
                  </a:solidFill>
                  <a:ln w="9525" cap="flat" cmpd="sng">
                    <a:noFill/>
                    <a:prstDash val="solid"/>
                    <a:miter lim="800000"/>
                    <a:headEnd type="none" w="sm" len="sm"/>
                    <a:tailEnd type="none" w="sm" len="sm"/>
                  </a:ln>
                </p:spPr>
                <p:txBody>
                  <a:bodyPr spcFirstLastPara="1" wrap="square" lIns="91425" tIns="45700" rIns="91425" bIns="45700" anchor="t" anchorCtr="0">
                    <a:noAutofit/>
                  </a:bodyPr>
                  <a:lstStyle/>
                  <a:p>
                    <a:pPr algn="ct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Tahoma"/>
                      </a:rPr>
                      <a:t>Beban</a:t>
                    </a:r>
                    <a:endParaRPr sz="2000"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Tahoma"/>
                    </a:endParaRPr>
                  </a:p>
                  <a:p>
                    <a:pPr algn="ctr">
                      <a:spcBef>
                        <a:spcPts val="1000"/>
                      </a:spcBef>
                    </a:pPr>
                    <a:r>
                      <a:rPr lang="en-US" sz="2000" i="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Tahoma"/>
                      </a:rPr>
                      <a:t>(cost/expense)</a:t>
                    </a:r>
                    <a:endParaRPr sz="2000" i="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Tahoma"/>
                    </a:endParaRPr>
                  </a:p>
                </p:txBody>
              </p:sp>
              <p:sp>
                <p:nvSpPr>
                  <p:cNvPr id="806" name="Google Shape;806;p34"/>
                  <p:cNvSpPr txBox="1"/>
                  <p:nvPr/>
                </p:nvSpPr>
                <p:spPr>
                  <a:xfrm>
                    <a:off x="2438401" y="2699614"/>
                    <a:ext cx="2676525" cy="742950"/>
                  </a:xfrm>
                  <a:prstGeom prst="roundRect">
                    <a:avLst/>
                  </a:prstGeom>
                  <a:solidFill>
                    <a:srgbClr val="FFC95C"/>
                  </a:solidFill>
                  <a:ln w="9525" cap="flat" cmpd="sng">
                    <a:noFill/>
                    <a:prstDash val="solid"/>
                    <a:miter lim="800000"/>
                    <a:headEnd type="none" w="sm" len="sm"/>
                    <a:tailEnd type="none" w="sm" len="sm"/>
                  </a:ln>
                </p:spPr>
                <p:txBody>
                  <a:bodyPr spcFirstLastPara="1" wrap="square" lIns="91425" tIns="45700" rIns="91425" bIns="45700" anchor="ctr" anchorCtr="0">
                    <a:noAutofit/>
                  </a:bodyPr>
                  <a:lstStyle/>
                  <a:p>
                    <a:pPr algn="ctr"/>
                    <a:r>
                      <a:rPr lang="en-US" sz="1500" b="1">
                        <a:solidFill>
                          <a:srgbClr val="242259"/>
                        </a:solidFill>
                        <a:latin typeface="Open Sans" panose="020B0606030504020204" pitchFamily="34" charset="0"/>
                        <a:ea typeface="Open Sans" panose="020B0606030504020204" pitchFamily="34" charset="0"/>
                        <a:cs typeface="Open Sans" panose="020B0606030504020204" pitchFamily="34" charset="0"/>
                        <a:sym typeface="Tahoma"/>
                      </a:rPr>
                      <a:t>Dapat Dikurangkan</a:t>
                    </a:r>
                    <a:endParaRPr sz="1500" b="1">
                      <a:solidFill>
                        <a:srgbClr val="242259"/>
                      </a:solidFill>
                      <a:latin typeface="Open Sans" panose="020B0606030504020204" pitchFamily="34" charset="0"/>
                      <a:ea typeface="Open Sans" panose="020B0606030504020204" pitchFamily="34" charset="0"/>
                      <a:cs typeface="Open Sans" panose="020B0606030504020204" pitchFamily="34" charset="0"/>
                      <a:sym typeface="Tahoma"/>
                    </a:endParaRPr>
                  </a:p>
                </p:txBody>
              </p:sp>
              <p:sp>
                <p:nvSpPr>
                  <p:cNvPr id="807" name="Google Shape;807;p34"/>
                  <p:cNvSpPr txBox="1"/>
                  <p:nvPr/>
                </p:nvSpPr>
                <p:spPr>
                  <a:xfrm>
                    <a:off x="6858000" y="2699614"/>
                    <a:ext cx="3429000" cy="742950"/>
                  </a:xfrm>
                  <a:prstGeom prst="roundRect">
                    <a:avLst/>
                  </a:prstGeom>
                  <a:solidFill>
                    <a:srgbClr val="6E6B9E"/>
                  </a:solidFill>
                  <a:ln w="9525" cap="flat" cmpd="sng">
                    <a:noFill/>
                    <a:prstDash val="solid"/>
                    <a:miter lim="800000"/>
                    <a:headEnd type="none" w="sm" len="sm"/>
                    <a:tailEnd type="none" w="sm" len="sm"/>
                  </a:ln>
                </p:spPr>
                <p:txBody>
                  <a:bodyPr spcFirstLastPara="1" wrap="square" lIns="91425" tIns="45700" rIns="91425" bIns="45700" anchor="t" anchorCtr="0">
                    <a:noAutofit/>
                  </a:bodyPr>
                  <a:lstStyle/>
                  <a:p>
                    <a:pPr algn="ctr"/>
                    <a:r>
                      <a:rPr lang="en-US" sz="1600" b="1"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Tahoma"/>
                      </a:rPr>
                      <a:t>Tidak</a:t>
                    </a: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Tahoma"/>
                      </a:rPr>
                      <a:t> </a:t>
                    </a:r>
                    <a:r>
                      <a:rPr lang="en-US" sz="1600" b="1"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Tahoma"/>
                      </a:rPr>
                      <a:t>dapat</a:t>
                    </a: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Tahoma"/>
                      </a:rPr>
                      <a:t> </a:t>
                    </a:r>
                    <a:r>
                      <a:rPr lang="en-US" sz="1600" b="1" dirty="0" err="1">
                        <a:solidFill>
                          <a:schemeClr val="bg1"/>
                        </a:solidFill>
                        <a:latin typeface="Open Sans" panose="020B0606030504020204" pitchFamily="34" charset="0"/>
                        <a:ea typeface="Open Sans" panose="020B0606030504020204" pitchFamily="34" charset="0"/>
                        <a:cs typeface="Open Sans" panose="020B0606030504020204" pitchFamily="34" charset="0"/>
                        <a:sym typeface="Tahoma"/>
                      </a:rPr>
                      <a:t>dikurangkan</a:t>
                    </a:r>
                    <a:endParaRPr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Bef>
                        <a:spcPts val="800"/>
                      </a:spcBef>
                    </a:pP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Tahoma"/>
                      </a:rPr>
                      <a:t>Ps.9 (1)</a:t>
                    </a:r>
                    <a:endParaRPr sz="1600"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Tahoma"/>
                    </a:endParaRPr>
                  </a:p>
                </p:txBody>
              </p:sp>
              <p:sp>
                <p:nvSpPr>
                  <p:cNvPr id="808" name="Google Shape;808;p34"/>
                  <p:cNvSpPr txBox="1"/>
                  <p:nvPr/>
                </p:nvSpPr>
                <p:spPr>
                  <a:xfrm>
                    <a:off x="2420938" y="3812452"/>
                    <a:ext cx="1319212" cy="741362"/>
                  </a:xfrm>
                  <a:prstGeom prst="roundRect">
                    <a:avLst/>
                  </a:prstGeom>
                  <a:solidFill>
                    <a:srgbClr val="FFC95C"/>
                  </a:solidFill>
                  <a:ln w="9525" cap="flat" cmpd="sng">
                    <a:noFill/>
                    <a:prstDash val="solid"/>
                    <a:miter lim="800000"/>
                    <a:headEnd type="none" w="sm" len="sm"/>
                    <a:tailEnd type="none" w="sm" len="sm"/>
                  </a:ln>
                </p:spPr>
                <p:txBody>
                  <a:bodyPr spcFirstLastPara="1" wrap="square" lIns="91425" tIns="45700" rIns="91425" bIns="45700" anchor="t" anchorCtr="0">
                    <a:noAutofit/>
                  </a:bodyPr>
                  <a:lstStyle/>
                  <a:p>
                    <a:pPr algn="ctr"/>
                    <a:r>
                      <a:rPr lang="en-US" sz="1600" b="1">
                        <a:solidFill>
                          <a:srgbClr val="242259"/>
                        </a:solidFill>
                        <a:latin typeface="Open Sans" panose="020B0606030504020204" pitchFamily="34" charset="0"/>
                        <a:ea typeface="Open Sans" panose="020B0606030504020204" pitchFamily="34" charset="0"/>
                        <a:cs typeface="Open Sans" panose="020B0606030504020204" pitchFamily="34" charset="0"/>
                        <a:sym typeface="Tahoma"/>
                      </a:rPr>
                      <a:t>Sesuai UU</a:t>
                    </a:r>
                    <a:endParaRPr>
                      <a:solidFill>
                        <a:srgbClr val="242259"/>
                      </a:solidFill>
                      <a:latin typeface="Open Sans" panose="020B0606030504020204" pitchFamily="34" charset="0"/>
                      <a:ea typeface="Open Sans" panose="020B0606030504020204" pitchFamily="34" charset="0"/>
                      <a:cs typeface="Open Sans" panose="020B0606030504020204" pitchFamily="34" charset="0"/>
                    </a:endParaRPr>
                  </a:p>
                  <a:p>
                    <a:pPr>
                      <a:spcBef>
                        <a:spcPts val="800"/>
                      </a:spcBef>
                    </a:pPr>
                    <a:endParaRPr sz="1600" b="1">
                      <a:solidFill>
                        <a:srgbClr val="242259"/>
                      </a:solidFill>
                      <a:latin typeface="Open Sans" panose="020B0606030504020204" pitchFamily="34" charset="0"/>
                      <a:ea typeface="Open Sans" panose="020B0606030504020204" pitchFamily="34" charset="0"/>
                      <a:cs typeface="Open Sans" panose="020B0606030504020204" pitchFamily="34" charset="0"/>
                      <a:sym typeface="Tahoma"/>
                    </a:endParaRPr>
                  </a:p>
                </p:txBody>
              </p:sp>
              <p:sp>
                <p:nvSpPr>
                  <p:cNvPr id="809" name="Google Shape;809;p34"/>
                  <p:cNvSpPr txBox="1"/>
                  <p:nvPr/>
                </p:nvSpPr>
                <p:spPr>
                  <a:xfrm>
                    <a:off x="4179887" y="3812452"/>
                    <a:ext cx="2231464" cy="557212"/>
                  </a:xfrm>
                  <a:prstGeom prst="roundRect">
                    <a:avLst/>
                  </a:prstGeom>
                  <a:solidFill>
                    <a:srgbClr val="6E6B9E"/>
                  </a:solidFill>
                  <a:ln w="9525" cap="flat" cmpd="sng">
                    <a:noFill/>
                    <a:prstDash val="solid"/>
                    <a:miter lim="800000"/>
                    <a:headEnd type="none" w="sm" len="sm"/>
                    <a:tailEnd type="none" w="sm" len="sm"/>
                  </a:ln>
                </p:spPr>
                <p:txBody>
                  <a:bodyPr spcFirstLastPara="1" wrap="square" lIns="91425" tIns="45700" rIns="91425" bIns="45700" anchor="t" anchorCtr="0">
                    <a:noAutofit/>
                  </a:bodyPr>
                  <a:lstStyle/>
                  <a:p>
                    <a:pPr algn="ct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sym typeface="Tahoma"/>
                      </a:rPr>
                      <a:t>Tidak Sesuai UU</a:t>
                    </a:r>
                    <a:endParaRPr>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spcBef>
                        <a:spcPts val="800"/>
                      </a:spcBef>
                    </a:pPr>
                    <a:endParaRPr sz="1600" b="1">
                      <a:solidFill>
                        <a:schemeClr val="bg1"/>
                      </a:solidFill>
                      <a:latin typeface="Open Sans" panose="020B0606030504020204" pitchFamily="34" charset="0"/>
                      <a:ea typeface="Open Sans" panose="020B0606030504020204" pitchFamily="34" charset="0"/>
                      <a:cs typeface="Open Sans" panose="020B0606030504020204" pitchFamily="34" charset="0"/>
                      <a:sym typeface="Tahoma"/>
                    </a:endParaRPr>
                  </a:p>
                </p:txBody>
              </p:sp>
              <p:sp>
                <p:nvSpPr>
                  <p:cNvPr id="810" name="Google Shape;810;p34"/>
                  <p:cNvSpPr txBox="1"/>
                  <p:nvPr/>
                </p:nvSpPr>
                <p:spPr>
                  <a:xfrm>
                    <a:off x="3630614" y="4739552"/>
                    <a:ext cx="1100137" cy="557212"/>
                  </a:xfrm>
                  <a:prstGeom prst="roundRect">
                    <a:avLst/>
                  </a:prstGeom>
                  <a:solidFill>
                    <a:srgbClr val="FFC95C"/>
                  </a:solidFill>
                  <a:ln w="9525" cap="flat" cmpd="sng">
                    <a:noFill/>
                    <a:prstDash val="solid"/>
                    <a:miter lim="800000"/>
                    <a:headEnd type="none" w="sm" len="sm"/>
                    <a:tailEnd type="none" w="sm" len="sm"/>
                  </a:ln>
                </p:spPr>
                <p:txBody>
                  <a:bodyPr spcFirstLastPara="1" wrap="square" lIns="91425" tIns="45700" rIns="91425" bIns="45700" anchor="t" anchorCtr="0">
                    <a:noAutofit/>
                  </a:bodyPr>
                  <a:lstStyle/>
                  <a:p>
                    <a:pPr algn="ctr"/>
                    <a:r>
                      <a:rPr lang="en-US" sz="1600" b="1" dirty="0">
                        <a:solidFill>
                          <a:srgbClr val="242259"/>
                        </a:solidFill>
                        <a:latin typeface="Open Sans" panose="020B0606030504020204" pitchFamily="34" charset="0"/>
                        <a:ea typeface="Open Sans" panose="020B0606030504020204" pitchFamily="34" charset="0"/>
                        <a:cs typeface="Open Sans" panose="020B0606030504020204" pitchFamily="34" charset="0"/>
                        <a:sym typeface="Tahoma"/>
                      </a:rPr>
                      <a:t>over</a:t>
                    </a:r>
                    <a:endParaRPr dirty="0">
                      <a:solidFill>
                        <a:srgbClr val="242259"/>
                      </a:solidFill>
                      <a:latin typeface="Open Sans" panose="020B0606030504020204" pitchFamily="34" charset="0"/>
                      <a:ea typeface="Open Sans" panose="020B0606030504020204" pitchFamily="34" charset="0"/>
                      <a:cs typeface="Open Sans" panose="020B0606030504020204" pitchFamily="34" charset="0"/>
                    </a:endParaRPr>
                  </a:p>
                  <a:p>
                    <a:pPr>
                      <a:spcBef>
                        <a:spcPts val="800"/>
                      </a:spcBef>
                    </a:pPr>
                    <a:endParaRPr sz="1600" b="1" dirty="0">
                      <a:solidFill>
                        <a:srgbClr val="242259"/>
                      </a:solidFill>
                      <a:latin typeface="Open Sans" panose="020B0606030504020204" pitchFamily="34" charset="0"/>
                      <a:ea typeface="Open Sans" panose="020B0606030504020204" pitchFamily="34" charset="0"/>
                      <a:cs typeface="Open Sans" panose="020B0606030504020204" pitchFamily="34" charset="0"/>
                      <a:sym typeface="Tahoma"/>
                    </a:endParaRPr>
                  </a:p>
                </p:txBody>
              </p:sp>
              <p:sp>
                <p:nvSpPr>
                  <p:cNvPr id="811" name="Google Shape;811;p34"/>
                  <p:cNvSpPr txBox="1"/>
                  <p:nvPr/>
                </p:nvSpPr>
                <p:spPr>
                  <a:xfrm>
                    <a:off x="5168901" y="4739552"/>
                    <a:ext cx="1209675" cy="557212"/>
                  </a:xfrm>
                  <a:prstGeom prst="roundRect">
                    <a:avLst/>
                  </a:prstGeom>
                  <a:solidFill>
                    <a:srgbClr val="6E6B9E"/>
                  </a:solidFill>
                  <a:ln w="9525" cap="flat" cmpd="sng">
                    <a:noFill/>
                    <a:prstDash val="solid"/>
                    <a:miter lim="800000"/>
                    <a:headEnd type="none" w="sm" len="sm"/>
                    <a:tailEnd type="none" w="sm" len="sm"/>
                  </a:ln>
                </p:spPr>
                <p:txBody>
                  <a:bodyPr spcFirstLastPara="1" wrap="square" lIns="91425" tIns="45700" rIns="91425" bIns="45700" anchor="t" anchorCtr="0">
                    <a:noAutofit/>
                  </a:bodyPr>
                  <a:lstStyle/>
                  <a:p>
                    <a:pPr algn="ct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sym typeface="Tahoma"/>
                      </a:rPr>
                      <a:t>under</a:t>
                    </a:r>
                    <a:endParaRPr>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spcBef>
                        <a:spcPts val="800"/>
                      </a:spcBef>
                    </a:pPr>
                    <a:endParaRPr sz="1600" b="1">
                      <a:solidFill>
                        <a:schemeClr val="bg1"/>
                      </a:solidFill>
                      <a:latin typeface="Open Sans" panose="020B0606030504020204" pitchFamily="34" charset="0"/>
                      <a:ea typeface="Open Sans" panose="020B0606030504020204" pitchFamily="34" charset="0"/>
                      <a:cs typeface="Open Sans" panose="020B0606030504020204" pitchFamily="34" charset="0"/>
                      <a:sym typeface="Tahoma"/>
                    </a:endParaRPr>
                  </a:p>
                </p:txBody>
              </p:sp>
              <p:sp>
                <p:nvSpPr>
                  <p:cNvPr id="812" name="Google Shape;812;p34"/>
                  <p:cNvSpPr txBox="1"/>
                  <p:nvPr/>
                </p:nvSpPr>
                <p:spPr>
                  <a:xfrm>
                    <a:off x="3630614" y="5666652"/>
                    <a:ext cx="1100137" cy="741362"/>
                  </a:xfrm>
                  <a:prstGeom prst="roundRect">
                    <a:avLst/>
                  </a:prstGeom>
                  <a:solidFill>
                    <a:srgbClr val="FFC95C"/>
                  </a:solidFill>
                  <a:ln w="9525" cap="flat" cmpd="sng">
                    <a:noFill/>
                    <a:prstDash val="solid"/>
                    <a:miter lim="800000"/>
                    <a:headEnd type="none" w="sm" len="sm"/>
                    <a:tailEnd type="none" w="sm" len="sm"/>
                  </a:ln>
                </p:spPr>
                <p:txBody>
                  <a:bodyPr spcFirstLastPara="1" wrap="square" lIns="91425" tIns="45700" rIns="91425" bIns="45700" anchor="t" anchorCtr="0">
                    <a:noAutofit/>
                  </a:bodyPr>
                  <a:lstStyle/>
                  <a:p>
                    <a:pPr algn="ctr"/>
                    <a:r>
                      <a:rPr lang="en-US" sz="1600" b="1">
                        <a:solidFill>
                          <a:srgbClr val="242259"/>
                        </a:solidFill>
                        <a:latin typeface="Open Sans" panose="020B0606030504020204" pitchFamily="34" charset="0"/>
                        <a:ea typeface="Open Sans" panose="020B0606030504020204" pitchFamily="34" charset="0"/>
                        <a:cs typeface="Open Sans" panose="020B0606030504020204" pitchFamily="34" charset="0"/>
                        <a:sym typeface="Tahoma"/>
                      </a:rPr>
                      <a:t>Koreksi positif</a:t>
                    </a:r>
                    <a:endParaRPr sz="1600" b="1">
                      <a:solidFill>
                        <a:srgbClr val="242259"/>
                      </a:solidFill>
                      <a:latin typeface="Open Sans" panose="020B0606030504020204" pitchFamily="34" charset="0"/>
                      <a:ea typeface="Open Sans" panose="020B0606030504020204" pitchFamily="34" charset="0"/>
                      <a:cs typeface="Open Sans" panose="020B0606030504020204" pitchFamily="34" charset="0"/>
                      <a:sym typeface="Tahoma"/>
                    </a:endParaRPr>
                  </a:p>
                </p:txBody>
              </p:sp>
              <p:sp>
                <p:nvSpPr>
                  <p:cNvPr id="813" name="Google Shape;813;p34"/>
                  <p:cNvSpPr txBox="1"/>
                  <p:nvPr/>
                </p:nvSpPr>
                <p:spPr>
                  <a:xfrm>
                    <a:off x="5224463" y="5666652"/>
                    <a:ext cx="1155700" cy="741362"/>
                  </a:xfrm>
                  <a:prstGeom prst="roundRect">
                    <a:avLst/>
                  </a:prstGeom>
                  <a:solidFill>
                    <a:srgbClr val="6E6B9E"/>
                  </a:solidFill>
                  <a:ln w="9525" cap="flat" cmpd="sng">
                    <a:noFill/>
                    <a:prstDash val="solid"/>
                    <a:miter lim="800000"/>
                    <a:headEnd type="none" w="sm" len="sm"/>
                    <a:tailEnd type="none" w="sm" len="sm"/>
                  </a:ln>
                </p:spPr>
                <p:txBody>
                  <a:bodyPr spcFirstLastPara="1" wrap="square" lIns="91425" tIns="45700" rIns="91425" bIns="45700" anchor="t" anchorCtr="0">
                    <a:noAutofit/>
                  </a:bodyPr>
                  <a:lstStyle/>
                  <a:p>
                    <a:pPr algn="ct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sym typeface="Tahoma"/>
                      </a:rPr>
                      <a:t>Koreksi negatif</a:t>
                    </a:r>
                    <a:endParaRPr sz="1600" b="1">
                      <a:solidFill>
                        <a:schemeClr val="bg1"/>
                      </a:solidFill>
                      <a:latin typeface="Open Sans" panose="020B0606030504020204" pitchFamily="34" charset="0"/>
                      <a:ea typeface="Open Sans" panose="020B0606030504020204" pitchFamily="34" charset="0"/>
                      <a:cs typeface="Open Sans" panose="020B0606030504020204" pitchFamily="34" charset="0"/>
                      <a:sym typeface="Tahoma"/>
                    </a:endParaRPr>
                  </a:p>
                </p:txBody>
              </p:sp>
              <p:sp>
                <p:nvSpPr>
                  <p:cNvPr id="814" name="Google Shape;814;p34"/>
                  <p:cNvSpPr txBox="1"/>
                  <p:nvPr/>
                </p:nvSpPr>
                <p:spPr>
                  <a:xfrm>
                    <a:off x="7864476" y="5666652"/>
                    <a:ext cx="1374775" cy="741362"/>
                  </a:xfrm>
                  <a:prstGeom prst="roundRect">
                    <a:avLst/>
                  </a:prstGeom>
                  <a:solidFill>
                    <a:srgbClr val="FFC95C"/>
                  </a:solidFill>
                  <a:ln w="9525" cap="flat" cmpd="sng">
                    <a:noFill/>
                    <a:prstDash val="solid"/>
                    <a:miter lim="800000"/>
                    <a:headEnd type="none" w="sm" len="sm"/>
                    <a:tailEnd type="none" w="sm" len="sm"/>
                  </a:ln>
                </p:spPr>
                <p:txBody>
                  <a:bodyPr spcFirstLastPara="1" wrap="square" lIns="91425" tIns="45700" rIns="91425" bIns="45700" anchor="t" anchorCtr="0">
                    <a:noAutofit/>
                  </a:bodyPr>
                  <a:lstStyle/>
                  <a:p>
                    <a:pPr algn="ctr"/>
                    <a:r>
                      <a:rPr lang="en-US" sz="1600" b="1" dirty="0" err="1">
                        <a:solidFill>
                          <a:srgbClr val="242259"/>
                        </a:solidFill>
                        <a:latin typeface="Open Sans" panose="020B0606030504020204" pitchFamily="34" charset="0"/>
                        <a:ea typeface="Open Sans" panose="020B0606030504020204" pitchFamily="34" charset="0"/>
                        <a:cs typeface="Open Sans" panose="020B0606030504020204" pitchFamily="34" charset="0"/>
                        <a:sym typeface="Tahoma"/>
                      </a:rPr>
                      <a:t>Koreksi</a:t>
                    </a:r>
                    <a:r>
                      <a:rPr lang="en-US" sz="1600" b="1" dirty="0">
                        <a:solidFill>
                          <a:srgbClr val="242259"/>
                        </a:solidFill>
                        <a:latin typeface="Open Sans" panose="020B0606030504020204" pitchFamily="34" charset="0"/>
                        <a:ea typeface="Open Sans" panose="020B0606030504020204" pitchFamily="34" charset="0"/>
                        <a:cs typeface="Open Sans" panose="020B0606030504020204" pitchFamily="34" charset="0"/>
                        <a:sym typeface="Tahoma"/>
                      </a:rPr>
                      <a:t> </a:t>
                    </a:r>
                    <a:r>
                      <a:rPr lang="en-US" sz="1600" b="1" dirty="0" err="1">
                        <a:solidFill>
                          <a:srgbClr val="242259"/>
                        </a:solidFill>
                        <a:latin typeface="Open Sans" panose="020B0606030504020204" pitchFamily="34" charset="0"/>
                        <a:ea typeface="Open Sans" panose="020B0606030504020204" pitchFamily="34" charset="0"/>
                        <a:cs typeface="Open Sans" panose="020B0606030504020204" pitchFamily="34" charset="0"/>
                        <a:sym typeface="Tahoma"/>
                      </a:rPr>
                      <a:t>positif</a:t>
                    </a:r>
                    <a:endParaRPr sz="1600" b="1" dirty="0">
                      <a:solidFill>
                        <a:srgbClr val="242259"/>
                      </a:solidFill>
                      <a:latin typeface="Open Sans" panose="020B0606030504020204" pitchFamily="34" charset="0"/>
                      <a:ea typeface="Open Sans" panose="020B0606030504020204" pitchFamily="34" charset="0"/>
                      <a:cs typeface="Open Sans" panose="020B0606030504020204" pitchFamily="34" charset="0"/>
                      <a:sym typeface="Tahoma"/>
                    </a:endParaRPr>
                  </a:p>
                </p:txBody>
              </p:sp>
              <p:cxnSp>
                <p:nvCxnSpPr>
                  <p:cNvPr id="815" name="Google Shape;815;p34"/>
                  <p:cNvCxnSpPr/>
                  <p:nvPr/>
                </p:nvCxnSpPr>
                <p:spPr>
                  <a:xfrm rot="5400000">
                    <a:off x="4694250" y="1412177"/>
                    <a:ext cx="369900" cy="2205000"/>
                  </a:xfrm>
                  <a:prstGeom prst="bentConnector3">
                    <a:avLst>
                      <a:gd name="adj1" fmla="val 49785"/>
                    </a:avLst>
                  </a:prstGeom>
                  <a:noFill/>
                  <a:ln w="9525" cap="flat" cmpd="sng">
                    <a:solidFill>
                      <a:srgbClr val="000000"/>
                    </a:solidFill>
                    <a:prstDash val="solid"/>
                    <a:miter lim="800000"/>
                    <a:headEnd type="none" w="med" len="med"/>
                    <a:tailEnd type="triangle" w="med" len="med"/>
                  </a:ln>
                </p:spPr>
              </p:cxnSp>
              <p:cxnSp>
                <p:nvCxnSpPr>
                  <p:cNvPr id="817" name="Google Shape;817;p34"/>
                  <p:cNvCxnSpPr/>
                  <p:nvPr/>
                </p:nvCxnSpPr>
                <p:spPr>
                  <a:xfrm rot="5400000">
                    <a:off x="3243713" y="3279514"/>
                    <a:ext cx="369900" cy="696000"/>
                  </a:xfrm>
                  <a:prstGeom prst="bentConnector3">
                    <a:avLst>
                      <a:gd name="adj1" fmla="val 49785"/>
                    </a:avLst>
                  </a:prstGeom>
                  <a:noFill/>
                  <a:ln w="9525" cap="flat" cmpd="sng">
                    <a:solidFill>
                      <a:srgbClr val="000000"/>
                    </a:solidFill>
                    <a:prstDash val="solid"/>
                    <a:miter lim="800000"/>
                    <a:headEnd type="none" w="med" len="med"/>
                    <a:tailEnd type="triangle" w="med" len="med"/>
                  </a:ln>
                </p:spPr>
              </p:cxnSp>
              <p:cxnSp>
                <p:nvCxnSpPr>
                  <p:cNvPr id="818" name="Google Shape;818;p34"/>
                  <p:cNvCxnSpPr/>
                  <p:nvPr/>
                </p:nvCxnSpPr>
                <p:spPr>
                  <a:xfrm rot="-5400000" flipH="1">
                    <a:off x="4288163" y="2931064"/>
                    <a:ext cx="369900" cy="1392900"/>
                  </a:xfrm>
                  <a:prstGeom prst="bentConnector3">
                    <a:avLst>
                      <a:gd name="adj1" fmla="val 49785"/>
                    </a:avLst>
                  </a:prstGeom>
                  <a:noFill/>
                  <a:ln w="9525" cap="flat" cmpd="sng">
                    <a:solidFill>
                      <a:srgbClr val="000000"/>
                    </a:solidFill>
                    <a:prstDash val="solid"/>
                    <a:miter lim="800000"/>
                    <a:headEnd type="none" w="med" len="med"/>
                    <a:tailEnd type="triangle" w="med" len="med"/>
                  </a:ln>
                </p:spPr>
              </p:cxnSp>
              <p:cxnSp>
                <p:nvCxnSpPr>
                  <p:cNvPr id="819" name="Google Shape;819;p34"/>
                  <p:cNvCxnSpPr/>
                  <p:nvPr/>
                </p:nvCxnSpPr>
                <p:spPr>
                  <a:xfrm rot="5400000">
                    <a:off x="4490194" y="4060064"/>
                    <a:ext cx="369900" cy="989100"/>
                  </a:xfrm>
                  <a:prstGeom prst="bentConnector3">
                    <a:avLst>
                      <a:gd name="adj1" fmla="val 49998"/>
                    </a:avLst>
                  </a:prstGeom>
                  <a:noFill/>
                  <a:ln w="9525" cap="flat" cmpd="sng">
                    <a:solidFill>
                      <a:srgbClr val="000000"/>
                    </a:solidFill>
                    <a:prstDash val="solid"/>
                    <a:miter lim="800000"/>
                    <a:headEnd type="none" w="med" len="med"/>
                    <a:tailEnd type="triangle" w="med" len="med"/>
                  </a:ln>
                </p:spPr>
              </p:cxnSp>
              <p:cxnSp>
                <p:nvCxnSpPr>
                  <p:cNvPr id="820" name="Google Shape;820;p34"/>
                  <p:cNvCxnSpPr/>
                  <p:nvPr/>
                </p:nvCxnSpPr>
                <p:spPr>
                  <a:xfrm rot="-5400000" flipH="1">
                    <a:off x="5286694" y="4252664"/>
                    <a:ext cx="369900" cy="603900"/>
                  </a:xfrm>
                  <a:prstGeom prst="bentConnector3">
                    <a:avLst>
                      <a:gd name="adj1" fmla="val 49998"/>
                    </a:avLst>
                  </a:prstGeom>
                  <a:noFill/>
                  <a:ln w="9525" cap="flat" cmpd="sng">
                    <a:solidFill>
                      <a:srgbClr val="000000"/>
                    </a:solidFill>
                    <a:prstDash val="solid"/>
                    <a:miter lim="800000"/>
                    <a:headEnd type="none" w="med" len="med"/>
                    <a:tailEnd type="triangle" w="med" len="med"/>
                  </a:ln>
                </p:spPr>
              </p:cxnSp>
              <p:cxnSp>
                <p:nvCxnSpPr>
                  <p:cNvPr id="821" name="Google Shape;821;p34"/>
                  <p:cNvCxnSpPr/>
                  <p:nvPr/>
                </p:nvCxnSpPr>
                <p:spPr>
                  <a:xfrm>
                    <a:off x="4180682" y="5296764"/>
                    <a:ext cx="0" cy="369900"/>
                  </a:xfrm>
                  <a:prstGeom prst="straightConnector1">
                    <a:avLst/>
                  </a:prstGeom>
                  <a:noFill/>
                  <a:ln w="9525" cap="flat" cmpd="sng">
                    <a:solidFill>
                      <a:srgbClr val="000000"/>
                    </a:solidFill>
                    <a:prstDash val="solid"/>
                    <a:round/>
                    <a:headEnd type="none" w="med" len="med"/>
                    <a:tailEnd type="triangle" w="med" len="med"/>
                  </a:ln>
                </p:spPr>
              </p:cxnSp>
            </p:grpSp>
            <p:cxnSp>
              <p:nvCxnSpPr>
                <p:cNvPr id="43" name="Google Shape;821;p34">
                  <a:extLst>
                    <a:ext uri="{FF2B5EF4-FFF2-40B4-BE49-F238E27FC236}">
                      <a16:creationId xmlns:a16="http://schemas.microsoft.com/office/drawing/2014/main" id="{A3DA98EF-39D4-4A42-8115-191BA2F0AC7C}"/>
                    </a:ext>
                  </a:extLst>
                </p:cNvPr>
                <p:cNvCxnSpPr>
                  <a:cxnSpLocks/>
                </p:cNvCxnSpPr>
                <p:nvPr/>
              </p:nvCxnSpPr>
              <p:spPr>
                <a:xfrm>
                  <a:off x="8564426" y="3764977"/>
                  <a:ext cx="0" cy="2048799"/>
                </a:xfrm>
                <a:prstGeom prst="straightConnector1">
                  <a:avLst/>
                </a:prstGeom>
                <a:noFill/>
                <a:ln w="9525" cap="flat" cmpd="sng">
                  <a:solidFill>
                    <a:srgbClr val="000000"/>
                  </a:solidFill>
                  <a:prstDash val="solid"/>
                  <a:round/>
                  <a:headEnd type="none" w="med" len="med"/>
                  <a:tailEnd type="triangle" w="med" len="med"/>
                </a:ln>
              </p:spPr>
            </p:cxnSp>
          </p:grpSp>
        </p:grpSp>
      </p:grpSp>
      <p:pic>
        <p:nvPicPr>
          <p:cNvPr id="38" name="Picture 37">
            <a:extLst>
              <a:ext uri="{FF2B5EF4-FFF2-40B4-BE49-F238E27FC236}">
                <a16:creationId xmlns:a16="http://schemas.microsoft.com/office/drawing/2014/main" id="{C359B136-0CC0-4999-9B24-225B629C99F6}"/>
              </a:ext>
            </a:extLst>
          </p:cNvPr>
          <p:cNvPicPr>
            <a:picLocks noChangeAspect="1"/>
          </p:cNvPicPr>
          <p:nvPr/>
        </p:nvPicPr>
        <p:blipFill>
          <a:blip r:embed="rId3"/>
          <a:stretch>
            <a:fillRect/>
          </a:stretch>
        </p:blipFill>
        <p:spPr>
          <a:xfrm>
            <a:off x="9735231" y="363556"/>
            <a:ext cx="1865538" cy="493819"/>
          </a:xfrm>
          <a:prstGeom prst="rect">
            <a:avLst/>
          </a:prstGeom>
        </p:spPr>
      </p:pic>
    </p:spTree>
    <p:extLst>
      <p:ext uri="{BB962C8B-B14F-4D97-AF65-F5344CB8AC3E}">
        <p14:creationId xmlns:p14="http://schemas.microsoft.com/office/powerpoint/2010/main" val="18506442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72806" y="492929"/>
            <a:ext cx="7288006" cy="586485"/>
          </a:xfrm>
          <a:prstGeom prst="rect">
            <a:avLst/>
          </a:prstGeom>
          <a:solidFill>
            <a:srgbClr val="FF0000"/>
          </a:solidFill>
        </p:spPr>
        <p:txBody>
          <a:bodyPr vert="horz" wrap="square" lIns="0" tIns="16933" rIns="0" bIns="0" rtlCol="0">
            <a:spAutoFit/>
          </a:bodyPr>
          <a:lstStyle/>
          <a:p>
            <a:pPr marL="16933" algn="ctr">
              <a:lnSpc>
                <a:spcPct val="100000"/>
              </a:lnSpc>
              <a:spcBef>
                <a:spcPts val="133"/>
              </a:spcBef>
            </a:pPr>
            <a:r>
              <a:rPr sz="3700" b="1" spc="-13" dirty="0">
                <a:solidFill>
                  <a:schemeClr val="bg1"/>
                </a:solidFill>
                <a:latin typeface="+mn-lt"/>
                <a:cs typeface="Arial"/>
              </a:rPr>
              <a:t>Kertas Kerja </a:t>
            </a:r>
            <a:r>
              <a:rPr sz="3700" b="1" spc="-7" dirty="0">
                <a:solidFill>
                  <a:schemeClr val="bg1"/>
                </a:solidFill>
                <a:latin typeface="+mn-lt"/>
                <a:cs typeface="Arial"/>
              </a:rPr>
              <a:t>Rekonsiliasi</a:t>
            </a:r>
            <a:r>
              <a:rPr sz="3700" b="1" spc="-100" dirty="0">
                <a:solidFill>
                  <a:schemeClr val="bg1"/>
                </a:solidFill>
                <a:latin typeface="+mn-lt"/>
                <a:cs typeface="Arial"/>
              </a:rPr>
              <a:t> </a:t>
            </a:r>
            <a:r>
              <a:rPr sz="3700" b="1" spc="-7" dirty="0">
                <a:solidFill>
                  <a:schemeClr val="bg1"/>
                </a:solidFill>
                <a:latin typeface="+mn-lt"/>
                <a:cs typeface="Arial"/>
              </a:rPr>
              <a:t>Fiskal</a:t>
            </a:r>
            <a:endParaRPr sz="3700" b="1" dirty="0">
              <a:solidFill>
                <a:schemeClr val="bg1"/>
              </a:solidFill>
              <a:latin typeface="+mn-lt"/>
              <a:cs typeface="Arial"/>
            </a:endParaRPr>
          </a:p>
        </p:txBody>
      </p:sp>
      <p:sp>
        <p:nvSpPr>
          <p:cNvPr id="3" name="object 3"/>
          <p:cNvSpPr txBox="1"/>
          <p:nvPr/>
        </p:nvSpPr>
        <p:spPr>
          <a:xfrm>
            <a:off x="1499305" y="1531376"/>
            <a:ext cx="7393126" cy="409510"/>
          </a:xfrm>
          <a:prstGeom prst="rect">
            <a:avLst/>
          </a:prstGeom>
        </p:spPr>
        <p:txBody>
          <a:bodyPr vert="horz" wrap="square" lIns="0" tIns="70270" rIns="0" bIns="0" rtlCol="0">
            <a:spAutoFit/>
          </a:bodyPr>
          <a:lstStyle/>
          <a:p>
            <a:pPr>
              <a:spcBef>
                <a:spcPts val="552"/>
              </a:spcBef>
            </a:pPr>
            <a:r>
              <a:rPr sz="2200" b="0" spc="-7" dirty="0">
                <a:latin typeface="+mn-lt"/>
                <a:cs typeface="Arial"/>
              </a:rPr>
              <a:t>Dibuat untuk Laporan </a:t>
            </a:r>
            <a:r>
              <a:rPr sz="2200" b="0" spc="-7" dirty="0" err="1">
                <a:latin typeface="+mn-lt"/>
                <a:cs typeface="Arial"/>
              </a:rPr>
              <a:t>Laba</a:t>
            </a:r>
            <a:r>
              <a:rPr sz="2200" b="0" spc="-13" dirty="0">
                <a:latin typeface="+mn-lt"/>
                <a:cs typeface="Arial"/>
              </a:rPr>
              <a:t> </a:t>
            </a:r>
            <a:r>
              <a:rPr sz="2200" b="0" spc="-7" dirty="0" err="1">
                <a:latin typeface="+mn-lt"/>
                <a:cs typeface="Arial"/>
              </a:rPr>
              <a:t>Rugi</a:t>
            </a:r>
            <a:endParaRPr lang="en-US" sz="2200" b="0" spc="-7" dirty="0">
              <a:latin typeface="+mn-lt"/>
              <a:cs typeface="Arial"/>
            </a:endParaRPr>
          </a:p>
        </p:txBody>
      </p:sp>
      <p:grpSp>
        <p:nvGrpSpPr>
          <p:cNvPr id="4" name="Group 3">
            <a:extLst>
              <a:ext uri="{FF2B5EF4-FFF2-40B4-BE49-F238E27FC236}">
                <a16:creationId xmlns:a16="http://schemas.microsoft.com/office/drawing/2014/main" id="{A409448E-E65F-4117-B542-E2291F4AB857}"/>
              </a:ext>
            </a:extLst>
          </p:cNvPr>
          <p:cNvGrpSpPr/>
          <p:nvPr/>
        </p:nvGrpSpPr>
        <p:grpSpPr>
          <a:xfrm>
            <a:off x="3287731" y="-1000700"/>
            <a:ext cx="4342554" cy="651379"/>
            <a:chOff x="4958989" y="-750013"/>
            <a:chExt cx="2671295" cy="400692"/>
          </a:xfrm>
        </p:grpSpPr>
        <p:sp>
          <p:nvSpPr>
            <p:cNvPr id="5" name="Rectangle 4">
              <a:extLst>
                <a:ext uri="{FF2B5EF4-FFF2-40B4-BE49-F238E27FC236}">
                  <a16:creationId xmlns:a16="http://schemas.microsoft.com/office/drawing/2014/main" id="{A50B10E6-489C-490F-9903-2A0E107A4C30}"/>
                </a:ext>
              </a:extLst>
            </p:cNvPr>
            <p:cNvSpPr/>
            <p:nvPr/>
          </p:nvSpPr>
          <p:spPr>
            <a:xfrm>
              <a:off x="5342562" y="-750013"/>
              <a:ext cx="369869" cy="400692"/>
            </a:xfrm>
            <a:prstGeom prst="rect">
              <a:avLst/>
            </a:prstGeom>
            <a:solidFill>
              <a:srgbClr val="B4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Rectangle 5">
              <a:extLst>
                <a:ext uri="{FF2B5EF4-FFF2-40B4-BE49-F238E27FC236}">
                  <a16:creationId xmlns:a16="http://schemas.microsoft.com/office/drawing/2014/main" id="{6654FE16-3889-4923-B356-AF6E47E885A3}"/>
                </a:ext>
              </a:extLst>
            </p:cNvPr>
            <p:cNvSpPr/>
            <p:nvPr/>
          </p:nvSpPr>
          <p:spPr>
            <a:xfrm>
              <a:off x="5726131" y="-750013"/>
              <a:ext cx="369869" cy="400692"/>
            </a:xfrm>
            <a:prstGeom prst="rect">
              <a:avLst/>
            </a:prstGeom>
            <a:solidFill>
              <a:srgbClr val="EF23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 name="Rectangle 6">
              <a:extLst>
                <a:ext uri="{FF2B5EF4-FFF2-40B4-BE49-F238E27FC236}">
                  <a16:creationId xmlns:a16="http://schemas.microsoft.com/office/drawing/2014/main" id="{1E5ED9F5-A2C9-48A1-AD46-99B86ADD38C7}"/>
                </a:ext>
              </a:extLst>
            </p:cNvPr>
            <p:cNvSpPr/>
            <p:nvPr/>
          </p:nvSpPr>
          <p:spPr>
            <a:xfrm>
              <a:off x="6109702" y="-750013"/>
              <a:ext cx="369869" cy="400692"/>
            </a:xfrm>
            <a:prstGeom prst="rect">
              <a:avLst/>
            </a:prstGeom>
            <a:solidFill>
              <a:srgbClr val="FFC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Rectangle 7">
              <a:extLst>
                <a:ext uri="{FF2B5EF4-FFF2-40B4-BE49-F238E27FC236}">
                  <a16:creationId xmlns:a16="http://schemas.microsoft.com/office/drawing/2014/main" id="{A7E9D942-7BE2-4095-A579-C30E75A1D4B2}"/>
                </a:ext>
              </a:extLst>
            </p:cNvPr>
            <p:cNvSpPr/>
            <p:nvPr/>
          </p:nvSpPr>
          <p:spPr>
            <a:xfrm>
              <a:off x="4958989" y="-750013"/>
              <a:ext cx="369869" cy="400692"/>
            </a:xfrm>
            <a:prstGeom prst="rect">
              <a:avLst/>
            </a:prstGeom>
            <a:solidFill>
              <a:srgbClr val="E31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9" name="Rectangle 8">
              <a:extLst>
                <a:ext uri="{FF2B5EF4-FFF2-40B4-BE49-F238E27FC236}">
                  <a16:creationId xmlns:a16="http://schemas.microsoft.com/office/drawing/2014/main" id="{54802C63-7AA8-42CE-AAD6-231A5F3C8630}"/>
                </a:ext>
              </a:extLst>
            </p:cNvPr>
            <p:cNvSpPr/>
            <p:nvPr/>
          </p:nvSpPr>
          <p:spPr>
            <a:xfrm>
              <a:off x="6493273" y="-750013"/>
              <a:ext cx="369869" cy="400692"/>
            </a:xfrm>
            <a:prstGeom prst="rect">
              <a:avLst/>
            </a:prstGeom>
            <a:solidFill>
              <a:srgbClr val="363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Rectangle 9">
              <a:extLst>
                <a:ext uri="{FF2B5EF4-FFF2-40B4-BE49-F238E27FC236}">
                  <a16:creationId xmlns:a16="http://schemas.microsoft.com/office/drawing/2014/main" id="{A0070623-43E5-4C60-8923-7CAE4A2A9CFF}"/>
                </a:ext>
              </a:extLst>
            </p:cNvPr>
            <p:cNvSpPr/>
            <p:nvPr/>
          </p:nvSpPr>
          <p:spPr>
            <a:xfrm>
              <a:off x="6876844" y="-750013"/>
              <a:ext cx="369869" cy="400692"/>
            </a:xfrm>
            <a:prstGeom prst="rect">
              <a:avLst/>
            </a:prstGeom>
            <a:solidFill>
              <a:srgbClr val="C2CD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Rectangle 10">
              <a:extLst>
                <a:ext uri="{FF2B5EF4-FFF2-40B4-BE49-F238E27FC236}">
                  <a16:creationId xmlns:a16="http://schemas.microsoft.com/office/drawing/2014/main" id="{91FA738D-39A1-467F-BB4C-585003BD7A95}"/>
                </a:ext>
              </a:extLst>
            </p:cNvPr>
            <p:cNvSpPr/>
            <p:nvPr/>
          </p:nvSpPr>
          <p:spPr>
            <a:xfrm>
              <a:off x="7260415" y="-750013"/>
              <a:ext cx="369869" cy="400692"/>
            </a:xfrm>
            <a:prstGeom prst="rect">
              <a:avLst/>
            </a:prstGeom>
            <a:solidFill>
              <a:srgbClr val="D2B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pic>
        <p:nvPicPr>
          <p:cNvPr id="12" name="Picture 11">
            <a:extLst>
              <a:ext uri="{FF2B5EF4-FFF2-40B4-BE49-F238E27FC236}">
                <a16:creationId xmlns:a16="http://schemas.microsoft.com/office/drawing/2014/main" id="{B41D9918-6C2D-4E19-A1F0-691484D34E94}"/>
              </a:ext>
            </a:extLst>
          </p:cNvPr>
          <p:cNvPicPr>
            <a:picLocks noChangeAspect="1"/>
          </p:cNvPicPr>
          <p:nvPr/>
        </p:nvPicPr>
        <p:blipFill rotWithShape="1">
          <a:blip r:embed="rId2" cstate="print">
            <a:grayscl/>
            <a:extLst>
              <a:ext uri="{28A0092B-C50C-407E-A947-70E740481C1C}">
                <a14:useLocalDpi xmlns:a14="http://schemas.microsoft.com/office/drawing/2010/main" val="0"/>
              </a:ext>
            </a:extLst>
          </a:blip>
          <a:srcRect l="23196"/>
          <a:stretch/>
        </p:blipFill>
        <p:spPr>
          <a:xfrm>
            <a:off x="8680531" y="0"/>
            <a:ext cx="3511469" cy="6858000"/>
          </a:xfrm>
          <a:prstGeom prst="rect">
            <a:avLst/>
          </a:prstGeom>
        </p:spPr>
      </p:pic>
      <p:cxnSp>
        <p:nvCxnSpPr>
          <p:cNvPr id="13" name="Straight Connector 12">
            <a:extLst>
              <a:ext uri="{FF2B5EF4-FFF2-40B4-BE49-F238E27FC236}">
                <a16:creationId xmlns:a16="http://schemas.microsoft.com/office/drawing/2014/main" id="{4898B4F5-1709-494D-B418-8E418697B0C4}"/>
              </a:ext>
            </a:extLst>
          </p:cNvPr>
          <p:cNvCxnSpPr/>
          <p:nvPr/>
        </p:nvCxnSpPr>
        <p:spPr>
          <a:xfrm>
            <a:off x="8654863" y="1"/>
            <a:ext cx="25668" cy="6857999"/>
          </a:xfrm>
          <a:prstGeom prst="line">
            <a:avLst/>
          </a:prstGeom>
          <a:ln w="76200">
            <a:solidFill>
              <a:srgbClr val="FFC32E"/>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ECAFD847-A069-43F9-AD0C-A7CE9E4DC18C}"/>
              </a:ext>
            </a:extLst>
          </p:cNvPr>
          <p:cNvGrpSpPr/>
          <p:nvPr/>
        </p:nvGrpSpPr>
        <p:grpSpPr>
          <a:xfrm>
            <a:off x="203096" y="1331349"/>
            <a:ext cx="1060104" cy="923330"/>
            <a:chOff x="2062658" y="2871955"/>
            <a:chExt cx="1060104" cy="923330"/>
          </a:xfrm>
        </p:grpSpPr>
        <p:sp>
          <p:nvSpPr>
            <p:cNvPr id="15" name="Rectangle 14">
              <a:extLst>
                <a:ext uri="{FF2B5EF4-FFF2-40B4-BE49-F238E27FC236}">
                  <a16:creationId xmlns:a16="http://schemas.microsoft.com/office/drawing/2014/main" id="{9C50A380-2671-4628-84DF-AB842EE6B809}"/>
                </a:ext>
              </a:extLst>
            </p:cNvPr>
            <p:cNvSpPr/>
            <p:nvPr/>
          </p:nvSpPr>
          <p:spPr>
            <a:xfrm>
              <a:off x="2372264" y="2926658"/>
              <a:ext cx="750498" cy="776535"/>
            </a:xfrm>
            <a:prstGeom prst="rect">
              <a:avLst/>
            </a:prstGeom>
            <a:solidFill>
              <a:srgbClr val="FFC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6" name="TextBox 15">
              <a:extLst>
                <a:ext uri="{FF2B5EF4-FFF2-40B4-BE49-F238E27FC236}">
                  <a16:creationId xmlns:a16="http://schemas.microsoft.com/office/drawing/2014/main" id="{57645018-9EA5-42B6-AE3C-2A323B6735B9}"/>
                </a:ext>
              </a:extLst>
            </p:cNvPr>
            <p:cNvSpPr txBox="1"/>
            <p:nvPr/>
          </p:nvSpPr>
          <p:spPr>
            <a:xfrm>
              <a:off x="2062658" y="2871955"/>
              <a:ext cx="981304" cy="923330"/>
            </a:xfrm>
            <a:prstGeom prst="rect">
              <a:avLst/>
            </a:prstGeom>
            <a:noFill/>
          </p:spPr>
          <p:txBody>
            <a:bodyPr wrap="square" rtlCol="0">
              <a:spAutoFit/>
            </a:bodyPr>
            <a:lstStyle/>
            <a:p>
              <a:pPr algn="ctr"/>
              <a:r>
                <a:rPr lang="en-US" sz="5400" b="1" dirty="0">
                  <a:cs typeface="Bebas Neue Regular"/>
                </a:rPr>
                <a:t>01</a:t>
              </a:r>
            </a:p>
          </p:txBody>
        </p:sp>
      </p:grpSp>
      <p:grpSp>
        <p:nvGrpSpPr>
          <p:cNvPr id="17" name="Group 16">
            <a:extLst>
              <a:ext uri="{FF2B5EF4-FFF2-40B4-BE49-F238E27FC236}">
                <a16:creationId xmlns:a16="http://schemas.microsoft.com/office/drawing/2014/main" id="{28D9CC60-C7CB-4620-A5CD-E5AA15D41688}"/>
              </a:ext>
            </a:extLst>
          </p:cNvPr>
          <p:cNvGrpSpPr/>
          <p:nvPr/>
        </p:nvGrpSpPr>
        <p:grpSpPr>
          <a:xfrm>
            <a:off x="204356" y="2325708"/>
            <a:ext cx="1060104" cy="923330"/>
            <a:chOff x="2062658" y="2871955"/>
            <a:chExt cx="1060104" cy="923330"/>
          </a:xfrm>
        </p:grpSpPr>
        <p:sp>
          <p:nvSpPr>
            <p:cNvPr id="18" name="Rectangle 17">
              <a:extLst>
                <a:ext uri="{FF2B5EF4-FFF2-40B4-BE49-F238E27FC236}">
                  <a16:creationId xmlns:a16="http://schemas.microsoft.com/office/drawing/2014/main" id="{19A852B4-AFCA-4E90-875C-F5C06AC10669}"/>
                </a:ext>
              </a:extLst>
            </p:cNvPr>
            <p:cNvSpPr/>
            <p:nvPr/>
          </p:nvSpPr>
          <p:spPr>
            <a:xfrm>
              <a:off x="2372264" y="2926658"/>
              <a:ext cx="750498" cy="776535"/>
            </a:xfrm>
            <a:prstGeom prst="rect">
              <a:avLst/>
            </a:prstGeom>
            <a:solidFill>
              <a:srgbClr val="FFC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9" name="TextBox 18">
              <a:extLst>
                <a:ext uri="{FF2B5EF4-FFF2-40B4-BE49-F238E27FC236}">
                  <a16:creationId xmlns:a16="http://schemas.microsoft.com/office/drawing/2014/main" id="{A2A8A6D1-6FBC-4EDB-8401-EB6BD1EECD9D}"/>
                </a:ext>
              </a:extLst>
            </p:cNvPr>
            <p:cNvSpPr txBox="1"/>
            <p:nvPr/>
          </p:nvSpPr>
          <p:spPr>
            <a:xfrm>
              <a:off x="2062658" y="2871955"/>
              <a:ext cx="981304" cy="923330"/>
            </a:xfrm>
            <a:prstGeom prst="rect">
              <a:avLst/>
            </a:prstGeom>
            <a:noFill/>
          </p:spPr>
          <p:txBody>
            <a:bodyPr wrap="square" rtlCol="0">
              <a:spAutoFit/>
            </a:bodyPr>
            <a:lstStyle/>
            <a:p>
              <a:pPr algn="ctr"/>
              <a:r>
                <a:rPr lang="en-US" sz="5400" b="1" dirty="0">
                  <a:cs typeface="Bebas Neue Regular"/>
                </a:rPr>
                <a:t>02</a:t>
              </a:r>
            </a:p>
          </p:txBody>
        </p:sp>
      </p:grpSp>
      <p:sp>
        <p:nvSpPr>
          <p:cNvPr id="24" name="TextBox 23">
            <a:extLst>
              <a:ext uri="{FF2B5EF4-FFF2-40B4-BE49-F238E27FC236}">
                <a16:creationId xmlns:a16="http://schemas.microsoft.com/office/drawing/2014/main" id="{366BFA92-485C-4D29-AE61-402D0A960ECB}"/>
              </a:ext>
            </a:extLst>
          </p:cNvPr>
          <p:cNvSpPr txBox="1"/>
          <p:nvPr/>
        </p:nvSpPr>
        <p:spPr>
          <a:xfrm>
            <a:off x="1469507" y="2325708"/>
            <a:ext cx="6130636" cy="3159839"/>
          </a:xfrm>
          <a:prstGeom prst="rect">
            <a:avLst/>
          </a:prstGeom>
          <a:noFill/>
        </p:spPr>
        <p:txBody>
          <a:bodyPr wrap="square">
            <a:spAutoFit/>
          </a:bodyPr>
          <a:lstStyle/>
          <a:p>
            <a:pPr>
              <a:spcBef>
                <a:spcPts val="420"/>
              </a:spcBef>
            </a:pPr>
            <a:r>
              <a:rPr lang="en-ID" sz="2200" b="0" spc="-7" dirty="0" err="1">
                <a:latin typeface="+mn-lt"/>
                <a:cs typeface="Arial"/>
              </a:rPr>
              <a:t>Terdiri</a:t>
            </a:r>
            <a:r>
              <a:rPr lang="en-ID" sz="2200" b="0" spc="-7" dirty="0">
                <a:latin typeface="+mn-lt"/>
                <a:cs typeface="Arial"/>
              </a:rPr>
              <a:t> </a:t>
            </a:r>
            <a:r>
              <a:rPr lang="en-ID" sz="2200" b="0" spc="-7" dirty="0" err="1">
                <a:latin typeface="+mn-lt"/>
                <a:cs typeface="Arial"/>
              </a:rPr>
              <a:t>dari</a:t>
            </a:r>
            <a:r>
              <a:rPr lang="en-ID" sz="2200" b="0" spc="-7" dirty="0">
                <a:latin typeface="+mn-lt"/>
                <a:cs typeface="Arial"/>
              </a:rPr>
              <a:t> </a:t>
            </a:r>
            <a:r>
              <a:rPr lang="en-ID" sz="2200" b="0" spc="-7" dirty="0" err="1">
                <a:latin typeface="+mn-lt"/>
                <a:cs typeface="Arial"/>
              </a:rPr>
              <a:t>beberapa</a:t>
            </a:r>
            <a:r>
              <a:rPr lang="en-ID" sz="2200" b="0" spc="-13" dirty="0">
                <a:latin typeface="+mn-lt"/>
                <a:cs typeface="Arial"/>
              </a:rPr>
              <a:t> </a:t>
            </a:r>
            <a:r>
              <a:rPr lang="en-ID" sz="2200" b="0" dirty="0" err="1">
                <a:latin typeface="+mn-lt"/>
                <a:cs typeface="Arial"/>
              </a:rPr>
              <a:t>kolom</a:t>
            </a:r>
            <a:r>
              <a:rPr lang="en-ID" sz="2200" b="0" dirty="0">
                <a:latin typeface="+mn-lt"/>
                <a:cs typeface="Arial"/>
              </a:rPr>
              <a:t>:</a:t>
            </a:r>
          </a:p>
          <a:p>
            <a:pPr marL="803275" lvl="1" indent="-503238">
              <a:spcBef>
                <a:spcPts val="440"/>
              </a:spcBef>
              <a:buAutoNum type="alphaLcPeriod"/>
              <a:tabLst>
                <a:tab pos="900113" algn="l"/>
                <a:tab pos="1185863" algn="l"/>
              </a:tabLst>
            </a:pPr>
            <a:r>
              <a:rPr lang="en-ID" sz="2200" b="0" spc="-7" dirty="0">
                <a:latin typeface="+mn-lt"/>
                <a:cs typeface="Arial"/>
              </a:rPr>
              <a:t>Kolom</a:t>
            </a:r>
            <a:r>
              <a:rPr lang="en-ID" sz="2200" b="0" spc="-13" dirty="0">
                <a:latin typeface="+mn-lt"/>
                <a:cs typeface="Arial"/>
              </a:rPr>
              <a:t> </a:t>
            </a:r>
            <a:r>
              <a:rPr lang="en-ID" sz="2200" b="0" dirty="0">
                <a:latin typeface="+mn-lt"/>
                <a:cs typeface="Arial"/>
              </a:rPr>
              <a:t>“</a:t>
            </a:r>
            <a:r>
              <a:rPr lang="en-ID" sz="2200" b="0" dirty="0" err="1">
                <a:latin typeface="+mn-lt"/>
                <a:cs typeface="Arial"/>
              </a:rPr>
              <a:t>Komersial</a:t>
            </a:r>
            <a:r>
              <a:rPr lang="en-ID" sz="2200" b="0" dirty="0">
                <a:latin typeface="+mn-lt"/>
                <a:cs typeface="Arial"/>
              </a:rPr>
              <a:t>”</a:t>
            </a:r>
          </a:p>
          <a:p>
            <a:pPr marL="803275" lvl="1" indent="-503238">
              <a:spcBef>
                <a:spcPts val="360"/>
              </a:spcBef>
              <a:buAutoNum type="alphaLcPeriod"/>
              <a:tabLst>
                <a:tab pos="900113" algn="l"/>
                <a:tab pos="1185863" algn="l"/>
              </a:tabLst>
            </a:pPr>
            <a:r>
              <a:rPr lang="en-ID" sz="2200" b="0" spc="-7" dirty="0">
                <a:latin typeface="+mn-lt"/>
                <a:cs typeface="Arial"/>
              </a:rPr>
              <a:t>Kolom </a:t>
            </a:r>
            <a:r>
              <a:rPr lang="en-ID" sz="2200" b="0" dirty="0">
                <a:latin typeface="+mn-lt"/>
                <a:cs typeface="Arial"/>
              </a:rPr>
              <a:t>“Audit </a:t>
            </a:r>
            <a:r>
              <a:rPr lang="en-ID" sz="2200" b="0" spc="-7" dirty="0">
                <a:latin typeface="+mn-lt"/>
                <a:cs typeface="Arial"/>
              </a:rPr>
              <a:t>Adjustment” </a:t>
            </a:r>
            <a:r>
              <a:rPr lang="en-ID" sz="2200" b="0" dirty="0">
                <a:latin typeface="+mn-lt"/>
                <a:cs typeface="Arial"/>
              </a:rPr>
              <a:t>(</a:t>
            </a:r>
            <a:r>
              <a:rPr lang="en-ID" sz="2200" b="0" dirty="0" err="1">
                <a:latin typeface="+mn-lt"/>
                <a:cs typeface="Arial"/>
              </a:rPr>
              <a:t>bila</a:t>
            </a:r>
            <a:r>
              <a:rPr lang="en-ID" sz="2200" b="0" spc="-20" dirty="0">
                <a:latin typeface="+mn-lt"/>
                <a:cs typeface="Arial"/>
              </a:rPr>
              <a:t> </a:t>
            </a:r>
            <a:r>
              <a:rPr lang="en-ID" sz="2200" b="0" spc="-7" dirty="0" err="1">
                <a:latin typeface="+mn-lt"/>
                <a:cs typeface="Arial"/>
              </a:rPr>
              <a:t>ada</a:t>
            </a:r>
            <a:r>
              <a:rPr lang="en-ID" sz="2200" b="0" spc="-7" dirty="0">
                <a:latin typeface="+mn-lt"/>
                <a:cs typeface="Arial"/>
              </a:rPr>
              <a:t>)</a:t>
            </a:r>
            <a:endParaRPr lang="en-ID" sz="2200" b="0" dirty="0">
              <a:latin typeface="+mn-lt"/>
              <a:cs typeface="Arial"/>
            </a:endParaRPr>
          </a:p>
          <a:p>
            <a:pPr marL="803275" lvl="1" indent="-503238">
              <a:spcBef>
                <a:spcPts val="360"/>
              </a:spcBef>
              <a:buAutoNum type="alphaLcPeriod"/>
              <a:tabLst>
                <a:tab pos="900113" algn="l"/>
                <a:tab pos="1185863" algn="l"/>
              </a:tabLst>
            </a:pPr>
            <a:r>
              <a:rPr lang="en-ID" sz="2200" b="0" spc="-7" dirty="0">
                <a:latin typeface="+mn-lt"/>
                <a:cs typeface="Arial"/>
              </a:rPr>
              <a:t>Kolom </a:t>
            </a:r>
            <a:r>
              <a:rPr lang="en-ID" sz="2200" b="0" dirty="0">
                <a:latin typeface="+mn-lt"/>
                <a:cs typeface="Arial"/>
              </a:rPr>
              <a:t>“Audited” (</a:t>
            </a:r>
            <a:r>
              <a:rPr lang="en-ID" sz="2200" b="0" dirty="0" err="1">
                <a:latin typeface="+mn-lt"/>
                <a:cs typeface="Arial"/>
              </a:rPr>
              <a:t>bila</a:t>
            </a:r>
            <a:r>
              <a:rPr lang="en-ID" sz="2200" b="0" spc="-20" dirty="0">
                <a:latin typeface="+mn-lt"/>
                <a:cs typeface="Arial"/>
              </a:rPr>
              <a:t> </a:t>
            </a:r>
            <a:r>
              <a:rPr lang="en-ID" sz="2200" b="0" spc="-7" dirty="0" err="1">
                <a:latin typeface="+mn-lt"/>
                <a:cs typeface="Arial"/>
              </a:rPr>
              <a:t>ada</a:t>
            </a:r>
            <a:r>
              <a:rPr lang="en-ID" sz="2200" b="0" spc="-7" dirty="0">
                <a:latin typeface="+mn-lt"/>
                <a:cs typeface="Arial"/>
              </a:rPr>
              <a:t>)</a:t>
            </a:r>
            <a:endParaRPr lang="en-ID" sz="2200" b="0" dirty="0">
              <a:latin typeface="+mn-lt"/>
              <a:cs typeface="Arial"/>
            </a:endParaRPr>
          </a:p>
          <a:p>
            <a:pPr marL="803275" lvl="1" indent="-503238">
              <a:spcBef>
                <a:spcPts val="360"/>
              </a:spcBef>
              <a:buAutoNum type="alphaLcPeriod"/>
              <a:tabLst>
                <a:tab pos="900113" algn="l"/>
                <a:tab pos="1185863" algn="l"/>
              </a:tabLst>
            </a:pPr>
            <a:r>
              <a:rPr lang="en-ID" sz="2200" b="0" spc="-7" dirty="0">
                <a:latin typeface="+mn-lt"/>
                <a:cs typeface="Arial"/>
              </a:rPr>
              <a:t>Kolom </a:t>
            </a:r>
            <a:r>
              <a:rPr lang="en-ID" sz="2200" b="0" dirty="0">
                <a:latin typeface="+mn-lt"/>
                <a:cs typeface="Arial"/>
              </a:rPr>
              <a:t>“</a:t>
            </a:r>
            <a:r>
              <a:rPr lang="en-ID" sz="2200" b="0" dirty="0" err="1">
                <a:latin typeface="+mn-lt"/>
                <a:cs typeface="Arial"/>
              </a:rPr>
              <a:t>Koreksi</a:t>
            </a:r>
            <a:r>
              <a:rPr lang="en-ID" sz="2200" b="0" dirty="0">
                <a:latin typeface="+mn-lt"/>
                <a:cs typeface="Arial"/>
              </a:rPr>
              <a:t> </a:t>
            </a:r>
            <a:r>
              <a:rPr lang="en-ID" sz="2200" b="0" spc="-7" dirty="0" err="1">
                <a:latin typeface="+mn-lt"/>
                <a:cs typeface="Arial"/>
              </a:rPr>
              <a:t>Fiskal</a:t>
            </a:r>
            <a:r>
              <a:rPr lang="en-ID" sz="2200" b="0" spc="-7" dirty="0">
                <a:latin typeface="+mn-lt"/>
                <a:cs typeface="Arial"/>
              </a:rPr>
              <a:t> </a:t>
            </a:r>
            <a:r>
              <a:rPr lang="en-ID" sz="2200" b="0" dirty="0">
                <a:latin typeface="+mn-lt"/>
                <a:cs typeface="Arial"/>
              </a:rPr>
              <a:t>- </a:t>
            </a:r>
            <a:r>
              <a:rPr lang="en-ID" sz="2200" b="0" spc="-7" dirty="0">
                <a:latin typeface="+mn-lt"/>
                <a:cs typeface="Arial"/>
              </a:rPr>
              <a:t>Beda</a:t>
            </a:r>
            <a:r>
              <a:rPr lang="en-ID" sz="2200" b="0" spc="-27" dirty="0">
                <a:latin typeface="+mn-lt"/>
                <a:cs typeface="Arial"/>
              </a:rPr>
              <a:t> </a:t>
            </a:r>
            <a:r>
              <a:rPr lang="en-ID" sz="2200" b="0" spc="-7" dirty="0" err="1">
                <a:latin typeface="+mn-lt"/>
                <a:cs typeface="Arial"/>
              </a:rPr>
              <a:t>Tetap</a:t>
            </a:r>
            <a:r>
              <a:rPr lang="en-ID" sz="2200" b="0" spc="-7" dirty="0">
                <a:latin typeface="+mn-lt"/>
                <a:cs typeface="Arial"/>
              </a:rPr>
              <a:t>”</a:t>
            </a:r>
            <a:endParaRPr lang="en-ID" sz="2200" b="0" dirty="0">
              <a:latin typeface="+mn-lt"/>
              <a:cs typeface="Arial"/>
            </a:endParaRPr>
          </a:p>
          <a:p>
            <a:pPr marL="803275" lvl="1" indent="-503238">
              <a:spcBef>
                <a:spcPts val="360"/>
              </a:spcBef>
              <a:buAutoNum type="alphaLcPeriod"/>
              <a:tabLst>
                <a:tab pos="900113" algn="l"/>
                <a:tab pos="1185863" algn="l"/>
              </a:tabLst>
            </a:pPr>
            <a:r>
              <a:rPr lang="en-ID" sz="2200" b="0" spc="-7" dirty="0">
                <a:latin typeface="+mn-lt"/>
                <a:cs typeface="Arial"/>
              </a:rPr>
              <a:t>Kolom </a:t>
            </a:r>
            <a:r>
              <a:rPr lang="en-ID" sz="2200" b="0" dirty="0">
                <a:latin typeface="+mn-lt"/>
                <a:cs typeface="Arial"/>
              </a:rPr>
              <a:t>“</a:t>
            </a:r>
            <a:r>
              <a:rPr lang="en-ID" sz="2200" b="0" dirty="0" err="1">
                <a:latin typeface="+mn-lt"/>
                <a:cs typeface="Arial"/>
              </a:rPr>
              <a:t>Koreksi</a:t>
            </a:r>
            <a:r>
              <a:rPr lang="en-ID" sz="2200" b="0" dirty="0">
                <a:latin typeface="+mn-lt"/>
                <a:cs typeface="Arial"/>
              </a:rPr>
              <a:t> </a:t>
            </a:r>
            <a:r>
              <a:rPr lang="en-ID" sz="2200" b="0" spc="-7" dirty="0" err="1">
                <a:latin typeface="+mn-lt"/>
                <a:cs typeface="Arial"/>
              </a:rPr>
              <a:t>Fiskal</a:t>
            </a:r>
            <a:r>
              <a:rPr lang="en-ID" sz="2200" b="0" spc="-7" dirty="0">
                <a:latin typeface="+mn-lt"/>
                <a:cs typeface="Arial"/>
              </a:rPr>
              <a:t> </a:t>
            </a:r>
            <a:r>
              <a:rPr lang="en-ID" sz="2200" b="0" dirty="0">
                <a:latin typeface="+mn-lt"/>
                <a:cs typeface="Arial"/>
              </a:rPr>
              <a:t>- </a:t>
            </a:r>
            <a:r>
              <a:rPr lang="en-ID" sz="2200" b="0" spc="-7" dirty="0">
                <a:latin typeface="+mn-lt"/>
                <a:cs typeface="Arial"/>
              </a:rPr>
              <a:t>Beda</a:t>
            </a:r>
            <a:r>
              <a:rPr lang="en-ID" sz="2200" b="0" spc="-27" dirty="0">
                <a:latin typeface="+mn-lt"/>
                <a:cs typeface="Arial"/>
              </a:rPr>
              <a:t> </a:t>
            </a:r>
            <a:r>
              <a:rPr lang="en-ID" sz="2200" b="0" spc="-7" dirty="0">
                <a:latin typeface="+mn-lt"/>
                <a:cs typeface="Arial"/>
              </a:rPr>
              <a:t>Waktu”</a:t>
            </a:r>
            <a:endParaRPr lang="en-ID" sz="2200" b="0" dirty="0">
              <a:latin typeface="+mn-lt"/>
              <a:cs typeface="Arial"/>
            </a:endParaRPr>
          </a:p>
          <a:p>
            <a:pPr marL="803275" lvl="1" indent="-503238">
              <a:spcBef>
                <a:spcPts val="360"/>
              </a:spcBef>
              <a:buAutoNum type="alphaLcPeriod"/>
              <a:tabLst>
                <a:tab pos="900113" algn="l"/>
                <a:tab pos="1185863" algn="l"/>
              </a:tabLst>
            </a:pPr>
            <a:r>
              <a:rPr lang="en-ID" sz="2200" b="0" spc="-7" dirty="0">
                <a:latin typeface="+mn-lt"/>
                <a:cs typeface="Arial"/>
              </a:rPr>
              <a:t>Kolom</a:t>
            </a:r>
            <a:r>
              <a:rPr lang="en-ID" sz="2200" b="0" spc="-13" dirty="0">
                <a:latin typeface="+mn-lt"/>
                <a:cs typeface="Arial"/>
              </a:rPr>
              <a:t> </a:t>
            </a:r>
            <a:r>
              <a:rPr lang="en-ID" sz="2200" b="0" dirty="0">
                <a:latin typeface="+mn-lt"/>
                <a:cs typeface="Arial"/>
              </a:rPr>
              <a:t>“</a:t>
            </a:r>
            <a:r>
              <a:rPr lang="en-ID" sz="2200" b="0" dirty="0" err="1">
                <a:latin typeface="+mn-lt"/>
                <a:cs typeface="Arial"/>
              </a:rPr>
              <a:t>Fiskal</a:t>
            </a:r>
            <a:r>
              <a:rPr lang="en-ID" sz="2200" b="0" dirty="0">
                <a:latin typeface="+mn-lt"/>
                <a:cs typeface="Arial"/>
              </a:rPr>
              <a:t>”</a:t>
            </a:r>
          </a:p>
          <a:p>
            <a:pPr marL="803275" lvl="1" indent="-503238">
              <a:spcBef>
                <a:spcPts val="360"/>
              </a:spcBef>
              <a:buAutoNum type="alphaLcPeriod"/>
              <a:tabLst>
                <a:tab pos="900113" algn="l"/>
                <a:tab pos="1185863" algn="l"/>
              </a:tabLst>
            </a:pPr>
            <a:r>
              <a:rPr lang="en-ID" sz="2200" b="0" spc="-7" dirty="0">
                <a:latin typeface="+mn-lt"/>
                <a:cs typeface="Arial"/>
              </a:rPr>
              <a:t>Kolom </a:t>
            </a:r>
            <a:r>
              <a:rPr lang="en-ID" sz="2200" b="0" dirty="0">
                <a:latin typeface="+mn-lt"/>
                <a:cs typeface="Arial"/>
              </a:rPr>
              <a:t>“Mapping </a:t>
            </a:r>
            <a:r>
              <a:rPr lang="en-ID" sz="2200" b="0" spc="-7" dirty="0">
                <a:latin typeface="+mn-lt"/>
                <a:cs typeface="Arial"/>
              </a:rPr>
              <a:t>to</a:t>
            </a:r>
            <a:r>
              <a:rPr lang="en-ID" sz="2200" b="0" spc="-20" dirty="0">
                <a:latin typeface="+mn-lt"/>
                <a:cs typeface="Arial"/>
              </a:rPr>
              <a:t> </a:t>
            </a:r>
            <a:r>
              <a:rPr lang="en-ID" sz="2200" b="0" spc="-7" dirty="0">
                <a:latin typeface="+mn-lt"/>
                <a:cs typeface="Arial"/>
              </a:rPr>
              <a:t>SPT”</a:t>
            </a:r>
            <a:endParaRPr lang="en-ID" sz="2200" b="0" dirty="0">
              <a:latin typeface="+mn-lt"/>
              <a:cs typeface="Arial"/>
            </a:endParaRPr>
          </a:p>
        </p:txBody>
      </p:sp>
      <p:pic>
        <p:nvPicPr>
          <p:cNvPr id="25" name="Picture 24">
            <a:extLst>
              <a:ext uri="{FF2B5EF4-FFF2-40B4-BE49-F238E27FC236}">
                <a16:creationId xmlns:a16="http://schemas.microsoft.com/office/drawing/2014/main" id="{5DBE54FB-2F60-444E-9F7F-9272F9266CB3}"/>
              </a:ext>
            </a:extLst>
          </p:cNvPr>
          <p:cNvPicPr>
            <a:picLocks noChangeAspect="1"/>
          </p:cNvPicPr>
          <p:nvPr/>
        </p:nvPicPr>
        <p:blipFill>
          <a:blip r:embed="rId3"/>
          <a:stretch>
            <a:fillRect/>
          </a:stretch>
        </p:blipFill>
        <p:spPr>
          <a:xfrm>
            <a:off x="110939" y="6255327"/>
            <a:ext cx="1865538" cy="493819"/>
          </a:xfrm>
          <a:prstGeom prst="rect">
            <a:avLst/>
          </a:prstGeom>
        </p:spPr>
      </p:pic>
    </p:spTree>
    <p:extLst>
      <p:ext uri="{BB962C8B-B14F-4D97-AF65-F5344CB8AC3E}">
        <p14:creationId xmlns:p14="http://schemas.microsoft.com/office/powerpoint/2010/main" val="28031799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05F47B2F-8063-4126-BE99-EE7F690DA15D}"/>
              </a:ext>
            </a:extLst>
          </p:cNvPr>
          <p:cNvSpPr/>
          <p:nvPr/>
        </p:nvSpPr>
        <p:spPr>
          <a:xfrm>
            <a:off x="347832" y="363556"/>
            <a:ext cx="11496338" cy="7099425"/>
          </a:xfrm>
          <a:prstGeom prst="roundRect">
            <a:avLst>
              <a:gd name="adj" fmla="val 7892"/>
            </a:avLst>
          </a:prstGeom>
          <a:noFill/>
          <a:ln w="38100">
            <a:solidFill>
              <a:srgbClr val="EF2328"/>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8" name="Google Shape;838;p36"/>
          <p:cNvSpPr txBox="1">
            <a:spLocks noGrp="1"/>
          </p:cNvSpPr>
          <p:nvPr>
            <p:ph type="title"/>
          </p:nvPr>
        </p:nvSpPr>
        <p:spPr>
          <a:xfrm>
            <a:off x="1393425" y="969566"/>
            <a:ext cx="7981483" cy="781715"/>
          </a:xfrm>
          <a:prstGeom prst="rect">
            <a:avLst/>
          </a:prstGeom>
          <a:noFill/>
          <a:ln>
            <a:noFill/>
          </a:ln>
        </p:spPr>
        <p:txBody>
          <a:bodyPr spcFirstLastPara="1" vert="horz" wrap="square" lIns="91425" tIns="45700" rIns="91425" bIns="45700" rtlCol="0" anchor="ctr" anchorCtr="0">
            <a:normAutofit/>
          </a:bodyPr>
          <a:lstStyle/>
          <a:p>
            <a:pPr>
              <a:lnSpc>
                <a:spcPct val="100000"/>
              </a:lnSpc>
              <a:spcBef>
                <a:spcPts val="0"/>
              </a:spcBef>
            </a:pPr>
            <a:r>
              <a:rPr lang="en-US" sz="3200" b="1" dirty="0" err="1">
                <a:solidFill>
                  <a:srgbClr val="242259"/>
                </a:solidFill>
                <a:latin typeface="Open Sans" panose="020B0606030504020204" pitchFamily="34" charset="0"/>
                <a:ea typeface="Open Sans" panose="020B0606030504020204" pitchFamily="34" charset="0"/>
                <a:cs typeface="Open Sans" panose="020B0606030504020204" pitchFamily="34" charset="0"/>
              </a:rPr>
              <a:t>Contoh</a:t>
            </a:r>
            <a:r>
              <a:rPr lang="en-US" sz="3200" b="1" dirty="0">
                <a:solidFill>
                  <a:srgbClr val="242259"/>
                </a:solidFill>
                <a:latin typeface="Open Sans" panose="020B0606030504020204" pitchFamily="34" charset="0"/>
                <a:ea typeface="Open Sans" panose="020B0606030504020204" pitchFamily="34" charset="0"/>
                <a:cs typeface="Open Sans" panose="020B0606030504020204" pitchFamily="34" charset="0"/>
              </a:rPr>
              <a:t> Format </a:t>
            </a:r>
            <a:r>
              <a:rPr lang="en-US" sz="3200" b="1" dirty="0" err="1">
                <a:solidFill>
                  <a:srgbClr val="242259"/>
                </a:solidFill>
                <a:latin typeface="Open Sans" panose="020B0606030504020204" pitchFamily="34" charset="0"/>
                <a:ea typeface="Open Sans" panose="020B0606030504020204" pitchFamily="34" charset="0"/>
                <a:cs typeface="Open Sans" panose="020B0606030504020204" pitchFamily="34" charset="0"/>
              </a:rPr>
              <a:t>Rekonsiliasi</a:t>
            </a:r>
            <a:r>
              <a:rPr lang="en-US" sz="3200" b="1" dirty="0">
                <a:solidFill>
                  <a:srgbClr val="242259"/>
                </a:solidFill>
                <a:latin typeface="Open Sans" panose="020B0606030504020204" pitchFamily="34" charset="0"/>
                <a:ea typeface="Open Sans" panose="020B0606030504020204" pitchFamily="34" charset="0"/>
                <a:cs typeface="Open Sans" panose="020B0606030504020204" pitchFamily="34" charset="0"/>
              </a:rPr>
              <a:t> </a:t>
            </a:r>
            <a:r>
              <a:rPr lang="en-US" sz="3200" b="1" dirty="0" err="1">
                <a:solidFill>
                  <a:srgbClr val="242259"/>
                </a:solidFill>
                <a:latin typeface="Open Sans" panose="020B0606030504020204" pitchFamily="34" charset="0"/>
                <a:ea typeface="Open Sans" panose="020B0606030504020204" pitchFamily="34" charset="0"/>
                <a:cs typeface="Open Sans" panose="020B0606030504020204" pitchFamily="34" charset="0"/>
              </a:rPr>
              <a:t>Fiskal</a:t>
            </a:r>
            <a:endParaRPr lang="en-US" sz="3200" b="1" dirty="0">
              <a:solidFill>
                <a:srgbClr val="24225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Freeform 91">
            <a:extLst>
              <a:ext uri="{FF2B5EF4-FFF2-40B4-BE49-F238E27FC236}">
                <a16:creationId xmlns:a16="http://schemas.microsoft.com/office/drawing/2014/main" id="{5F70959B-6486-47A1-B65C-FBFCBD76FC3F}"/>
              </a:ext>
            </a:extLst>
          </p:cNvPr>
          <p:cNvSpPr/>
          <p:nvPr/>
        </p:nvSpPr>
        <p:spPr>
          <a:xfrm rot="2400551">
            <a:off x="10438338" y="204148"/>
            <a:ext cx="472096" cy="318819"/>
          </a:xfrm>
          <a:custGeom>
            <a:avLst/>
            <a:gdLst>
              <a:gd name="connsiteX0" fmla="*/ 892415 w 1773043"/>
              <a:gd name="connsiteY0" fmla="*/ 0 h 1396205"/>
              <a:gd name="connsiteX1" fmla="*/ 900451 w 1773043"/>
              <a:gd name="connsiteY1" fmla="*/ 1393 h 1396205"/>
              <a:gd name="connsiteX2" fmla="*/ 930290 w 1773043"/>
              <a:gd name="connsiteY2" fmla="*/ 3488 h 1396205"/>
              <a:gd name="connsiteX3" fmla="*/ 963039 w 1773043"/>
              <a:gd name="connsiteY3" fmla="*/ 12242 h 1396205"/>
              <a:gd name="connsiteX4" fmla="*/ 966660 w 1773043"/>
              <a:gd name="connsiteY4" fmla="*/ 12870 h 1396205"/>
              <a:gd name="connsiteX5" fmla="*/ 968077 w 1773043"/>
              <a:gd name="connsiteY5" fmla="*/ 13589 h 1396205"/>
              <a:gd name="connsiteX6" fmla="*/ 978385 w 1773043"/>
              <a:gd name="connsiteY6" fmla="*/ 16344 h 1396205"/>
              <a:gd name="connsiteX7" fmla="*/ 1098717 w 1773043"/>
              <a:gd name="connsiteY7" fmla="*/ 108696 h 1396205"/>
              <a:gd name="connsiteX8" fmla="*/ 1724769 w 1773043"/>
              <a:gd name="connsiteY8" fmla="*/ 986098 h 1396205"/>
              <a:gd name="connsiteX9" fmla="*/ 1664263 w 1773043"/>
              <a:gd name="connsiteY9" fmla="*/ 1348016 h 1396205"/>
              <a:gd name="connsiteX10" fmla="*/ 1520434 w 1773043"/>
              <a:gd name="connsiteY10" fmla="*/ 1396205 h 1396205"/>
              <a:gd name="connsiteX11" fmla="*/ 1487610 w 1773043"/>
              <a:gd name="connsiteY11" fmla="*/ 1393900 h 1396205"/>
              <a:gd name="connsiteX12" fmla="*/ 1466394 w 1773043"/>
              <a:gd name="connsiteY12" fmla="*/ 1396039 h 1396205"/>
              <a:gd name="connsiteX13" fmla="*/ 308795 w 1773043"/>
              <a:gd name="connsiteY13" fmla="*/ 1396039 h 1396205"/>
              <a:gd name="connsiteX14" fmla="*/ 286692 w 1773043"/>
              <a:gd name="connsiteY14" fmla="*/ 1393811 h 1396205"/>
              <a:gd name="connsiteX15" fmla="*/ 252609 w 1773043"/>
              <a:gd name="connsiteY15" fmla="*/ 1396204 h 1396205"/>
              <a:gd name="connsiteX16" fmla="*/ 108780 w 1773043"/>
              <a:gd name="connsiteY16" fmla="*/ 1348015 h 1396205"/>
              <a:gd name="connsiteX17" fmla="*/ 48274 w 1773043"/>
              <a:gd name="connsiteY17" fmla="*/ 986097 h 1396205"/>
              <a:gd name="connsiteX18" fmla="*/ 674326 w 1773043"/>
              <a:gd name="connsiteY18" fmla="*/ 108695 h 1396205"/>
              <a:gd name="connsiteX19" fmla="*/ 718640 w 1773043"/>
              <a:gd name="connsiteY19" fmla="*/ 60655 h 1396205"/>
              <a:gd name="connsiteX20" fmla="*/ 735216 w 1773043"/>
              <a:gd name="connsiteY20" fmla="*/ 49884 h 1396205"/>
              <a:gd name="connsiteX21" fmla="*/ 736800 w 1773043"/>
              <a:gd name="connsiteY21" fmla="*/ 48190 h 1396205"/>
              <a:gd name="connsiteX22" fmla="*/ 745308 w 1773043"/>
              <a:gd name="connsiteY22" fmla="*/ 43327 h 1396205"/>
              <a:gd name="connsiteX23" fmla="*/ 771654 w 1773043"/>
              <a:gd name="connsiteY23" fmla="*/ 26209 h 1396205"/>
              <a:gd name="connsiteX24" fmla="*/ 780785 w 1773043"/>
              <a:gd name="connsiteY24" fmla="*/ 23048 h 1396205"/>
              <a:gd name="connsiteX25" fmla="*/ 782428 w 1773043"/>
              <a:gd name="connsiteY25" fmla="*/ 22109 h 1396205"/>
              <a:gd name="connsiteX26" fmla="*/ 805447 w 1773043"/>
              <a:gd name="connsiteY26" fmla="*/ 14512 h 1396205"/>
              <a:gd name="connsiteX27" fmla="*/ 830526 w 1773043"/>
              <a:gd name="connsiteY27" fmla="*/ 5832 h 1396205"/>
              <a:gd name="connsiteX28" fmla="*/ 842159 w 1773043"/>
              <a:gd name="connsiteY28" fmla="*/ 4736 h 1396205"/>
              <a:gd name="connsiteX29" fmla="*/ 880628 w 1773043"/>
              <a:gd name="connsiteY29" fmla="*/ 1 h 1396205"/>
              <a:gd name="connsiteX30" fmla="*/ 887376 w 1773043"/>
              <a:gd name="connsiteY30" fmla="*/ 475 h 139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73043" h="1396205">
                <a:moveTo>
                  <a:pt x="892415" y="0"/>
                </a:moveTo>
                <a:lnTo>
                  <a:pt x="900451" y="1393"/>
                </a:lnTo>
                <a:lnTo>
                  <a:pt x="930290" y="3488"/>
                </a:lnTo>
                <a:lnTo>
                  <a:pt x="963039" y="12242"/>
                </a:lnTo>
                <a:lnTo>
                  <a:pt x="966660" y="12870"/>
                </a:lnTo>
                <a:lnTo>
                  <a:pt x="968077" y="13589"/>
                </a:lnTo>
                <a:lnTo>
                  <a:pt x="978385" y="16344"/>
                </a:lnTo>
                <a:cubicBezTo>
                  <a:pt x="1025211" y="33804"/>
                  <a:pt x="1067505" y="64953"/>
                  <a:pt x="1098717" y="108696"/>
                </a:cubicBezTo>
                <a:lnTo>
                  <a:pt x="1724769" y="986098"/>
                </a:lnTo>
                <a:cubicBezTo>
                  <a:pt x="1808001" y="1102747"/>
                  <a:pt x="1780912" y="1264783"/>
                  <a:pt x="1664263" y="1348016"/>
                </a:cubicBezTo>
                <a:cubicBezTo>
                  <a:pt x="1620519" y="1379228"/>
                  <a:pt x="1570393" y="1394926"/>
                  <a:pt x="1520434" y="1396205"/>
                </a:cubicBezTo>
                <a:lnTo>
                  <a:pt x="1487610" y="1393900"/>
                </a:lnTo>
                <a:lnTo>
                  <a:pt x="1466394" y="1396039"/>
                </a:lnTo>
                <a:lnTo>
                  <a:pt x="308795" y="1396039"/>
                </a:lnTo>
                <a:lnTo>
                  <a:pt x="286692" y="1393811"/>
                </a:lnTo>
                <a:lnTo>
                  <a:pt x="252609" y="1396204"/>
                </a:lnTo>
                <a:cubicBezTo>
                  <a:pt x="202650" y="1394925"/>
                  <a:pt x="152524" y="1379227"/>
                  <a:pt x="108780" y="1348015"/>
                </a:cubicBezTo>
                <a:cubicBezTo>
                  <a:pt x="-7869" y="1264782"/>
                  <a:pt x="-34958" y="1102746"/>
                  <a:pt x="48274" y="986097"/>
                </a:cubicBezTo>
                <a:lnTo>
                  <a:pt x="674326" y="108695"/>
                </a:lnTo>
                <a:cubicBezTo>
                  <a:pt x="687331" y="90469"/>
                  <a:pt x="702260" y="74429"/>
                  <a:pt x="718640" y="60655"/>
                </a:cubicBezTo>
                <a:lnTo>
                  <a:pt x="735216" y="49884"/>
                </a:lnTo>
                <a:lnTo>
                  <a:pt x="736800" y="48190"/>
                </a:lnTo>
                <a:lnTo>
                  <a:pt x="745308" y="43327"/>
                </a:lnTo>
                <a:lnTo>
                  <a:pt x="771654" y="26209"/>
                </a:lnTo>
                <a:lnTo>
                  <a:pt x="780785" y="23048"/>
                </a:lnTo>
                <a:lnTo>
                  <a:pt x="782428" y="22109"/>
                </a:lnTo>
                <a:lnTo>
                  <a:pt x="805447" y="14512"/>
                </a:lnTo>
                <a:lnTo>
                  <a:pt x="830526" y="5832"/>
                </a:lnTo>
                <a:lnTo>
                  <a:pt x="842159" y="4736"/>
                </a:lnTo>
                <a:lnTo>
                  <a:pt x="880628" y="1"/>
                </a:lnTo>
                <a:lnTo>
                  <a:pt x="887376" y="475"/>
                </a:lnTo>
                <a:close/>
              </a:path>
            </a:pathLst>
          </a:custGeom>
          <a:solidFill>
            <a:srgbClr val="FFC95C"/>
          </a:solidFill>
          <a:ln>
            <a:noFill/>
          </a:ln>
          <a:effectLst>
            <a:outerShdw blurRad="1905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Donut 42">
            <a:extLst>
              <a:ext uri="{FF2B5EF4-FFF2-40B4-BE49-F238E27FC236}">
                <a16:creationId xmlns:a16="http://schemas.microsoft.com/office/drawing/2014/main" id="{0CA415AC-A4C9-4C57-81E1-FD6883B3235C}"/>
              </a:ext>
            </a:extLst>
          </p:cNvPr>
          <p:cNvSpPr/>
          <p:nvPr/>
        </p:nvSpPr>
        <p:spPr>
          <a:xfrm>
            <a:off x="8024113" y="5629386"/>
            <a:ext cx="482181" cy="482181"/>
          </a:xfrm>
          <a:prstGeom prst="donut">
            <a:avLst>
              <a:gd name="adj" fmla="val 20417"/>
            </a:avLst>
          </a:prstGeom>
          <a:solidFill>
            <a:srgbClr val="FFC95C"/>
          </a:solidFill>
          <a:ln>
            <a:noFill/>
          </a:ln>
          <a:effectLst>
            <a:outerShdw blurRad="1905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Freeform 91">
            <a:extLst>
              <a:ext uri="{FF2B5EF4-FFF2-40B4-BE49-F238E27FC236}">
                <a16:creationId xmlns:a16="http://schemas.microsoft.com/office/drawing/2014/main" id="{FE7F8180-A7A6-4A4B-8513-425A5BDE7397}"/>
              </a:ext>
            </a:extLst>
          </p:cNvPr>
          <p:cNvSpPr/>
          <p:nvPr/>
        </p:nvSpPr>
        <p:spPr>
          <a:xfrm rot="2400551">
            <a:off x="9982251" y="3254067"/>
            <a:ext cx="228299" cy="188656"/>
          </a:xfrm>
          <a:custGeom>
            <a:avLst/>
            <a:gdLst>
              <a:gd name="connsiteX0" fmla="*/ 892415 w 1773043"/>
              <a:gd name="connsiteY0" fmla="*/ 0 h 1396205"/>
              <a:gd name="connsiteX1" fmla="*/ 900451 w 1773043"/>
              <a:gd name="connsiteY1" fmla="*/ 1393 h 1396205"/>
              <a:gd name="connsiteX2" fmla="*/ 930290 w 1773043"/>
              <a:gd name="connsiteY2" fmla="*/ 3488 h 1396205"/>
              <a:gd name="connsiteX3" fmla="*/ 963039 w 1773043"/>
              <a:gd name="connsiteY3" fmla="*/ 12242 h 1396205"/>
              <a:gd name="connsiteX4" fmla="*/ 966660 w 1773043"/>
              <a:gd name="connsiteY4" fmla="*/ 12870 h 1396205"/>
              <a:gd name="connsiteX5" fmla="*/ 968077 w 1773043"/>
              <a:gd name="connsiteY5" fmla="*/ 13589 h 1396205"/>
              <a:gd name="connsiteX6" fmla="*/ 978385 w 1773043"/>
              <a:gd name="connsiteY6" fmla="*/ 16344 h 1396205"/>
              <a:gd name="connsiteX7" fmla="*/ 1098717 w 1773043"/>
              <a:gd name="connsiteY7" fmla="*/ 108696 h 1396205"/>
              <a:gd name="connsiteX8" fmla="*/ 1724769 w 1773043"/>
              <a:gd name="connsiteY8" fmla="*/ 986098 h 1396205"/>
              <a:gd name="connsiteX9" fmla="*/ 1664263 w 1773043"/>
              <a:gd name="connsiteY9" fmla="*/ 1348016 h 1396205"/>
              <a:gd name="connsiteX10" fmla="*/ 1520434 w 1773043"/>
              <a:gd name="connsiteY10" fmla="*/ 1396205 h 1396205"/>
              <a:gd name="connsiteX11" fmla="*/ 1487610 w 1773043"/>
              <a:gd name="connsiteY11" fmla="*/ 1393900 h 1396205"/>
              <a:gd name="connsiteX12" fmla="*/ 1466394 w 1773043"/>
              <a:gd name="connsiteY12" fmla="*/ 1396039 h 1396205"/>
              <a:gd name="connsiteX13" fmla="*/ 308795 w 1773043"/>
              <a:gd name="connsiteY13" fmla="*/ 1396039 h 1396205"/>
              <a:gd name="connsiteX14" fmla="*/ 286692 w 1773043"/>
              <a:gd name="connsiteY14" fmla="*/ 1393811 h 1396205"/>
              <a:gd name="connsiteX15" fmla="*/ 252609 w 1773043"/>
              <a:gd name="connsiteY15" fmla="*/ 1396204 h 1396205"/>
              <a:gd name="connsiteX16" fmla="*/ 108780 w 1773043"/>
              <a:gd name="connsiteY16" fmla="*/ 1348015 h 1396205"/>
              <a:gd name="connsiteX17" fmla="*/ 48274 w 1773043"/>
              <a:gd name="connsiteY17" fmla="*/ 986097 h 1396205"/>
              <a:gd name="connsiteX18" fmla="*/ 674326 w 1773043"/>
              <a:gd name="connsiteY18" fmla="*/ 108695 h 1396205"/>
              <a:gd name="connsiteX19" fmla="*/ 718640 w 1773043"/>
              <a:gd name="connsiteY19" fmla="*/ 60655 h 1396205"/>
              <a:gd name="connsiteX20" fmla="*/ 735216 w 1773043"/>
              <a:gd name="connsiteY20" fmla="*/ 49884 h 1396205"/>
              <a:gd name="connsiteX21" fmla="*/ 736800 w 1773043"/>
              <a:gd name="connsiteY21" fmla="*/ 48190 h 1396205"/>
              <a:gd name="connsiteX22" fmla="*/ 745308 w 1773043"/>
              <a:gd name="connsiteY22" fmla="*/ 43327 h 1396205"/>
              <a:gd name="connsiteX23" fmla="*/ 771654 w 1773043"/>
              <a:gd name="connsiteY23" fmla="*/ 26209 h 1396205"/>
              <a:gd name="connsiteX24" fmla="*/ 780785 w 1773043"/>
              <a:gd name="connsiteY24" fmla="*/ 23048 h 1396205"/>
              <a:gd name="connsiteX25" fmla="*/ 782428 w 1773043"/>
              <a:gd name="connsiteY25" fmla="*/ 22109 h 1396205"/>
              <a:gd name="connsiteX26" fmla="*/ 805447 w 1773043"/>
              <a:gd name="connsiteY26" fmla="*/ 14512 h 1396205"/>
              <a:gd name="connsiteX27" fmla="*/ 830526 w 1773043"/>
              <a:gd name="connsiteY27" fmla="*/ 5832 h 1396205"/>
              <a:gd name="connsiteX28" fmla="*/ 842159 w 1773043"/>
              <a:gd name="connsiteY28" fmla="*/ 4736 h 1396205"/>
              <a:gd name="connsiteX29" fmla="*/ 880628 w 1773043"/>
              <a:gd name="connsiteY29" fmla="*/ 1 h 1396205"/>
              <a:gd name="connsiteX30" fmla="*/ 887376 w 1773043"/>
              <a:gd name="connsiteY30" fmla="*/ 475 h 139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73043" h="1396205">
                <a:moveTo>
                  <a:pt x="892415" y="0"/>
                </a:moveTo>
                <a:lnTo>
                  <a:pt x="900451" y="1393"/>
                </a:lnTo>
                <a:lnTo>
                  <a:pt x="930290" y="3488"/>
                </a:lnTo>
                <a:lnTo>
                  <a:pt x="963039" y="12242"/>
                </a:lnTo>
                <a:lnTo>
                  <a:pt x="966660" y="12870"/>
                </a:lnTo>
                <a:lnTo>
                  <a:pt x="968077" y="13589"/>
                </a:lnTo>
                <a:lnTo>
                  <a:pt x="978385" y="16344"/>
                </a:lnTo>
                <a:cubicBezTo>
                  <a:pt x="1025211" y="33804"/>
                  <a:pt x="1067505" y="64953"/>
                  <a:pt x="1098717" y="108696"/>
                </a:cubicBezTo>
                <a:lnTo>
                  <a:pt x="1724769" y="986098"/>
                </a:lnTo>
                <a:cubicBezTo>
                  <a:pt x="1808001" y="1102747"/>
                  <a:pt x="1780912" y="1264783"/>
                  <a:pt x="1664263" y="1348016"/>
                </a:cubicBezTo>
                <a:cubicBezTo>
                  <a:pt x="1620519" y="1379228"/>
                  <a:pt x="1570393" y="1394926"/>
                  <a:pt x="1520434" y="1396205"/>
                </a:cubicBezTo>
                <a:lnTo>
                  <a:pt x="1487610" y="1393900"/>
                </a:lnTo>
                <a:lnTo>
                  <a:pt x="1466394" y="1396039"/>
                </a:lnTo>
                <a:lnTo>
                  <a:pt x="308795" y="1396039"/>
                </a:lnTo>
                <a:lnTo>
                  <a:pt x="286692" y="1393811"/>
                </a:lnTo>
                <a:lnTo>
                  <a:pt x="252609" y="1396204"/>
                </a:lnTo>
                <a:cubicBezTo>
                  <a:pt x="202650" y="1394925"/>
                  <a:pt x="152524" y="1379227"/>
                  <a:pt x="108780" y="1348015"/>
                </a:cubicBezTo>
                <a:cubicBezTo>
                  <a:pt x="-7869" y="1264782"/>
                  <a:pt x="-34958" y="1102746"/>
                  <a:pt x="48274" y="986097"/>
                </a:cubicBezTo>
                <a:lnTo>
                  <a:pt x="674326" y="108695"/>
                </a:lnTo>
                <a:cubicBezTo>
                  <a:pt x="687331" y="90469"/>
                  <a:pt x="702260" y="74429"/>
                  <a:pt x="718640" y="60655"/>
                </a:cubicBezTo>
                <a:lnTo>
                  <a:pt x="735216" y="49884"/>
                </a:lnTo>
                <a:lnTo>
                  <a:pt x="736800" y="48190"/>
                </a:lnTo>
                <a:lnTo>
                  <a:pt x="745308" y="43327"/>
                </a:lnTo>
                <a:lnTo>
                  <a:pt x="771654" y="26209"/>
                </a:lnTo>
                <a:lnTo>
                  <a:pt x="780785" y="23048"/>
                </a:lnTo>
                <a:lnTo>
                  <a:pt x="782428" y="22109"/>
                </a:lnTo>
                <a:lnTo>
                  <a:pt x="805447" y="14512"/>
                </a:lnTo>
                <a:lnTo>
                  <a:pt x="830526" y="5832"/>
                </a:lnTo>
                <a:lnTo>
                  <a:pt x="842159" y="4736"/>
                </a:lnTo>
                <a:lnTo>
                  <a:pt x="880628" y="1"/>
                </a:lnTo>
                <a:lnTo>
                  <a:pt x="887376" y="475"/>
                </a:lnTo>
                <a:close/>
              </a:path>
            </a:pathLst>
          </a:custGeom>
          <a:solidFill>
            <a:srgbClr val="FFC95C"/>
          </a:solidFill>
          <a:ln>
            <a:noFill/>
          </a:ln>
          <a:effectLst>
            <a:outerShdw blurRad="1905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 name="Freeform 92">
            <a:extLst>
              <a:ext uri="{FF2B5EF4-FFF2-40B4-BE49-F238E27FC236}">
                <a16:creationId xmlns:a16="http://schemas.microsoft.com/office/drawing/2014/main" id="{3E37201C-1793-48D5-A1E6-98BA2FF349C4}"/>
              </a:ext>
            </a:extLst>
          </p:cNvPr>
          <p:cNvSpPr/>
          <p:nvPr/>
        </p:nvSpPr>
        <p:spPr>
          <a:xfrm rot="19508544">
            <a:off x="772009" y="4593073"/>
            <a:ext cx="241227" cy="188961"/>
          </a:xfrm>
          <a:custGeom>
            <a:avLst/>
            <a:gdLst>
              <a:gd name="connsiteX0" fmla="*/ 892415 w 1773043"/>
              <a:gd name="connsiteY0" fmla="*/ 0 h 1396205"/>
              <a:gd name="connsiteX1" fmla="*/ 900451 w 1773043"/>
              <a:gd name="connsiteY1" fmla="*/ 1393 h 1396205"/>
              <a:gd name="connsiteX2" fmla="*/ 930290 w 1773043"/>
              <a:gd name="connsiteY2" fmla="*/ 3488 h 1396205"/>
              <a:gd name="connsiteX3" fmla="*/ 963039 w 1773043"/>
              <a:gd name="connsiteY3" fmla="*/ 12242 h 1396205"/>
              <a:gd name="connsiteX4" fmla="*/ 966660 w 1773043"/>
              <a:gd name="connsiteY4" fmla="*/ 12870 h 1396205"/>
              <a:gd name="connsiteX5" fmla="*/ 968077 w 1773043"/>
              <a:gd name="connsiteY5" fmla="*/ 13589 h 1396205"/>
              <a:gd name="connsiteX6" fmla="*/ 978385 w 1773043"/>
              <a:gd name="connsiteY6" fmla="*/ 16344 h 1396205"/>
              <a:gd name="connsiteX7" fmla="*/ 1098717 w 1773043"/>
              <a:gd name="connsiteY7" fmla="*/ 108696 h 1396205"/>
              <a:gd name="connsiteX8" fmla="*/ 1724769 w 1773043"/>
              <a:gd name="connsiteY8" fmla="*/ 986098 h 1396205"/>
              <a:gd name="connsiteX9" fmla="*/ 1664263 w 1773043"/>
              <a:gd name="connsiteY9" fmla="*/ 1348016 h 1396205"/>
              <a:gd name="connsiteX10" fmla="*/ 1520434 w 1773043"/>
              <a:gd name="connsiteY10" fmla="*/ 1396205 h 1396205"/>
              <a:gd name="connsiteX11" fmla="*/ 1487610 w 1773043"/>
              <a:gd name="connsiteY11" fmla="*/ 1393900 h 1396205"/>
              <a:gd name="connsiteX12" fmla="*/ 1466394 w 1773043"/>
              <a:gd name="connsiteY12" fmla="*/ 1396039 h 1396205"/>
              <a:gd name="connsiteX13" fmla="*/ 308795 w 1773043"/>
              <a:gd name="connsiteY13" fmla="*/ 1396039 h 1396205"/>
              <a:gd name="connsiteX14" fmla="*/ 286692 w 1773043"/>
              <a:gd name="connsiteY14" fmla="*/ 1393811 h 1396205"/>
              <a:gd name="connsiteX15" fmla="*/ 252609 w 1773043"/>
              <a:gd name="connsiteY15" fmla="*/ 1396204 h 1396205"/>
              <a:gd name="connsiteX16" fmla="*/ 108780 w 1773043"/>
              <a:gd name="connsiteY16" fmla="*/ 1348015 h 1396205"/>
              <a:gd name="connsiteX17" fmla="*/ 48274 w 1773043"/>
              <a:gd name="connsiteY17" fmla="*/ 986097 h 1396205"/>
              <a:gd name="connsiteX18" fmla="*/ 674326 w 1773043"/>
              <a:gd name="connsiteY18" fmla="*/ 108695 h 1396205"/>
              <a:gd name="connsiteX19" fmla="*/ 718640 w 1773043"/>
              <a:gd name="connsiteY19" fmla="*/ 60655 h 1396205"/>
              <a:gd name="connsiteX20" fmla="*/ 735216 w 1773043"/>
              <a:gd name="connsiteY20" fmla="*/ 49884 h 1396205"/>
              <a:gd name="connsiteX21" fmla="*/ 736800 w 1773043"/>
              <a:gd name="connsiteY21" fmla="*/ 48190 h 1396205"/>
              <a:gd name="connsiteX22" fmla="*/ 745308 w 1773043"/>
              <a:gd name="connsiteY22" fmla="*/ 43327 h 1396205"/>
              <a:gd name="connsiteX23" fmla="*/ 771654 w 1773043"/>
              <a:gd name="connsiteY23" fmla="*/ 26209 h 1396205"/>
              <a:gd name="connsiteX24" fmla="*/ 780785 w 1773043"/>
              <a:gd name="connsiteY24" fmla="*/ 23048 h 1396205"/>
              <a:gd name="connsiteX25" fmla="*/ 782428 w 1773043"/>
              <a:gd name="connsiteY25" fmla="*/ 22109 h 1396205"/>
              <a:gd name="connsiteX26" fmla="*/ 805447 w 1773043"/>
              <a:gd name="connsiteY26" fmla="*/ 14512 h 1396205"/>
              <a:gd name="connsiteX27" fmla="*/ 830526 w 1773043"/>
              <a:gd name="connsiteY27" fmla="*/ 5832 h 1396205"/>
              <a:gd name="connsiteX28" fmla="*/ 842159 w 1773043"/>
              <a:gd name="connsiteY28" fmla="*/ 4736 h 1396205"/>
              <a:gd name="connsiteX29" fmla="*/ 880628 w 1773043"/>
              <a:gd name="connsiteY29" fmla="*/ 1 h 1396205"/>
              <a:gd name="connsiteX30" fmla="*/ 887376 w 1773043"/>
              <a:gd name="connsiteY30" fmla="*/ 475 h 139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73043" h="1396205">
                <a:moveTo>
                  <a:pt x="892415" y="0"/>
                </a:moveTo>
                <a:lnTo>
                  <a:pt x="900451" y="1393"/>
                </a:lnTo>
                <a:lnTo>
                  <a:pt x="930290" y="3488"/>
                </a:lnTo>
                <a:lnTo>
                  <a:pt x="963039" y="12242"/>
                </a:lnTo>
                <a:lnTo>
                  <a:pt x="966660" y="12870"/>
                </a:lnTo>
                <a:lnTo>
                  <a:pt x="968077" y="13589"/>
                </a:lnTo>
                <a:lnTo>
                  <a:pt x="978385" y="16344"/>
                </a:lnTo>
                <a:cubicBezTo>
                  <a:pt x="1025211" y="33804"/>
                  <a:pt x="1067505" y="64953"/>
                  <a:pt x="1098717" y="108696"/>
                </a:cubicBezTo>
                <a:lnTo>
                  <a:pt x="1724769" y="986098"/>
                </a:lnTo>
                <a:cubicBezTo>
                  <a:pt x="1808001" y="1102747"/>
                  <a:pt x="1780912" y="1264783"/>
                  <a:pt x="1664263" y="1348016"/>
                </a:cubicBezTo>
                <a:cubicBezTo>
                  <a:pt x="1620519" y="1379228"/>
                  <a:pt x="1570393" y="1394926"/>
                  <a:pt x="1520434" y="1396205"/>
                </a:cubicBezTo>
                <a:lnTo>
                  <a:pt x="1487610" y="1393900"/>
                </a:lnTo>
                <a:lnTo>
                  <a:pt x="1466394" y="1396039"/>
                </a:lnTo>
                <a:lnTo>
                  <a:pt x="308795" y="1396039"/>
                </a:lnTo>
                <a:lnTo>
                  <a:pt x="286692" y="1393811"/>
                </a:lnTo>
                <a:lnTo>
                  <a:pt x="252609" y="1396204"/>
                </a:lnTo>
                <a:cubicBezTo>
                  <a:pt x="202650" y="1394925"/>
                  <a:pt x="152524" y="1379227"/>
                  <a:pt x="108780" y="1348015"/>
                </a:cubicBezTo>
                <a:cubicBezTo>
                  <a:pt x="-7869" y="1264782"/>
                  <a:pt x="-34958" y="1102746"/>
                  <a:pt x="48274" y="986097"/>
                </a:cubicBezTo>
                <a:lnTo>
                  <a:pt x="674326" y="108695"/>
                </a:lnTo>
                <a:cubicBezTo>
                  <a:pt x="687331" y="90469"/>
                  <a:pt x="702260" y="74429"/>
                  <a:pt x="718640" y="60655"/>
                </a:cubicBezTo>
                <a:lnTo>
                  <a:pt x="735216" y="49884"/>
                </a:lnTo>
                <a:lnTo>
                  <a:pt x="736800" y="48190"/>
                </a:lnTo>
                <a:lnTo>
                  <a:pt x="745308" y="43327"/>
                </a:lnTo>
                <a:lnTo>
                  <a:pt x="771654" y="26209"/>
                </a:lnTo>
                <a:lnTo>
                  <a:pt x="780785" y="23048"/>
                </a:lnTo>
                <a:lnTo>
                  <a:pt x="782428" y="22109"/>
                </a:lnTo>
                <a:lnTo>
                  <a:pt x="805447" y="14512"/>
                </a:lnTo>
                <a:lnTo>
                  <a:pt x="830526" y="5832"/>
                </a:lnTo>
                <a:lnTo>
                  <a:pt x="842159" y="4736"/>
                </a:lnTo>
                <a:lnTo>
                  <a:pt x="880628" y="1"/>
                </a:lnTo>
                <a:lnTo>
                  <a:pt x="887376" y="475"/>
                </a:lnTo>
                <a:close/>
              </a:path>
            </a:pathLst>
          </a:custGeom>
          <a:gradFill flip="none" rotWithShape="1">
            <a:gsLst>
              <a:gs pos="0">
                <a:srgbClr val="C6C6DD"/>
              </a:gs>
              <a:gs pos="100000">
                <a:srgbClr val="24225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839" name="Google Shape;839;p36"/>
          <p:cNvGraphicFramePr/>
          <p:nvPr>
            <p:extLst>
              <p:ext uri="{D42A27DB-BD31-4B8C-83A1-F6EECF244321}">
                <p14:modId xmlns:p14="http://schemas.microsoft.com/office/powerpoint/2010/main" val="1719342597"/>
              </p:ext>
            </p:extLst>
          </p:nvPr>
        </p:nvGraphicFramePr>
        <p:xfrm>
          <a:off x="1393426" y="1752869"/>
          <a:ext cx="9802658" cy="4454360"/>
        </p:xfrm>
        <a:graphic>
          <a:graphicData uri="http://schemas.openxmlformats.org/drawingml/2006/table">
            <a:tbl>
              <a:tblPr firstRow="1" bandRow="1">
                <a:noFill/>
              </a:tblPr>
              <a:tblGrid>
                <a:gridCol w="2093255">
                  <a:extLst>
                    <a:ext uri="{9D8B030D-6E8A-4147-A177-3AD203B41FA5}">
                      <a16:colId xmlns:a16="http://schemas.microsoft.com/office/drawing/2014/main" val="20000"/>
                    </a:ext>
                  </a:extLst>
                </a:gridCol>
                <a:gridCol w="1827808">
                  <a:extLst>
                    <a:ext uri="{9D8B030D-6E8A-4147-A177-3AD203B41FA5}">
                      <a16:colId xmlns:a16="http://schemas.microsoft.com/office/drawing/2014/main" val="20001"/>
                    </a:ext>
                  </a:extLst>
                </a:gridCol>
                <a:gridCol w="1960532">
                  <a:extLst>
                    <a:ext uri="{9D8B030D-6E8A-4147-A177-3AD203B41FA5}">
                      <a16:colId xmlns:a16="http://schemas.microsoft.com/office/drawing/2014/main" val="20002"/>
                    </a:ext>
                  </a:extLst>
                </a:gridCol>
                <a:gridCol w="2166242">
                  <a:extLst>
                    <a:ext uri="{9D8B030D-6E8A-4147-A177-3AD203B41FA5}">
                      <a16:colId xmlns:a16="http://schemas.microsoft.com/office/drawing/2014/main" val="20003"/>
                    </a:ext>
                  </a:extLst>
                </a:gridCol>
                <a:gridCol w="1754821">
                  <a:extLst>
                    <a:ext uri="{9D8B030D-6E8A-4147-A177-3AD203B41FA5}">
                      <a16:colId xmlns:a16="http://schemas.microsoft.com/office/drawing/2014/main" val="20004"/>
                    </a:ext>
                  </a:extLst>
                </a:gridCol>
              </a:tblGrid>
              <a:tr h="464528">
                <a:tc rowSpan="2">
                  <a:txBody>
                    <a:bodyPr/>
                    <a:lstStyle/>
                    <a:p>
                      <a:pPr marL="0" marR="0" lvl="0" indent="0" algn="ctr" rtl="0">
                        <a:spcBef>
                          <a:spcPts val="0"/>
                        </a:spcBef>
                        <a:spcAft>
                          <a:spcPts val="0"/>
                        </a:spcAft>
                        <a:buNone/>
                      </a:pPr>
                      <a:r>
                        <a:rPr lang="en-US" sz="1400" b="1" u="none" strike="noStrike" cap="none" dirty="0">
                          <a:solidFill>
                            <a:srgbClr val="242259"/>
                          </a:solidFill>
                          <a:latin typeface="Open Sans" panose="020B0606030504020204" pitchFamily="34" charset="0"/>
                          <a:ea typeface="Open Sans" panose="020B0606030504020204" pitchFamily="34" charset="0"/>
                          <a:cs typeface="Open Sans" panose="020B0606030504020204" pitchFamily="34" charset="0"/>
                        </a:rPr>
                        <a:t>AKUN</a:t>
                      </a:r>
                      <a:endParaRPr sz="1600" b="1" dirty="0">
                        <a:solidFill>
                          <a:srgbClr val="242259"/>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CCCCE1"/>
                    </a:solidFill>
                  </a:tcPr>
                </a:tc>
                <a:tc rowSpan="2">
                  <a:txBody>
                    <a:bodyPr/>
                    <a:lstStyle/>
                    <a:p>
                      <a:pPr marL="0" marR="0" lvl="0" indent="0" algn="ctr" rtl="0">
                        <a:spcBef>
                          <a:spcPts val="0"/>
                        </a:spcBef>
                        <a:spcAft>
                          <a:spcPts val="0"/>
                        </a:spcAft>
                        <a:buNone/>
                      </a:pPr>
                      <a:r>
                        <a:rPr lang="en-US" sz="1400" b="1" u="none" strike="noStrike" cap="none" dirty="0">
                          <a:solidFill>
                            <a:srgbClr val="242259"/>
                          </a:solidFill>
                          <a:latin typeface="Open Sans" panose="020B0606030504020204" pitchFamily="34" charset="0"/>
                          <a:ea typeface="Open Sans" panose="020B0606030504020204" pitchFamily="34" charset="0"/>
                          <a:cs typeface="Open Sans" panose="020B0606030504020204" pitchFamily="34" charset="0"/>
                        </a:rPr>
                        <a:t>LABA RUGI</a:t>
                      </a:r>
                      <a:endParaRPr sz="1600" b="1" dirty="0">
                        <a:solidFill>
                          <a:srgbClr val="242259"/>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ctr" rtl="0">
                        <a:spcBef>
                          <a:spcPts val="0"/>
                        </a:spcBef>
                        <a:spcAft>
                          <a:spcPts val="0"/>
                        </a:spcAft>
                        <a:buNone/>
                      </a:pPr>
                      <a:r>
                        <a:rPr lang="en-US" sz="1400" b="1" u="none" strike="noStrike" cap="none" dirty="0">
                          <a:solidFill>
                            <a:srgbClr val="242259"/>
                          </a:solidFill>
                          <a:latin typeface="Open Sans" panose="020B0606030504020204" pitchFamily="34" charset="0"/>
                          <a:ea typeface="Open Sans" panose="020B0606030504020204" pitchFamily="34" charset="0"/>
                          <a:cs typeface="Open Sans" panose="020B0606030504020204" pitchFamily="34" charset="0"/>
                        </a:rPr>
                        <a:t>KOMERSIAL</a:t>
                      </a:r>
                      <a:endParaRPr sz="1400" b="1" u="none" strike="noStrike" cap="none" dirty="0">
                        <a:solidFill>
                          <a:srgbClr val="242259"/>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CCCCE1"/>
                    </a:solidFill>
                  </a:tcPr>
                </a:tc>
                <a:tc gridSpan="2">
                  <a:txBody>
                    <a:bodyPr/>
                    <a:lstStyle/>
                    <a:p>
                      <a:pPr marL="0" marR="0" lvl="0" indent="0" algn="ctr" rtl="0">
                        <a:spcBef>
                          <a:spcPts val="0"/>
                        </a:spcBef>
                        <a:spcAft>
                          <a:spcPts val="0"/>
                        </a:spcAft>
                        <a:buNone/>
                      </a:pPr>
                      <a:r>
                        <a:rPr lang="en-US" sz="1400" b="1" u="none" strike="noStrike" cap="none" dirty="0">
                          <a:solidFill>
                            <a:srgbClr val="242259"/>
                          </a:solidFill>
                          <a:latin typeface="Open Sans" panose="020B0606030504020204" pitchFamily="34" charset="0"/>
                          <a:ea typeface="Open Sans" panose="020B0606030504020204" pitchFamily="34" charset="0"/>
                          <a:cs typeface="Open Sans" panose="020B0606030504020204" pitchFamily="34" charset="0"/>
                        </a:rPr>
                        <a:t>REKONSILIASI</a:t>
                      </a:r>
                      <a:endParaRPr sz="1600" b="1" dirty="0">
                        <a:solidFill>
                          <a:srgbClr val="242259"/>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CCCCE1"/>
                    </a:solidFill>
                  </a:tcPr>
                </a:tc>
                <a:tc hMerge="1">
                  <a:txBody>
                    <a:bodyPr/>
                    <a:lstStyle/>
                    <a:p>
                      <a:endParaRPr lang="en-US"/>
                    </a:p>
                  </a:txBody>
                  <a:tcPr/>
                </a:tc>
                <a:tc rowSpan="2">
                  <a:txBody>
                    <a:bodyPr/>
                    <a:lstStyle/>
                    <a:p>
                      <a:pPr marL="0" marR="0" lvl="0" indent="0" algn="ctr" rtl="0">
                        <a:spcBef>
                          <a:spcPts val="0"/>
                        </a:spcBef>
                        <a:spcAft>
                          <a:spcPts val="0"/>
                        </a:spcAft>
                        <a:buNone/>
                      </a:pPr>
                      <a:r>
                        <a:rPr lang="en-US" sz="1400" b="1" u="none" strike="noStrike" cap="none" dirty="0">
                          <a:solidFill>
                            <a:srgbClr val="242259"/>
                          </a:solidFill>
                          <a:latin typeface="Open Sans" panose="020B0606030504020204" pitchFamily="34" charset="0"/>
                          <a:ea typeface="Open Sans" panose="020B0606030504020204" pitchFamily="34" charset="0"/>
                          <a:cs typeface="Open Sans" panose="020B0606030504020204" pitchFamily="34" charset="0"/>
                        </a:rPr>
                        <a:t>LABA RUGI FISKAL</a:t>
                      </a:r>
                      <a:endParaRPr sz="1600" b="1" dirty="0">
                        <a:solidFill>
                          <a:srgbClr val="242259"/>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CCCCE1"/>
                    </a:solidFill>
                  </a:tcPr>
                </a:tc>
                <a:extLst>
                  <a:ext uri="{0D108BD9-81ED-4DB2-BD59-A6C34878D82A}">
                    <a16:rowId xmlns:a16="http://schemas.microsoft.com/office/drawing/2014/main" val="10000"/>
                  </a:ext>
                </a:extLst>
              </a:tr>
              <a:tr h="464528">
                <a:tc vMerge="1">
                  <a:txBody>
                    <a:bodyPr/>
                    <a:lstStyle/>
                    <a:p>
                      <a:endParaRPr lang="en-US"/>
                    </a:p>
                  </a:txBody>
                  <a:tcPr/>
                </a:tc>
                <a:tc vMerge="1">
                  <a:txBody>
                    <a:bodyPr/>
                    <a:lstStyle/>
                    <a:p>
                      <a:endParaRPr lang="en-US"/>
                    </a:p>
                  </a:txBody>
                  <a:tcPr/>
                </a:tc>
                <a:tc>
                  <a:txBody>
                    <a:bodyPr/>
                    <a:lstStyle/>
                    <a:p>
                      <a:pPr marL="0" marR="0" lvl="0" indent="0" algn="ctr" rtl="0">
                        <a:spcBef>
                          <a:spcPts val="0"/>
                        </a:spcBef>
                        <a:spcAft>
                          <a:spcPts val="0"/>
                        </a:spcAft>
                        <a:buNone/>
                      </a:pPr>
                      <a:r>
                        <a:rPr lang="en-US" sz="1400" b="1"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rPr>
                        <a:t>KOREKSI POSITIF</a:t>
                      </a:r>
                      <a:endParaRPr sz="1400" b="1"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6E6B9E"/>
                    </a:solidFill>
                  </a:tcPr>
                </a:tc>
                <a:tc>
                  <a:txBody>
                    <a:bodyPr/>
                    <a:lstStyle/>
                    <a:p>
                      <a:pPr marL="0" marR="0" lvl="0" indent="0" algn="ctr" rtl="0">
                        <a:spcBef>
                          <a:spcPts val="0"/>
                        </a:spcBef>
                        <a:spcAft>
                          <a:spcPts val="0"/>
                        </a:spcAft>
                        <a:buNone/>
                      </a:pPr>
                      <a:r>
                        <a:rPr lang="en-US" sz="1400" b="1"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rPr>
                        <a:t>KOREKSI NEGATIF</a:t>
                      </a:r>
                      <a:endParaRPr sz="1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6E6B9E"/>
                    </a:solidFill>
                  </a:tcPr>
                </a:tc>
                <a:tc vMerge="1">
                  <a:txBody>
                    <a:bodyPr/>
                    <a:lstStyle/>
                    <a:p>
                      <a:endParaRPr lang="en-US"/>
                    </a:p>
                  </a:txBody>
                  <a:tcPr/>
                </a:tc>
                <a:extLst>
                  <a:ext uri="{0D108BD9-81ED-4DB2-BD59-A6C34878D82A}">
                    <a16:rowId xmlns:a16="http://schemas.microsoft.com/office/drawing/2014/main" val="10001"/>
                  </a:ext>
                </a:extLst>
              </a:tr>
              <a:tr h="649062">
                <a:tc>
                  <a:txBody>
                    <a:bodyPr/>
                    <a:lstStyle/>
                    <a:p>
                      <a:pPr marL="0" marR="0" lvl="0" indent="0" algn="l" rtl="0">
                        <a:spcBef>
                          <a:spcPts val="0"/>
                        </a:spcBef>
                        <a:spcAft>
                          <a:spcPts val="0"/>
                        </a:spcAft>
                        <a:buNone/>
                      </a:pPr>
                      <a:r>
                        <a:rPr lang="en-US" sz="1400" u="none" strike="noStrike" cap="none" dirty="0" err="1">
                          <a:solidFill>
                            <a:srgbClr val="242259"/>
                          </a:solidFill>
                          <a:latin typeface="Open Sans" panose="020B0606030504020204" pitchFamily="34" charset="0"/>
                          <a:ea typeface="Open Sans" panose="020B0606030504020204" pitchFamily="34" charset="0"/>
                          <a:cs typeface="Open Sans" panose="020B0606030504020204" pitchFamily="34" charset="0"/>
                        </a:rPr>
                        <a:t>Peradaran</a:t>
                      </a:r>
                      <a:r>
                        <a:rPr lang="en-US" sz="1400" u="none" strike="noStrike" cap="none" dirty="0">
                          <a:solidFill>
                            <a:srgbClr val="242259"/>
                          </a:solidFill>
                          <a:latin typeface="Open Sans" panose="020B0606030504020204" pitchFamily="34" charset="0"/>
                          <a:ea typeface="Open Sans" panose="020B0606030504020204" pitchFamily="34" charset="0"/>
                          <a:cs typeface="Open Sans" panose="020B0606030504020204" pitchFamily="34" charset="0"/>
                        </a:rPr>
                        <a:t> </a:t>
                      </a:r>
                      <a:r>
                        <a:rPr lang="en-US" sz="1400" u="none" strike="noStrike" cap="none" dirty="0" err="1">
                          <a:solidFill>
                            <a:srgbClr val="242259"/>
                          </a:solidFill>
                          <a:latin typeface="Open Sans" panose="020B0606030504020204" pitchFamily="34" charset="0"/>
                          <a:ea typeface="Open Sans" panose="020B0606030504020204" pitchFamily="34" charset="0"/>
                          <a:cs typeface="Open Sans" panose="020B0606030504020204" pitchFamily="34" charset="0"/>
                        </a:rPr>
                        <a:t>usaha</a:t>
                      </a:r>
                      <a:r>
                        <a:rPr lang="en-US" sz="1400" u="none" strike="noStrike" cap="none" dirty="0">
                          <a:solidFill>
                            <a:srgbClr val="242259"/>
                          </a:solidFill>
                          <a:latin typeface="Open Sans" panose="020B0606030504020204" pitchFamily="34" charset="0"/>
                          <a:ea typeface="Open Sans" panose="020B0606030504020204" pitchFamily="34" charset="0"/>
                          <a:cs typeface="Open Sans" panose="020B0606030504020204" pitchFamily="34" charset="0"/>
                        </a:rPr>
                        <a:t> (Non Final)</a:t>
                      </a:r>
                      <a:endParaRPr sz="1600" dirty="0">
                        <a:solidFill>
                          <a:srgbClr val="242259"/>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mpd="sng">
                      <a:noFill/>
                      <a:prstDash val="solid"/>
                    </a:lnL>
                    <a:lnR w="12700" cmpd="sng">
                      <a:noFill/>
                      <a:prstDash val="solid"/>
                    </a:lnR>
                    <a:lnT w="12700" cmpd="sng">
                      <a:noFill/>
                      <a:prstDash val="solid"/>
                    </a:lnT>
                    <a:lnB w="12700" cap="flat" cmpd="sng" algn="ctr">
                      <a:solidFill>
                        <a:srgbClr val="6E6B9E"/>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rtl="0">
                        <a:spcBef>
                          <a:spcPts val="0"/>
                        </a:spcBef>
                        <a:spcAft>
                          <a:spcPts val="0"/>
                        </a:spcAft>
                        <a:buNone/>
                      </a:pPr>
                      <a:r>
                        <a:rPr lang="en-US" sz="1400" dirty="0">
                          <a:solidFill>
                            <a:srgbClr val="242259"/>
                          </a:solidFill>
                          <a:latin typeface="Open Sans" panose="020B0606030504020204" pitchFamily="34" charset="0"/>
                          <a:ea typeface="Open Sans" panose="020B0606030504020204" pitchFamily="34" charset="0"/>
                          <a:cs typeface="Open Sans" panose="020B0606030504020204" pitchFamily="34" charset="0"/>
                        </a:rPr>
                        <a:t>1.000.000.000</a:t>
                      </a:r>
                      <a:endParaRPr sz="1600" dirty="0">
                        <a:solidFill>
                          <a:srgbClr val="242259"/>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r" rtl="0">
                        <a:spcBef>
                          <a:spcPts val="0"/>
                        </a:spcBef>
                        <a:spcAft>
                          <a:spcPts val="0"/>
                        </a:spcAft>
                        <a:buNone/>
                      </a:pPr>
                      <a:endParaRPr sz="1400" dirty="0">
                        <a:solidFill>
                          <a:srgbClr val="242259"/>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mpd="sng">
                      <a:noFill/>
                      <a:prstDash val="solid"/>
                    </a:lnL>
                    <a:lnR w="12700" cmpd="sng">
                      <a:noFill/>
                      <a:prstDash val="solid"/>
                    </a:lnR>
                    <a:lnT w="12700" cmpd="sng">
                      <a:noFill/>
                      <a:prstDash val="solid"/>
                    </a:lnT>
                    <a:lnB w="12700" cap="flat" cmpd="sng" algn="ctr">
                      <a:solidFill>
                        <a:srgbClr val="6E6B9E"/>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rtl="0">
                        <a:spcBef>
                          <a:spcPts val="0"/>
                        </a:spcBef>
                        <a:spcAft>
                          <a:spcPts val="0"/>
                        </a:spcAft>
                        <a:buNone/>
                      </a:pPr>
                      <a:endParaRPr sz="1400" dirty="0">
                        <a:solidFill>
                          <a:srgbClr val="242259"/>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mpd="sng">
                      <a:noFill/>
                      <a:prstDash val="solid"/>
                    </a:lnL>
                    <a:lnR w="12700" cmpd="sng">
                      <a:noFill/>
                      <a:prstDash val="solid"/>
                    </a:lnR>
                    <a:lnT w="12700" cmpd="sng">
                      <a:noFill/>
                      <a:prstDash val="solid"/>
                    </a:lnT>
                    <a:lnB w="12700" cap="flat" cmpd="sng" algn="ctr">
                      <a:solidFill>
                        <a:srgbClr val="6E6B9E"/>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rtl="0">
                        <a:spcBef>
                          <a:spcPts val="0"/>
                        </a:spcBef>
                        <a:spcAft>
                          <a:spcPts val="0"/>
                        </a:spcAft>
                        <a:buNone/>
                      </a:pPr>
                      <a:endParaRPr sz="1400" dirty="0">
                        <a:solidFill>
                          <a:srgbClr val="242259"/>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mpd="sng">
                      <a:noFill/>
                      <a:prstDash val="solid"/>
                    </a:lnL>
                    <a:lnR w="12700" cmpd="sng">
                      <a:noFill/>
                      <a:prstDash val="solid"/>
                    </a:lnR>
                    <a:lnT w="12700" cmpd="sng">
                      <a:noFill/>
                      <a:prstDash val="solid"/>
                    </a:lnT>
                    <a:lnB w="12700" cap="flat" cmpd="sng" algn="ctr">
                      <a:solidFill>
                        <a:srgbClr val="6E6B9E"/>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rtl="0">
                        <a:spcBef>
                          <a:spcPts val="0"/>
                        </a:spcBef>
                        <a:spcAft>
                          <a:spcPts val="0"/>
                        </a:spcAft>
                        <a:buNone/>
                      </a:pPr>
                      <a:r>
                        <a:rPr lang="en-US" sz="1400" dirty="0">
                          <a:solidFill>
                            <a:srgbClr val="242259"/>
                          </a:solidFill>
                          <a:latin typeface="Open Sans" panose="020B0606030504020204" pitchFamily="34" charset="0"/>
                          <a:ea typeface="Open Sans" panose="020B0606030504020204" pitchFamily="34" charset="0"/>
                          <a:cs typeface="Open Sans" panose="020B0606030504020204" pitchFamily="34" charset="0"/>
                        </a:rPr>
                        <a:t>1.000.000.000</a:t>
                      </a:r>
                      <a:endParaRPr sz="1600" dirty="0">
                        <a:solidFill>
                          <a:srgbClr val="242259"/>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mpd="sng">
                      <a:noFill/>
                      <a:prstDash val="solid"/>
                    </a:lnL>
                    <a:lnR w="12700" cmpd="sng">
                      <a:noFill/>
                      <a:prstDash val="solid"/>
                    </a:lnR>
                    <a:lnT w="12700" cmpd="sng">
                      <a:noFill/>
                      <a:prstDash val="solid"/>
                    </a:lnT>
                    <a:lnB w="12700" cap="flat" cmpd="sng" algn="ctr">
                      <a:solidFill>
                        <a:srgbClr val="6E6B9E"/>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649062">
                <a:tc>
                  <a:txBody>
                    <a:bodyPr/>
                    <a:lstStyle/>
                    <a:p>
                      <a:pPr marL="0" marR="0" lvl="0" indent="0" algn="l" rtl="0">
                        <a:spcBef>
                          <a:spcPts val="0"/>
                        </a:spcBef>
                        <a:spcAft>
                          <a:spcPts val="0"/>
                        </a:spcAft>
                        <a:buNone/>
                      </a:pPr>
                      <a:r>
                        <a:rPr lang="en-US" sz="1400" dirty="0" err="1">
                          <a:solidFill>
                            <a:srgbClr val="242259"/>
                          </a:solidFill>
                          <a:latin typeface="Open Sans" panose="020B0606030504020204" pitchFamily="34" charset="0"/>
                          <a:ea typeface="Open Sans" panose="020B0606030504020204" pitchFamily="34" charset="0"/>
                          <a:cs typeface="Open Sans" panose="020B0606030504020204" pitchFamily="34" charset="0"/>
                        </a:rPr>
                        <a:t>Biaya</a:t>
                      </a:r>
                      <a:r>
                        <a:rPr lang="en-US" sz="1400" dirty="0">
                          <a:solidFill>
                            <a:srgbClr val="242259"/>
                          </a:solidFill>
                          <a:latin typeface="Open Sans" panose="020B0606030504020204" pitchFamily="34" charset="0"/>
                          <a:ea typeface="Open Sans" panose="020B0606030504020204" pitchFamily="34" charset="0"/>
                          <a:cs typeface="Open Sans" panose="020B0606030504020204" pitchFamily="34" charset="0"/>
                        </a:rPr>
                        <a:t> Usaha (Deductible Exp)</a:t>
                      </a:r>
                      <a:endParaRPr sz="1400" dirty="0">
                        <a:solidFill>
                          <a:srgbClr val="242259"/>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mpd="sng">
                      <a:noFill/>
                      <a:prstDash val="solid"/>
                    </a:lnL>
                    <a:lnR w="12700" cmpd="sng">
                      <a:noFill/>
                      <a:prstDash val="solid"/>
                    </a:lnR>
                    <a:lnT w="12700" cap="flat" cmpd="sng" algn="ctr">
                      <a:solidFill>
                        <a:srgbClr val="6E6B9E"/>
                      </a:solidFill>
                      <a:prstDash val="solid"/>
                      <a:round/>
                      <a:headEnd type="none" w="med" len="med"/>
                      <a:tailEnd type="none" w="med" len="med"/>
                    </a:lnT>
                    <a:lnB w="12700" cap="flat" cmpd="sng" algn="ctr">
                      <a:solidFill>
                        <a:srgbClr val="6E6B9E"/>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rtl="0">
                        <a:spcBef>
                          <a:spcPts val="0"/>
                        </a:spcBef>
                        <a:spcAft>
                          <a:spcPts val="0"/>
                        </a:spcAft>
                        <a:buNone/>
                      </a:pPr>
                      <a:r>
                        <a:rPr lang="en-US" sz="1400" dirty="0">
                          <a:solidFill>
                            <a:srgbClr val="242259"/>
                          </a:solidFill>
                          <a:latin typeface="Open Sans" panose="020B0606030504020204" pitchFamily="34" charset="0"/>
                          <a:ea typeface="Open Sans" panose="020B0606030504020204" pitchFamily="34" charset="0"/>
                          <a:cs typeface="Open Sans" panose="020B0606030504020204" pitchFamily="34" charset="0"/>
                        </a:rPr>
                        <a:t>800.000.000</a:t>
                      </a:r>
                      <a:endParaRPr sz="1600" dirty="0">
                        <a:solidFill>
                          <a:srgbClr val="242259"/>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r" rtl="0">
                        <a:spcBef>
                          <a:spcPts val="0"/>
                        </a:spcBef>
                        <a:spcAft>
                          <a:spcPts val="0"/>
                        </a:spcAft>
                        <a:buNone/>
                      </a:pPr>
                      <a:endParaRPr sz="1400" dirty="0">
                        <a:solidFill>
                          <a:srgbClr val="242259"/>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mpd="sng">
                      <a:noFill/>
                      <a:prstDash val="solid"/>
                    </a:lnL>
                    <a:lnR w="12700" cmpd="sng">
                      <a:noFill/>
                      <a:prstDash val="solid"/>
                    </a:lnR>
                    <a:lnT w="12700" cap="flat" cmpd="sng" algn="ctr">
                      <a:solidFill>
                        <a:srgbClr val="6E6B9E"/>
                      </a:solidFill>
                      <a:prstDash val="solid"/>
                      <a:round/>
                      <a:headEnd type="none" w="med" len="med"/>
                      <a:tailEnd type="none" w="med" len="med"/>
                    </a:lnT>
                    <a:lnB w="12700" cap="flat" cmpd="sng" algn="ctr">
                      <a:solidFill>
                        <a:srgbClr val="6E6B9E"/>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rtl="0">
                        <a:spcBef>
                          <a:spcPts val="0"/>
                        </a:spcBef>
                        <a:spcAft>
                          <a:spcPts val="0"/>
                        </a:spcAft>
                        <a:buNone/>
                      </a:pPr>
                      <a:endParaRPr sz="1400" dirty="0">
                        <a:solidFill>
                          <a:srgbClr val="242259"/>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mpd="sng">
                      <a:noFill/>
                      <a:prstDash val="solid"/>
                    </a:lnL>
                    <a:lnR w="12700" cmpd="sng">
                      <a:noFill/>
                      <a:prstDash val="solid"/>
                    </a:lnR>
                    <a:lnT w="12700" cap="flat" cmpd="sng" algn="ctr">
                      <a:solidFill>
                        <a:srgbClr val="6E6B9E"/>
                      </a:solidFill>
                      <a:prstDash val="solid"/>
                      <a:round/>
                      <a:headEnd type="none" w="med" len="med"/>
                      <a:tailEnd type="none" w="med" len="med"/>
                    </a:lnT>
                    <a:lnB w="12700" cap="flat" cmpd="sng" algn="ctr">
                      <a:solidFill>
                        <a:srgbClr val="6E6B9E"/>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rtl="0">
                        <a:spcBef>
                          <a:spcPts val="0"/>
                        </a:spcBef>
                        <a:spcAft>
                          <a:spcPts val="0"/>
                        </a:spcAft>
                        <a:buNone/>
                      </a:pPr>
                      <a:endParaRPr sz="1400" dirty="0">
                        <a:solidFill>
                          <a:srgbClr val="242259"/>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mpd="sng">
                      <a:noFill/>
                      <a:prstDash val="solid"/>
                    </a:lnL>
                    <a:lnR w="12700" cmpd="sng">
                      <a:noFill/>
                      <a:prstDash val="solid"/>
                    </a:lnR>
                    <a:lnT w="12700" cap="flat" cmpd="sng" algn="ctr">
                      <a:solidFill>
                        <a:srgbClr val="6E6B9E"/>
                      </a:solidFill>
                      <a:prstDash val="solid"/>
                      <a:round/>
                      <a:headEnd type="none" w="med" len="med"/>
                      <a:tailEnd type="none" w="med" len="med"/>
                    </a:lnT>
                    <a:lnB w="12700" cap="flat" cmpd="sng" algn="ctr">
                      <a:solidFill>
                        <a:srgbClr val="6E6B9E"/>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rtl="0">
                        <a:spcBef>
                          <a:spcPts val="0"/>
                        </a:spcBef>
                        <a:spcAft>
                          <a:spcPts val="0"/>
                        </a:spcAft>
                        <a:buNone/>
                      </a:pPr>
                      <a:r>
                        <a:rPr lang="en-US" sz="1400" dirty="0">
                          <a:solidFill>
                            <a:srgbClr val="242259"/>
                          </a:solidFill>
                          <a:latin typeface="Open Sans" panose="020B0606030504020204" pitchFamily="34" charset="0"/>
                          <a:ea typeface="Open Sans" panose="020B0606030504020204" pitchFamily="34" charset="0"/>
                          <a:cs typeface="Open Sans" panose="020B0606030504020204" pitchFamily="34" charset="0"/>
                        </a:rPr>
                        <a:t>800.000.000</a:t>
                      </a:r>
                      <a:endParaRPr sz="1600" dirty="0">
                        <a:solidFill>
                          <a:srgbClr val="242259"/>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mpd="sng">
                      <a:noFill/>
                      <a:prstDash val="solid"/>
                    </a:lnL>
                    <a:lnR w="12700" cmpd="sng">
                      <a:noFill/>
                      <a:prstDash val="solid"/>
                    </a:lnR>
                    <a:lnT w="12700" cap="flat" cmpd="sng" algn="ctr">
                      <a:solidFill>
                        <a:srgbClr val="6E6B9E"/>
                      </a:solidFill>
                      <a:prstDash val="solid"/>
                      <a:round/>
                      <a:headEnd type="none" w="med" len="med"/>
                      <a:tailEnd type="none" w="med" len="med"/>
                    </a:lnT>
                    <a:lnB w="12700" cap="flat" cmpd="sng" algn="ctr">
                      <a:solidFill>
                        <a:srgbClr val="6E6B9E"/>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649062">
                <a:tc>
                  <a:txBody>
                    <a:bodyPr/>
                    <a:lstStyle/>
                    <a:p>
                      <a:pPr marL="0" marR="0" lvl="0" indent="0" algn="l" rtl="0">
                        <a:lnSpc>
                          <a:spcPct val="100000"/>
                        </a:lnSpc>
                        <a:spcBef>
                          <a:spcPts val="0"/>
                        </a:spcBef>
                        <a:spcAft>
                          <a:spcPts val="0"/>
                        </a:spcAft>
                        <a:buClr>
                          <a:schemeClr val="lt1"/>
                        </a:buClr>
                        <a:buSzPts val="1600"/>
                        <a:buFont typeface="Book Antiqua"/>
                        <a:buNone/>
                      </a:pPr>
                      <a:r>
                        <a:rPr lang="en-US" sz="1400" dirty="0" err="1">
                          <a:solidFill>
                            <a:srgbClr val="242259"/>
                          </a:solidFill>
                          <a:latin typeface="Open Sans" panose="020B0606030504020204" pitchFamily="34" charset="0"/>
                          <a:ea typeface="Open Sans" panose="020B0606030504020204" pitchFamily="34" charset="0"/>
                          <a:cs typeface="Open Sans" panose="020B0606030504020204" pitchFamily="34" charset="0"/>
                        </a:rPr>
                        <a:t>Biaya</a:t>
                      </a:r>
                      <a:r>
                        <a:rPr lang="en-US" sz="1400" dirty="0">
                          <a:solidFill>
                            <a:srgbClr val="242259"/>
                          </a:solidFill>
                          <a:latin typeface="Open Sans" panose="020B0606030504020204" pitchFamily="34" charset="0"/>
                          <a:ea typeface="Open Sans" panose="020B0606030504020204" pitchFamily="34" charset="0"/>
                          <a:cs typeface="Open Sans" panose="020B0606030504020204" pitchFamily="34" charset="0"/>
                        </a:rPr>
                        <a:t> </a:t>
                      </a:r>
                      <a:r>
                        <a:rPr lang="en-US" sz="1400" dirty="0" err="1">
                          <a:solidFill>
                            <a:srgbClr val="242259"/>
                          </a:solidFill>
                          <a:latin typeface="Open Sans" panose="020B0606030504020204" pitchFamily="34" charset="0"/>
                          <a:ea typeface="Open Sans" panose="020B0606030504020204" pitchFamily="34" charset="0"/>
                          <a:cs typeface="Open Sans" panose="020B0606030504020204" pitchFamily="34" charset="0"/>
                        </a:rPr>
                        <a:t>Piknik</a:t>
                      </a:r>
                      <a:r>
                        <a:rPr lang="en-US" sz="1400" dirty="0">
                          <a:solidFill>
                            <a:srgbClr val="242259"/>
                          </a:solidFill>
                          <a:latin typeface="Open Sans" panose="020B0606030504020204" pitchFamily="34" charset="0"/>
                          <a:ea typeface="Open Sans" panose="020B0606030504020204" pitchFamily="34" charset="0"/>
                          <a:cs typeface="Open Sans" panose="020B0606030504020204" pitchFamily="34" charset="0"/>
                        </a:rPr>
                        <a:t> (Non Deductible Exp)</a:t>
                      </a:r>
                      <a:endParaRPr sz="1400" dirty="0">
                        <a:solidFill>
                          <a:srgbClr val="242259"/>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mpd="sng">
                      <a:noFill/>
                      <a:prstDash val="solid"/>
                    </a:lnL>
                    <a:lnR w="12700" cmpd="sng">
                      <a:noFill/>
                      <a:prstDash val="solid"/>
                    </a:lnR>
                    <a:lnT w="12700" cap="flat" cmpd="sng" algn="ctr">
                      <a:solidFill>
                        <a:srgbClr val="6E6B9E"/>
                      </a:solidFill>
                      <a:prstDash val="solid"/>
                      <a:round/>
                      <a:headEnd type="none" w="med" len="med"/>
                      <a:tailEnd type="none" w="med" len="med"/>
                    </a:lnT>
                    <a:lnB w="12700" cap="flat" cmpd="sng" algn="ctr">
                      <a:solidFill>
                        <a:srgbClr val="6E6B9E"/>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rtl="0">
                        <a:spcBef>
                          <a:spcPts val="0"/>
                        </a:spcBef>
                        <a:spcAft>
                          <a:spcPts val="0"/>
                        </a:spcAft>
                        <a:buNone/>
                      </a:pPr>
                      <a:r>
                        <a:rPr lang="en-US" sz="1400" dirty="0">
                          <a:solidFill>
                            <a:srgbClr val="242259"/>
                          </a:solidFill>
                          <a:latin typeface="Open Sans" panose="020B0606030504020204" pitchFamily="34" charset="0"/>
                          <a:ea typeface="Open Sans" panose="020B0606030504020204" pitchFamily="34" charset="0"/>
                          <a:cs typeface="Open Sans" panose="020B0606030504020204" pitchFamily="34" charset="0"/>
                        </a:rPr>
                        <a:t>50.000.000</a:t>
                      </a:r>
                      <a:endParaRPr sz="1600" dirty="0">
                        <a:solidFill>
                          <a:srgbClr val="242259"/>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r" rtl="0">
                        <a:spcBef>
                          <a:spcPts val="0"/>
                        </a:spcBef>
                        <a:spcAft>
                          <a:spcPts val="0"/>
                        </a:spcAft>
                        <a:buNone/>
                      </a:pPr>
                      <a:endParaRPr sz="1400" dirty="0">
                        <a:solidFill>
                          <a:srgbClr val="242259"/>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mpd="sng">
                      <a:noFill/>
                      <a:prstDash val="solid"/>
                    </a:lnL>
                    <a:lnR w="12700" cmpd="sng">
                      <a:noFill/>
                      <a:prstDash val="solid"/>
                    </a:lnR>
                    <a:lnT w="12700" cap="flat" cmpd="sng" algn="ctr">
                      <a:solidFill>
                        <a:srgbClr val="6E6B9E"/>
                      </a:solidFill>
                      <a:prstDash val="solid"/>
                      <a:round/>
                      <a:headEnd type="none" w="med" len="med"/>
                      <a:tailEnd type="none" w="med" len="med"/>
                    </a:lnT>
                    <a:lnB w="12700" cap="flat" cmpd="sng" algn="ctr">
                      <a:solidFill>
                        <a:srgbClr val="6E6B9E"/>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rtl="0">
                        <a:spcBef>
                          <a:spcPts val="0"/>
                        </a:spcBef>
                        <a:spcAft>
                          <a:spcPts val="0"/>
                        </a:spcAft>
                        <a:buNone/>
                      </a:pPr>
                      <a:r>
                        <a:rPr lang="en-US" sz="1400" dirty="0">
                          <a:solidFill>
                            <a:srgbClr val="242259"/>
                          </a:solidFill>
                          <a:latin typeface="Open Sans" panose="020B0606030504020204" pitchFamily="34" charset="0"/>
                          <a:ea typeface="Open Sans" panose="020B0606030504020204" pitchFamily="34" charset="0"/>
                          <a:cs typeface="Open Sans" panose="020B0606030504020204" pitchFamily="34" charset="0"/>
                        </a:rPr>
                        <a:t>50.000.000</a:t>
                      </a:r>
                      <a:endParaRPr sz="1600" dirty="0">
                        <a:solidFill>
                          <a:srgbClr val="242259"/>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mpd="sng">
                      <a:noFill/>
                      <a:prstDash val="solid"/>
                    </a:lnL>
                    <a:lnR w="12700" cmpd="sng">
                      <a:noFill/>
                      <a:prstDash val="solid"/>
                    </a:lnR>
                    <a:lnT w="12700" cap="flat" cmpd="sng" algn="ctr">
                      <a:solidFill>
                        <a:srgbClr val="6E6B9E"/>
                      </a:solidFill>
                      <a:prstDash val="solid"/>
                      <a:round/>
                      <a:headEnd type="none" w="med" len="med"/>
                      <a:tailEnd type="none" w="med" len="med"/>
                    </a:lnT>
                    <a:lnB w="12700" cap="flat" cmpd="sng" algn="ctr">
                      <a:solidFill>
                        <a:srgbClr val="6E6B9E"/>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rtl="0">
                        <a:spcBef>
                          <a:spcPts val="0"/>
                        </a:spcBef>
                        <a:spcAft>
                          <a:spcPts val="0"/>
                        </a:spcAft>
                        <a:buNone/>
                      </a:pPr>
                      <a:endParaRPr sz="1400" dirty="0">
                        <a:solidFill>
                          <a:srgbClr val="242259"/>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mpd="sng">
                      <a:noFill/>
                      <a:prstDash val="solid"/>
                    </a:lnL>
                    <a:lnR w="12700" cmpd="sng">
                      <a:noFill/>
                      <a:prstDash val="solid"/>
                    </a:lnR>
                    <a:lnT w="12700" cap="flat" cmpd="sng" algn="ctr">
                      <a:solidFill>
                        <a:srgbClr val="6E6B9E"/>
                      </a:solidFill>
                      <a:prstDash val="solid"/>
                      <a:round/>
                      <a:headEnd type="none" w="med" len="med"/>
                      <a:tailEnd type="none" w="med" len="med"/>
                    </a:lnT>
                    <a:lnB w="12700" cap="flat" cmpd="sng" algn="ctr">
                      <a:solidFill>
                        <a:srgbClr val="6E6B9E"/>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rtl="0">
                        <a:spcBef>
                          <a:spcPts val="0"/>
                        </a:spcBef>
                        <a:spcAft>
                          <a:spcPts val="0"/>
                        </a:spcAft>
                        <a:buNone/>
                      </a:pPr>
                      <a:r>
                        <a:rPr lang="en-US" sz="1400" dirty="0">
                          <a:solidFill>
                            <a:srgbClr val="242259"/>
                          </a:solidFill>
                          <a:latin typeface="Open Sans" panose="020B0606030504020204" pitchFamily="34" charset="0"/>
                          <a:ea typeface="Open Sans" panose="020B0606030504020204" pitchFamily="34" charset="0"/>
                          <a:cs typeface="Open Sans" panose="020B0606030504020204" pitchFamily="34" charset="0"/>
                        </a:rPr>
                        <a:t>0</a:t>
                      </a:r>
                      <a:endParaRPr sz="1600" dirty="0">
                        <a:solidFill>
                          <a:srgbClr val="242259"/>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mpd="sng">
                      <a:noFill/>
                      <a:prstDash val="solid"/>
                    </a:lnL>
                    <a:lnR w="12700" cmpd="sng">
                      <a:noFill/>
                      <a:prstDash val="solid"/>
                    </a:lnR>
                    <a:lnT w="12700" cap="flat" cmpd="sng" algn="ctr">
                      <a:solidFill>
                        <a:srgbClr val="6E6B9E"/>
                      </a:solidFill>
                      <a:prstDash val="solid"/>
                      <a:round/>
                      <a:headEnd type="none" w="med" len="med"/>
                      <a:tailEnd type="none" w="med" len="med"/>
                    </a:lnT>
                    <a:lnB w="12700" cap="flat" cmpd="sng" algn="ctr">
                      <a:solidFill>
                        <a:srgbClr val="6E6B9E"/>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464528">
                <a:tc>
                  <a:txBody>
                    <a:bodyPr/>
                    <a:lstStyle/>
                    <a:p>
                      <a:pPr marL="0" marR="0" lvl="0" indent="0" algn="l" rtl="0">
                        <a:lnSpc>
                          <a:spcPct val="100000"/>
                        </a:lnSpc>
                        <a:spcBef>
                          <a:spcPts val="0"/>
                        </a:spcBef>
                        <a:spcAft>
                          <a:spcPts val="0"/>
                        </a:spcAft>
                        <a:buClr>
                          <a:schemeClr val="lt1"/>
                        </a:buClr>
                        <a:buSzPts val="1600"/>
                        <a:buFont typeface="Book Antiqua"/>
                        <a:buNone/>
                      </a:pPr>
                      <a:r>
                        <a:rPr lang="en-US" sz="1400" dirty="0" err="1">
                          <a:solidFill>
                            <a:srgbClr val="242259"/>
                          </a:solidFill>
                          <a:latin typeface="Open Sans" panose="020B0606030504020204" pitchFamily="34" charset="0"/>
                          <a:ea typeface="Open Sans" panose="020B0606030504020204" pitchFamily="34" charset="0"/>
                          <a:cs typeface="Open Sans" panose="020B0606030504020204" pitchFamily="34" charset="0"/>
                        </a:rPr>
                        <a:t>Laba</a:t>
                      </a:r>
                      <a:r>
                        <a:rPr lang="en-US" sz="1400" dirty="0">
                          <a:solidFill>
                            <a:srgbClr val="242259"/>
                          </a:solidFill>
                          <a:latin typeface="Open Sans" panose="020B0606030504020204" pitchFamily="34" charset="0"/>
                          <a:ea typeface="Open Sans" panose="020B0606030504020204" pitchFamily="34" charset="0"/>
                          <a:cs typeface="Open Sans" panose="020B0606030504020204" pitchFamily="34" charset="0"/>
                        </a:rPr>
                        <a:t> </a:t>
                      </a:r>
                      <a:r>
                        <a:rPr lang="en-US" sz="1400" dirty="0" err="1">
                          <a:solidFill>
                            <a:srgbClr val="242259"/>
                          </a:solidFill>
                          <a:latin typeface="Open Sans" panose="020B0606030504020204" pitchFamily="34" charset="0"/>
                          <a:ea typeface="Open Sans" panose="020B0606030504020204" pitchFamily="34" charset="0"/>
                          <a:cs typeface="Open Sans" panose="020B0606030504020204" pitchFamily="34" charset="0"/>
                        </a:rPr>
                        <a:t>Opersional</a:t>
                      </a:r>
                      <a:endParaRPr sz="1400" dirty="0">
                        <a:solidFill>
                          <a:srgbClr val="242259"/>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mpd="sng">
                      <a:noFill/>
                      <a:prstDash val="solid"/>
                    </a:lnL>
                    <a:lnR w="12700" cmpd="sng">
                      <a:noFill/>
                      <a:prstDash val="solid"/>
                    </a:lnR>
                    <a:lnT w="12700" cap="flat" cmpd="sng" algn="ctr">
                      <a:solidFill>
                        <a:srgbClr val="6E6B9E"/>
                      </a:solidFill>
                      <a:prstDash val="solid"/>
                      <a:round/>
                      <a:headEnd type="none" w="med" len="med"/>
                      <a:tailEnd type="none" w="med" len="med"/>
                    </a:lnT>
                    <a:lnB w="12700" cap="flat" cmpd="sng" algn="ctr">
                      <a:solidFill>
                        <a:srgbClr val="6E6B9E"/>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rtl="0">
                        <a:spcBef>
                          <a:spcPts val="0"/>
                        </a:spcBef>
                        <a:spcAft>
                          <a:spcPts val="0"/>
                        </a:spcAft>
                        <a:buNone/>
                      </a:pPr>
                      <a:r>
                        <a:rPr lang="en-US" sz="1400" dirty="0">
                          <a:solidFill>
                            <a:srgbClr val="242259"/>
                          </a:solidFill>
                          <a:latin typeface="Open Sans" panose="020B0606030504020204" pitchFamily="34" charset="0"/>
                          <a:ea typeface="Open Sans" panose="020B0606030504020204" pitchFamily="34" charset="0"/>
                          <a:cs typeface="Open Sans" panose="020B0606030504020204" pitchFamily="34" charset="0"/>
                        </a:rPr>
                        <a:t>150.000.000</a:t>
                      </a:r>
                      <a:endParaRPr sz="1600" dirty="0">
                        <a:solidFill>
                          <a:srgbClr val="242259"/>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mpd="sng">
                      <a:noFill/>
                      <a:prstDash val="solid"/>
                    </a:lnL>
                    <a:lnR w="12700" cmpd="sng">
                      <a:noFill/>
                      <a:prstDash val="solid"/>
                    </a:lnR>
                    <a:lnT w="12700" cap="flat" cmpd="sng" algn="ctr">
                      <a:solidFill>
                        <a:srgbClr val="6E6B9E"/>
                      </a:solidFill>
                      <a:prstDash val="solid"/>
                      <a:round/>
                      <a:headEnd type="none" w="med" len="med"/>
                      <a:tailEnd type="none" w="med" len="med"/>
                    </a:lnT>
                    <a:lnB w="12700" cap="flat" cmpd="sng" algn="ctr">
                      <a:solidFill>
                        <a:srgbClr val="6E6B9E"/>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rtl="0">
                        <a:spcBef>
                          <a:spcPts val="0"/>
                        </a:spcBef>
                        <a:spcAft>
                          <a:spcPts val="0"/>
                        </a:spcAft>
                        <a:buNone/>
                      </a:pPr>
                      <a:endParaRPr sz="1400" dirty="0">
                        <a:solidFill>
                          <a:srgbClr val="242259"/>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mpd="sng">
                      <a:noFill/>
                      <a:prstDash val="solid"/>
                    </a:lnL>
                    <a:lnR w="12700" cmpd="sng">
                      <a:noFill/>
                      <a:prstDash val="solid"/>
                    </a:lnR>
                    <a:lnT w="12700" cap="flat" cmpd="sng" algn="ctr">
                      <a:solidFill>
                        <a:srgbClr val="6E6B9E"/>
                      </a:solidFill>
                      <a:prstDash val="solid"/>
                      <a:round/>
                      <a:headEnd type="none" w="med" len="med"/>
                      <a:tailEnd type="none" w="med" len="med"/>
                    </a:lnT>
                    <a:lnB w="12700" cap="flat" cmpd="sng" algn="ctr">
                      <a:solidFill>
                        <a:srgbClr val="6E6B9E"/>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rtl="0">
                        <a:spcBef>
                          <a:spcPts val="0"/>
                        </a:spcBef>
                        <a:spcAft>
                          <a:spcPts val="0"/>
                        </a:spcAft>
                        <a:buNone/>
                      </a:pPr>
                      <a:endParaRPr sz="1400" dirty="0">
                        <a:solidFill>
                          <a:srgbClr val="242259"/>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mpd="sng">
                      <a:noFill/>
                      <a:prstDash val="solid"/>
                    </a:lnL>
                    <a:lnR w="12700" cmpd="sng">
                      <a:noFill/>
                      <a:prstDash val="solid"/>
                    </a:lnR>
                    <a:lnT w="12700" cap="flat" cmpd="sng" algn="ctr">
                      <a:solidFill>
                        <a:srgbClr val="6E6B9E"/>
                      </a:solidFill>
                      <a:prstDash val="solid"/>
                      <a:round/>
                      <a:headEnd type="none" w="med" len="med"/>
                      <a:tailEnd type="none" w="med" len="med"/>
                    </a:lnT>
                    <a:lnB w="12700" cap="flat" cmpd="sng" algn="ctr">
                      <a:solidFill>
                        <a:srgbClr val="6E6B9E"/>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rtl="0">
                        <a:spcBef>
                          <a:spcPts val="0"/>
                        </a:spcBef>
                        <a:spcAft>
                          <a:spcPts val="0"/>
                        </a:spcAft>
                        <a:buNone/>
                      </a:pPr>
                      <a:r>
                        <a:rPr lang="en-US" sz="1400" dirty="0">
                          <a:solidFill>
                            <a:srgbClr val="242259"/>
                          </a:solidFill>
                          <a:latin typeface="Open Sans" panose="020B0606030504020204" pitchFamily="34" charset="0"/>
                          <a:ea typeface="Open Sans" panose="020B0606030504020204" pitchFamily="34" charset="0"/>
                          <a:cs typeface="Open Sans" panose="020B0606030504020204" pitchFamily="34" charset="0"/>
                        </a:rPr>
                        <a:t>200.000.000</a:t>
                      </a:r>
                      <a:endParaRPr sz="1600" dirty="0">
                        <a:solidFill>
                          <a:srgbClr val="242259"/>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mpd="sng">
                      <a:noFill/>
                      <a:prstDash val="solid"/>
                    </a:lnL>
                    <a:lnR w="12700" cmpd="sng">
                      <a:noFill/>
                      <a:prstDash val="solid"/>
                    </a:lnR>
                    <a:lnT w="12700" cap="flat" cmpd="sng" algn="ctr">
                      <a:solidFill>
                        <a:srgbClr val="6E6B9E"/>
                      </a:solidFill>
                      <a:prstDash val="solid"/>
                      <a:round/>
                      <a:headEnd type="none" w="med" len="med"/>
                      <a:tailEnd type="none" w="med" len="med"/>
                    </a:lnT>
                    <a:lnB w="12700" cap="flat" cmpd="sng" algn="ctr">
                      <a:solidFill>
                        <a:srgbClr val="6E6B9E"/>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649062">
                <a:tc>
                  <a:txBody>
                    <a:bodyPr/>
                    <a:lstStyle/>
                    <a:p>
                      <a:pPr marL="0" marR="0" lvl="0" indent="0" algn="l" rtl="0">
                        <a:spcBef>
                          <a:spcPts val="0"/>
                        </a:spcBef>
                        <a:spcAft>
                          <a:spcPts val="0"/>
                        </a:spcAft>
                        <a:buNone/>
                      </a:pPr>
                      <a:r>
                        <a:rPr lang="en-US" sz="1400" dirty="0">
                          <a:solidFill>
                            <a:srgbClr val="242259"/>
                          </a:solidFill>
                          <a:latin typeface="Open Sans" panose="020B0606030504020204" pitchFamily="34" charset="0"/>
                          <a:ea typeface="Open Sans" panose="020B0606030504020204" pitchFamily="34" charset="0"/>
                          <a:cs typeface="Open Sans" panose="020B0606030504020204" pitchFamily="34" charset="0"/>
                        </a:rPr>
                        <a:t>Ph. Bunga, </a:t>
                      </a:r>
                      <a:r>
                        <a:rPr lang="en-US" sz="1400" dirty="0" err="1">
                          <a:solidFill>
                            <a:srgbClr val="242259"/>
                          </a:solidFill>
                          <a:latin typeface="Open Sans" panose="020B0606030504020204" pitchFamily="34" charset="0"/>
                          <a:ea typeface="Open Sans" panose="020B0606030504020204" pitchFamily="34" charset="0"/>
                          <a:cs typeface="Open Sans" panose="020B0606030504020204" pitchFamily="34" charset="0"/>
                        </a:rPr>
                        <a:t>jasa</a:t>
                      </a:r>
                      <a:r>
                        <a:rPr lang="en-US" sz="1400" dirty="0">
                          <a:solidFill>
                            <a:srgbClr val="242259"/>
                          </a:solidFill>
                          <a:latin typeface="Open Sans" panose="020B0606030504020204" pitchFamily="34" charset="0"/>
                          <a:ea typeface="Open Sans" panose="020B0606030504020204" pitchFamily="34" charset="0"/>
                          <a:cs typeface="Open Sans" panose="020B0606030504020204" pitchFamily="34" charset="0"/>
                        </a:rPr>
                        <a:t> </a:t>
                      </a:r>
                      <a:r>
                        <a:rPr lang="en-US" sz="1400" dirty="0" err="1">
                          <a:solidFill>
                            <a:srgbClr val="242259"/>
                          </a:solidFill>
                          <a:latin typeface="Open Sans" panose="020B0606030504020204" pitchFamily="34" charset="0"/>
                          <a:ea typeface="Open Sans" panose="020B0606030504020204" pitchFamily="34" charset="0"/>
                          <a:cs typeface="Open Sans" panose="020B0606030504020204" pitchFamily="34" charset="0"/>
                        </a:rPr>
                        <a:t>giro</a:t>
                      </a:r>
                      <a:r>
                        <a:rPr lang="en-US" sz="1400" dirty="0">
                          <a:solidFill>
                            <a:srgbClr val="242259"/>
                          </a:solidFill>
                          <a:latin typeface="Open Sans" panose="020B0606030504020204" pitchFamily="34" charset="0"/>
                          <a:ea typeface="Open Sans" panose="020B0606030504020204" pitchFamily="34" charset="0"/>
                          <a:cs typeface="Open Sans" panose="020B0606030504020204" pitchFamily="34" charset="0"/>
                        </a:rPr>
                        <a:t> (Final)</a:t>
                      </a:r>
                      <a:endParaRPr sz="1400" dirty="0">
                        <a:solidFill>
                          <a:srgbClr val="242259"/>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mpd="sng">
                      <a:noFill/>
                      <a:prstDash val="solid"/>
                    </a:lnL>
                    <a:lnR w="12700" cmpd="sng">
                      <a:noFill/>
                      <a:prstDash val="solid"/>
                    </a:lnR>
                    <a:lnT w="12700" cap="flat" cmpd="sng" algn="ctr">
                      <a:solidFill>
                        <a:srgbClr val="6E6B9E"/>
                      </a:solidFill>
                      <a:prstDash val="solid"/>
                      <a:round/>
                      <a:headEnd type="none" w="med" len="med"/>
                      <a:tailEnd type="none" w="med" len="med"/>
                    </a:lnT>
                    <a:lnB w="12700" cap="flat" cmpd="sng" algn="ctr">
                      <a:solidFill>
                        <a:srgbClr val="6E6B9E"/>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rtl="0">
                        <a:spcBef>
                          <a:spcPts val="0"/>
                        </a:spcBef>
                        <a:spcAft>
                          <a:spcPts val="0"/>
                        </a:spcAft>
                        <a:buNone/>
                      </a:pPr>
                      <a:r>
                        <a:rPr lang="en-US" sz="1400" dirty="0">
                          <a:solidFill>
                            <a:srgbClr val="242259"/>
                          </a:solidFill>
                          <a:latin typeface="Open Sans" panose="020B0606030504020204" pitchFamily="34" charset="0"/>
                          <a:ea typeface="Open Sans" panose="020B0606030504020204" pitchFamily="34" charset="0"/>
                          <a:cs typeface="Open Sans" panose="020B0606030504020204" pitchFamily="34" charset="0"/>
                        </a:rPr>
                        <a:t>10.000.000</a:t>
                      </a:r>
                      <a:endParaRPr sz="1600" dirty="0">
                        <a:solidFill>
                          <a:srgbClr val="242259"/>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mpd="sng">
                      <a:noFill/>
                      <a:prstDash val="solid"/>
                    </a:lnL>
                    <a:lnR w="12700" cmpd="sng">
                      <a:noFill/>
                      <a:prstDash val="solid"/>
                    </a:lnR>
                    <a:lnT w="12700" cap="flat" cmpd="sng" algn="ctr">
                      <a:solidFill>
                        <a:srgbClr val="6E6B9E"/>
                      </a:solidFill>
                      <a:prstDash val="solid"/>
                      <a:round/>
                      <a:headEnd type="none" w="med" len="med"/>
                      <a:tailEnd type="none" w="med" len="med"/>
                    </a:lnT>
                    <a:lnB w="12700" cap="flat" cmpd="sng" algn="ctr">
                      <a:solidFill>
                        <a:srgbClr val="6E6B9E"/>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rtl="0">
                        <a:spcBef>
                          <a:spcPts val="0"/>
                        </a:spcBef>
                        <a:spcAft>
                          <a:spcPts val="0"/>
                        </a:spcAft>
                        <a:buNone/>
                      </a:pPr>
                      <a:endParaRPr sz="1400" dirty="0">
                        <a:solidFill>
                          <a:srgbClr val="242259"/>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mpd="sng">
                      <a:noFill/>
                      <a:prstDash val="solid"/>
                    </a:lnL>
                    <a:lnR w="12700" cmpd="sng">
                      <a:noFill/>
                      <a:prstDash val="solid"/>
                    </a:lnR>
                    <a:lnT w="12700" cap="flat" cmpd="sng" algn="ctr">
                      <a:solidFill>
                        <a:srgbClr val="6E6B9E"/>
                      </a:solidFill>
                      <a:prstDash val="solid"/>
                      <a:round/>
                      <a:headEnd type="none" w="med" len="med"/>
                      <a:tailEnd type="none" w="med" len="med"/>
                    </a:lnT>
                    <a:lnB w="12700" cap="flat" cmpd="sng" algn="ctr">
                      <a:solidFill>
                        <a:srgbClr val="6E6B9E"/>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rtl="0">
                        <a:spcBef>
                          <a:spcPts val="0"/>
                        </a:spcBef>
                        <a:spcAft>
                          <a:spcPts val="0"/>
                        </a:spcAft>
                        <a:buNone/>
                      </a:pPr>
                      <a:r>
                        <a:rPr lang="en-US" sz="1400" dirty="0">
                          <a:solidFill>
                            <a:srgbClr val="242259"/>
                          </a:solidFill>
                          <a:latin typeface="Open Sans" panose="020B0606030504020204" pitchFamily="34" charset="0"/>
                          <a:ea typeface="Open Sans" panose="020B0606030504020204" pitchFamily="34" charset="0"/>
                          <a:cs typeface="Open Sans" panose="020B0606030504020204" pitchFamily="34" charset="0"/>
                        </a:rPr>
                        <a:t>10.000.000</a:t>
                      </a:r>
                      <a:endParaRPr sz="1600" dirty="0">
                        <a:solidFill>
                          <a:srgbClr val="242259"/>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mpd="sng">
                      <a:noFill/>
                      <a:prstDash val="solid"/>
                    </a:lnL>
                    <a:lnR w="12700" cmpd="sng">
                      <a:noFill/>
                      <a:prstDash val="solid"/>
                    </a:lnR>
                    <a:lnT w="12700" cap="flat" cmpd="sng" algn="ctr">
                      <a:solidFill>
                        <a:srgbClr val="6E6B9E"/>
                      </a:solidFill>
                      <a:prstDash val="solid"/>
                      <a:round/>
                      <a:headEnd type="none" w="med" len="med"/>
                      <a:tailEnd type="none" w="med" len="med"/>
                    </a:lnT>
                    <a:lnB w="12700" cap="flat" cmpd="sng" algn="ctr">
                      <a:solidFill>
                        <a:srgbClr val="6E6B9E"/>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rtl="0">
                        <a:spcBef>
                          <a:spcPts val="0"/>
                        </a:spcBef>
                        <a:spcAft>
                          <a:spcPts val="0"/>
                        </a:spcAft>
                        <a:buNone/>
                      </a:pPr>
                      <a:r>
                        <a:rPr lang="en-US" sz="1400" dirty="0">
                          <a:solidFill>
                            <a:srgbClr val="242259"/>
                          </a:solidFill>
                          <a:latin typeface="Open Sans" panose="020B0606030504020204" pitchFamily="34" charset="0"/>
                          <a:ea typeface="Open Sans" panose="020B0606030504020204" pitchFamily="34" charset="0"/>
                          <a:cs typeface="Open Sans" panose="020B0606030504020204" pitchFamily="34" charset="0"/>
                        </a:rPr>
                        <a:t>0</a:t>
                      </a:r>
                      <a:endParaRPr sz="1600" dirty="0">
                        <a:solidFill>
                          <a:srgbClr val="242259"/>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r" rtl="0">
                        <a:spcBef>
                          <a:spcPts val="0"/>
                        </a:spcBef>
                        <a:spcAft>
                          <a:spcPts val="0"/>
                        </a:spcAft>
                        <a:buNone/>
                      </a:pPr>
                      <a:endParaRPr sz="1400" dirty="0">
                        <a:solidFill>
                          <a:srgbClr val="242259"/>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mpd="sng">
                      <a:noFill/>
                      <a:prstDash val="solid"/>
                    </a:lnL>
                    <a:lnR w="12700" cmpd="sng">
                      <a:noFill/>
                      <a:prstDash val="solid"/>
                    </a:lnR>
                    <a:lnT w="12700" cap="flat" cmpd="sng" algn="ctr">
                      <a:solidFill>
                        <a:srgbClr val="6E6B9E"/>
                      </a:solidFill>
                      <a:prstDash val="solid"/>
                      <a:round/>
                      <a:headEnd type="none" w="med" len="med"/>
                      <a:tailEnd type="none" w="med" len="med"/>
                    </a:lnT>
                    <a:lnB w="12700" cap="flat" cmpd="sng" algn="ctr">
                      <a:solidFill>
                        <a:srgbClr val="6E6B9E"/>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464528">
                <a:tc>
                  <a:txBody>
                    <a:bodyPr/>
                    <a:lstStyle/>
                    <a:p>
                      <a:pPr marL="0" marR="0" lvl="0" indent="0" algn="l" rtl="0">
                        <a:spcBef>
                          <a:spcPts val="0"/>
                        </a:spcBef>
                        <a:spcAft>
                          <a:spcPts val="0"/>
                        </a:spcAft>
                        <a:buNone/>
                      </a:pPr>
                      <a:r>
                        <a:rPr lang="en-US" sz="1400">
                          <a:solidFill>
                            <a:srgbClr val="242259"/>
                          </a:solidFill>
                          <a:latin typeface="Open Sans" panose="020B0606030504020204" pitchFamily="34" charset="0"/>
                          <a:ea typeface="Open Sans" panose="020B0606030504020204" pitchFamily="34" charset="0"/>
                          <a:cs typeface="Open Sans" panose="020B0606030504020204" pitchFamily="34" charset="0"/>
                        </a:rPr>
                        <a:t>Laba Bersih</a:t>
                      </a:r>
                      <a:endParaRPr sz="1400">
                        <a:solidFill>
                          <a:srgbClr val="242259"/>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mpd="sng">
                      <a:noFill/>
                      <a:prstDash val="solid"/>
                    </a:lnL>
                    <a:lnR w="12700" cmpd="sng">
                      <a:noFill/>
                      <a:prstDash val="solid"/>
                    </a:lnR>
                    <a:lnT w="12700" cap="flat" cmpd="sng" algn="ctr">
                      <a:solidFill>
                        <a:srgbClr val="6E6B9E"/>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marL="0" marR="0" lvl="0" indent="0" algn="r" rtl="0">
                        <a:spcBef>
                          <a:spcPts val="0"/>
                        </a:spcBef>
                        <a:spcAft>
                          <a:spcPts val="0"/>
                        </a:spcAft>
                        <a:buNone/>
                      </a:pPr>
                      <a:r>
                        <a:rPr lang="en-US" sz="1400">
                          <a:solidFill>
                            <a:srgbClr val="242259"/>
                          </a:solidFill>
                          <a:latin typeface="Open Sans" panose="020B0606030504020204" pitchFamily="34" charset="0"/>
                          <a:ea typeface="Open Sans" panose="020B0606030504020204" pitchFamily="34" charset="0"/>
                          <a:cs typeface="Open Sans" panose="020B0606030504020204" pitchFamily="34" charset="0"/>
                        </a:rPr>
                        <a:t>160.000.000</a:t>
                      </a:r>
                      <a:endParaRPr sz="1600">
                        <a:solidFill>
                          <a:srgbClr val="242259"/>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mpd="sng">
                      <a:noFill/>
                      <a:prstDash val="solid"/>
                    </a:lnL>
                    <a:lnR w="12700" cmpd="sng">
                      <a:noFill/>
                      <a:prstDash val="solid"/>
                    </a:lnR>
                    <a:lnT w="12700" cap="flat" cmpd="sng" algn="ctr">
                      <a:solidFill>
                        <a:srgbClr val="6E6B9E"/>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marL="0" marR="0" lvl="0" indent="0" algn="r" rtl="0">
                        <a:spcBef>
                          <a:spcPts val="0"/>
                        </a:spcBef>
                        <a:spcAft>
                          <a:spcPts val="0"/>
                        </a:spcAft>
                        <a:buNone/>
                      </a:pPr>
                      <a:endParaRPr sz="1400">
                        <a:solidFill>
                          <a:srgbClr val="242259"/>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mpd="sng">
                      <a:noFill/>
                      <a:prstDash val="solid"/>
                    </a:lnL>
                    <a:lnR w="12700" cmpd="sng">
                      <a:noFill/>
                      <a:prstDash val="solid"/>
                    </a:lnR>
                    <a:lnT w="12700" cap="flat" cmpd="sng" algn="ctr">
                      <a:solidFill>
                        <a:srgbClr val="6E6B9E"/>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marL="0" marR="0" lvl="0" indent="0" algn="r" rtl="0">
                        <a:spcBef>
                          <a:spcPts val="0"/>
                        </a:spcBef>
                        <a:spcAft>
                          <a:spcPts val="0"/>
                        </a:spcAft>
                        <a:buNone/>
                      </a:pPr>
                      <a:endParaRPr sz="1400">
                        <a:solidFill>
                          <a:srgbClr val="242259"/>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mpd="sng">
                      <a:noFill/>
                      <a:prstDash val="solid"/>
                    </a:lnL>
                    <a:lnR w="12700" cmpd="sng">
                      <a:noFill/>
                      <a:prstDash val="solid"/>
                    </a:lnR>
                    <a:lnT w="12700" cap="flat" cmpd="sng" algn="ctr">
                      <a:solidFill>
                        <a:srgbClr val="6E6B9E"/>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marL="0" marR="0" lvl="0" indent="0" algn="r" rtl="0">
                        <a:spcBef>
                          <a:spcPts val="0"/>
                        </a:spcBef>
                        <a:spcAft>
                          <a:spcPts val="0"/>
                        </a:spcAft>
                        <a:buNone/>
                      </a:pPr>
                      <a:r>
                        <a:rPr lang="en-US" sz="1400" dirty="0">
                          <a:solidFill>
                            <a:srgbClr val="242259"/>
                          </a:solidFill>
                          <a:latin typeface="Open Sans" panose="020B0606030504020204" pitchFamily="34" charset="0"/>
                          <a:ea typeface="Open Sans" panose="020B0606030504020204" pitchFamily="34" charset="0"/>
                          <a:cs typeface="Open Sans" panose="020B0606030504020204" pitchFamily="34" charset="0"/>
                        </a:rPr>
                        <a:t>200.000.000</a:t>
                      </a:r>
                      <a:endParaRPr sz="1600" dirty="0">
                        <a:solidFill>
                          <a:srgbClr val="242259"/>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mpd="sng">
                      <a:noFill/>
                      <a:prstDash val="solid"/>
                    </a:lnL>
                    <a:lnR w="12700" cmpd="sng">
                      <a:noFill/>
                      <a:prstDash val="solid"/>
                    </a:lnR>
                    <a:lnT w="12700" cap="flat" cmpd="sng" algn="ctr">
                      <a:solidFill>
                        <a:srgbClr val="6E6B9E"/>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bl>
          </a:graphicData>
        </a:graphic>
      </p:graphicFrame>
      <p:pic>
        <p:nvPicPr>
          <p:cNvPr id="17" name="Picture 16">
            <a:extLst>
              <a:ext uri="{FF2B5EF4-FFF2-40B4-BE49-F238E27FC236}">
                <a16:creationId xmlns:a16="http://schemas.microsoft.com/office/drawing/2014/main" id="{2A95784F-022D-47CC-97F9-B0DB29C7BDB3}"/>
              </a:ext>
            </a:extLst>
          </p:cNvPr>
          <p:cNvPicPr>
            <a:picLocks noChangeAspect="1"/>
          </p:cNvPicPr>
          <p:nvPr/>
        </p:nvPicPr>
        <p:blipFill>
          <a:blip r:embed="rId3"/>
          <a:stretch>
            <a:fillRect/>
          </a:stretch>
        </p:blipFill>
        <p:spPr>
          <a:xfrm>
            <a:off x="536966" y="0"/>
            <a:ext cx="1865538" cy="493819"/>
          </a:xfrm>
          <a:prstGeom prst="rect">
            <a:avLst/>
          </a:prstGeom>
        </p:spPr>
      </p:pic>
    </p:spTree>
    <p:extLst>
      <p:ext uri="{BB962C8B-B14F-4D97-AF65-F5344CB8AC3E}">
        <p14:creationId xmlns:p14="http://schemas.microsoft.com/office/powerpoint/2010/main" val="5372613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1345259-4062-4BD6-B72D-98355072E521}"/>
              </a:ext>
            </a:extLst>
          </p:cNvPr>
          <p:cNvSpPr/>
          <p:nvPr/>
        </p:nvSpPr>
        <p:spPr>
          <a:xfrm>
            <a:off x="7556585" y="1880891"/>
            <a:ext cx="4635415" cy="3885453"/>
          </a:xfrm>
          <a:prstGeom prst="rect">
            <a:avLst/>
          </a:prstGeom>
          <a:solidFill>
            <a:srgbClr val="FFC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Title 1"/>
          <p:cNvSpPr>
            <a:spLocks noGrp="1"/>
          </p:cNvSpPr>
          <p:nvPr>
            <p:ph type="title"/>
          </p:nvPr>
        </p:nvSpPr>
        <p:spPr>
          <a:xfrm>
            <a:off x="880893" y="1511074"/>
            <a:ext cx="5429425" cy="938212"/>
          </a:xfrm>
        </p:spPr>
        <p:txBody>
          <a:bodyPr>
            <a:normAutofit/>
          </a:bodyPr>
          <a:lstStyle/>
          <a:p>
            <a:r>
              <a:rPr lang="id-ID" sz="4000" b="1" dirty="0">
                <a:latin typeface="+mn-lt"/>
              </a:rPr>
              <a:t>Penghasilan </a:t>
            </a:r>
            <a:r>
              <a:rPr lang="en-US" sz="4000" b="1" dirty="0" err="1">
                <a:latin typeface="+mn-lt"/>
              </a:rPr>
              <a:t>Neto</a:t>
            </a:r>
            <a:endParaRPr lang="id-ID" b="1" dirty="0">
              <a:latin typeface="+mn-lt"/>
            </a:endParaRPr>
          </a:p>
        </p:txBody>
      </p:sp>
      <p:sp>
        <p:nvSpPr>
          <p:cNvPr id="3" name="Content Placeholder 2"/>
          <p:cNvSpPr>
            <a:spLocks noGrp="1"/>
          </p:cNvSpPr>
          <p:nvPr>
            <p:ph idx="1"/>
          </p:nvPr>
        </p:nvSpPr>
        <p:spPr>
          <a:xfrm>
            <a:off x="880893" y="2514598"/>
            <a:ext cx="5854056" cy="4000501"/>
          </a:xfrm>
        </p:spPr>
        <p:txBody>
          <a:bodyPr>
            <a:noAutofit/>
          </a:bodyPr>
          <a:lstStyle/>
          <a:p>
            <a:pPr marL="0" indent="0">
              <a:buNone/>
            </a:pPr>
            <a:r>
              <a:rPr lang="id-ID" sz="1700" dirty="0"/>
              <a:t>Bagi WP Badan, PPh terutang dikenakan atas Penghasilan Kena Pajak yang identik dengan </a:t>
            </a:r>
            <a:r>
              <a:rPr lang="id-ID" sz="1700" b="1" dirty="0"/>
              <a:t>Penghasilan Neto</a:t>
            </a:r>
            <a:r>
              <a:rPr lang="id-ID" sz="1700" dirty="0"/>
              <a:t>. Penghasilan Neto ini diperoleh dengan cara mengurangkan biaya-biaya yang diperbolehkan menurut ketentuan pajak terhadap Penghasilan Bruto yang menjadi objek pajak. </a:t>
            </a:r>
            <a:endParaRPr lang="en-US" sz="1700" dirty="0"/>
          </a:p>
          <a:p>
            <a:pPr marL="0" indent="0">
              <a:buNone/>
            </a:pPr>
            <a:r>
              <a:rPr lang="id-ID" sz="1700" dirty="0"/>
              <a:t>Dalam proses pembukuan berdasarkan akuntansi komersial, Penghasilan Neto atau Laba Neto komersial sudah dihitung melalui Laporan Laba-rugi komersial</a:t>
            </a:r>
            <a:r>
              <a:rPr lang="en-US" sz="1700" dirty="0"/>
              <a:t>, n</a:t>
            </a:r>
            <a:r>
              <a:rPr lang="id-ID" sz="1700" dirty="0"/>
              <a:t>amun</a:t>
            </a:r>
            <a:r>
              <a:rPr lang="en-US" sz="1700" dirty="0"/>
              <a:t> </a:t>
            </a:r>
            <a:r>
              <a:rPr lang="id-ID" sz="1700" dirty="0"/>
              <a:t>untuk tujuan penghitungan PPh</a:t>
            </a:r>
            <a:r>
              <a:rPr lang="en-US" sz="1700" dirty="0"/>
              <a:t>,</a:t>
            </a:r>
            <a:r>
              <a:rPr lang="id-ID" sz="1700" dirty="0"/>
              <a:t> Penghasilan Neto komersial tersebut tidak bisa secara otomatis dijadikan sebagai dasar pengenaan PPh terutang.</a:t>
            </a:r>
            <a:endParaRPr lang="en-US" sz="1700" dirty="0"/>
          </a:p>
          <a:p>
            <a:pPr marL="0" indent="0">
              <a:buNone/>
            </a:pPr>
            <a:r>
              <a:rPr lang="en-US" sz="1700" dirty="0"/>
              <a:t>K</a:t>
            </a:r>
            <a:r>
              <a:rPr lang="id-ID" sz="1700" dirty="0"/>
              <a:t>etentuan PPh mengatur tersendiri masalah penentuan Penghasilan Neto yang menjadi basis pengenaan pajak. Oleh karena itu, kemudian muncul istilah </a:t>
            </a:r>
            <a:r>
              <a:rPr lang="id-ID" sz="1700" b="1" dirty="0"/>
              <a:t>‘Penghasilan Neto Fiskal atau Laba Fiskal’</a:t>
            </a:r>
            <a:endParaRPr lang="en-US" sz="1700" b="1" dirty="0"/>
          </a:p>
        </p:txBody>
      </p:sp>
      <p:sp>
        <p:nvSpPr>
          <p:cNvPr id="8" name="Rectangle 7">
            <a:extLst>
              <a:ext uri="{FF2B5EF4-FFF2-40B4-BE49-F238E27FC236}">
                <a16:creationId xmlns:a16="http://schemas.microsoft.com/office/drawing/2014/main" id="{658D5B8D-2BB2-4FA7-B43C-4E149E25EC78}"/>
              </a:ext>
            </a:extLst>
          </p:cNvPr>
          <p:cNvSpPr/>
          <p:nvPr/>
        </p:nvSpPr>
        <p:spPr>
          <a:xfrm>
            <a:off x="0" y="0"/>
            <a:ext cx="783116" cy="6858000"/>
          </a:xfrm>
          <a:prstGeom prst="rect">
            <a:avLst/>
          </a:prstGeom>
          <a:solidFill>
            <a:srgbClr val="EF23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0" name="Picture 9">
            <a:extLst>
              <a:ext uri="{FF2B5EF4-FFF2-40B4-BE49-F238E27FC236}">
                <a16:creationId xmlns:a16="http://schemas.microsoft.com/office/drawing/2014/main" id="{DFBEE4A3-09A6-45D5-94ED-31F57AA1643B}"/>
              </a:ext>
            </a:extLst>
          </p:cNvPr>
          <p:cNvPicPr>
            <a:picLocks noChangeAspect="1"/>
          </p:cNvPicPr>
          <p:nvPr/>
        </p:nvPicPr>
        <p:blipFill rotWithShape="1">
          <a:blip r:embed="rId2" cstate="print">
            <a:grayscl/>
            <a:extLst>
              <a:ext uri="{28A0092B-C50C-407E-A947-70E740481C1C}">
                <a14:useLocalDpi xmlns:a14="http://schemas.microsoft.com/office/drawing/2010/main" val="0"/>
              </a:ext>
            </a:extLst>
          </a:blip>
          <a:srcRect l="5538" r="11963"/>
          <a:stretch/>
        </p:blipFill>
        <p:spPr>
          <a:xfrm>
            <a:off x="6734949" y="2449286"/>
            <a:ext cx="5586592" cy="3885453"/>
          </a:xfrm>
          <a:prstGeom prst="rect">
            <a:avLst/>
          </a:prstGeom>
        </p:spPr>
      </p:pic>
      <p:pic>
        <p:nvPicPr>
          <p:cNvPr id="7" name="Picture 6">
            <a:extLst>
              <a:ext uri="{FF2B5EF4-FFF2-40B4-BE49-F238E27FC236}">
                <a16:creationId xmlns:a16="http://schemas.microsoft.com/office/drawing/2014/main" id="{4A5DD2C2-D356-4C3E-B52D-930E5D76A8AF}"/>
              </a:ext>
            </a:extLst>
          </p:cNvPr>
          <p:cNvPicPr>
            <a:picLocks noChangeAspect="1"/>
          </p:cNvPicPr>
          <p:nvPr/>
        </p:nvPicPr>
        <p:blipFill>
          <a:blip r:embed="rId3"/>
          <a:stretch>
            <a:fillRect/>
          </a:stretch>
        </p:blipFill>
        <p:spPr>
          <a:xfrm>
            <a:off x="10190120" y="81398"/>
            <a:ext cx="1865538" cy="493819"/>
          </a:xfrm>
          <a:prstGeom prst="rect">
            <a:avLst/>
          </a:prstGeom>
        </p:spPr>
      </p:pic>
    </p:spTree>
    <p:extLst>
      <p:ext uri="{BB962C8B-B14F-4D97-AF65-F5344CB8AC3E}">
        <p14:creationId xmlns:p14="http://schemas.microsoft.com/office/powerpoint/2010/main" val="32574469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29A1C2E-DF09-4A84-8552-8A9E0119A954}"/>
              </a:ext>
            </a:extLst>
          </p:cNvPr>
          <p:cNvSpPr/>
          <p:nvPr/>
        </p:nvSpPr>
        <p:spPr>
          <a:xfrm>
            <a:off x="0" y="-48725"/>
            <a:ext cx="3641272" cy="6906724"/>
          </a:xfrm>
          <a:prstGeom prst="rect">
            <a:avLst/>
          </a:prstGeom>
          <a:solidFill>
            <a:srgbClr val="FFC32E"/>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220028" y="852755"/>
            <a:ext cx="3338704" cy="2385114"/>
          </a:xfrm>
        </p:spPr>
        <p:txBody>
          <a:bodyPr>
            <a:noAutofit/>
          </a:bodyPr>
          <a:lstStyle/>
          <a:p>
            <a:r>
              <a:rPr lang="en-ID" sz="3200" dirty="0" err="1">
                <a:latin typeface="+mn-lt"/>
              </a:rPr>
              <a:t>Biaya</a:t>
            </a:r>
            <a:r>
              <a:rPr lang="en-ID" sz="3200" dirty="0">
                <a:latin typeface="+mn-lt"/>
              </a:rPr>
              <a:t> </a:t>
            </a:r>
            <a:r>
              <a:rPr lang="en-ID" sz="3200" dirty="0" err="1">
                <a:latin typeface="+mn-lt"/>
              </a:rPr>
              <a:t>Promosi</a:t>
            </a:r>
            <a:br>
              <a:rPr lang="en-ID" sz="3200" dirty="0">
                <a:latin typeface="+mn-lt"/>
              </a:rPr>
            </a:br>
            <a:r>
              <a:rPr lang="en-ID" sz="3200" dirty="0">
                <a:latin typeface="+mn-lt"/>
              </a:rPr>
              <a:t>yang </a:t>
            </a:r>
            <a:r>
              <a:rPr lang="en-ID" sz="3200" b="1" dirty="0">
                <a:solidFill>
                  <a:schemeClr val="bg1"/>
                </a:solidFill>
                <a:highlight>
                  <a:srgbClr val="363635"/>
                </a:highlight>
                <a:latin typeface="+mn-lt"/>
              </a:rPr>
              <a:t>DAPAT DIKURANGKAN </a:t>
            </a:r>
            <a:r>
              <a:rPr lang="en-ID" sz="3200" b="1" dirty="0" err="1">
                <a:latin typeface="+mn-lt"/>
              </a:rPr>
              <a:t>dari</a:t>
            </a:r>
            <a:r>
              <a:rPr lang="en-ID" sz="3200" b="1" dirty="0">
                <a:latin typeface="+mn-lt"/>
              </a:rPr>
              <a:t> </a:t>
            </a:r>
            <a:r>
              <a:rPr lang="en-ID" sz="3200" b="1" dirty="0" err="1">
                <a:latin typeface="+mn-lt"/>
              </a:rPr>
              <a:t>Penghasilan</a:t>
            </a:r>
            <a:r>
              <a:rPr lang="en-ID" sz="3200" b="1" dirty="0">
                <a:latin typeface="+mn-lt"/>
              </a:rPr>
              <a:t> </a:t>
            </a:r>
            <a:r>
              <a:rPr lang="en-ID" sz="3200" b="1" dirty="0" err="1">
                <a:latin typeface="+mn-lt"/>
              </a:rPr>
              <a:t>Bruto</a:t>
            </a:r>
            <a:endParaRPr lang="en-US" sz="3200" b="1" dirty="0">
              <a:latin typeface="+mn-lt"/>
            </a:endParaRPr>
          </a:p>
        </p:txBody>
      </p:sp>
      <p:sp>
        <p:nvSpPr>
          <p:cNvPr id="3" name="Content Placeholder 2"/>
          <p:cNvSpPr>
            <a:spLocks noGrp="1"/>
          </p:cNvSpPr>
          <p:nvPr>
            <p:ph idx="1"/>
          </p:nvPr>
        </p:nvSpPr>
        <p:spPr>
          <a:xfrm>
            <a:off x="4131129" y="1498455"/>
            <a:ext cx="7737964" cy="5634206"/>
          </a:xfrm>
        </p:spPr>
        <p:txBody>
          <a:bodyPr>
            <a:normAutofit fontScale="62500" lnSpcReduction="20000"/>
          </a:bodyPr>
          <a:lstStyle/>
          <a:p>
            <a:pPr marL="0" indent="0">
              <a:lnSpc>
                <a:spcPct val="120000"/>
              </a:lnSpc>
              <a:buNone/>
            </a:pPr>
            <a:r>
              <a:rPr lang="en-ID" dirty="0" err="1"/>
              <a:t>Besarnya</a:t>
            </a:r>
            <a:r>
              <a:rPr lang="en-ID" dirty="0"/>
              <a:t> </a:t>
            </a:r>
            <a:r>
              <a:rPr lang="id-ID" dirty="0"/>
              <a:t>biaya promosi yang dapat dikurangkan dari penghasilan bruto </a:t>
            </a:r>
            <a:r>
              <a:rPr lang="en-US" dirty="0" err="1"/>
              <a:t>merupakan</a:t>
            </a:r>
            <a:r>
              <a:rPr lang="en-US" dirty="0"/>
              <a:t> </a:t>
            </a:r>
            <a:r>
              <a:rPr lang="en-US" dirty="0" err="1"/>
              <a:t>akumulasi</a:t>
            </a:r>
            <a:r>
              <a:rPr lang="en-US" dirty="0"/>
              <a:t> </a:t>
            </a:r>
            <a:r>
              <a:rPr lang="en-US" dirty="0" err="1"/>
              <a:t>dari</a:t>
            </a:r>
            <a:r>
              <a:rPr lang="en-US" dirty="0"/>
              <a:t> </a:t>
            </a:r>
            <a:r>
              <a:rPr lang="en-US" dirty="0" err="1"/>
              <a:t>jumlah</a:t>
            </a:r>
            <a:r>
              <a:rPr lang="id-ID" dirty="0"/>
              <a:t>:</a:t>
            </a:r>
            <a:endParaRPr lang="en-US" dirty="0"/>
          </a:p>
          <a:p>
            <a:pPr lvl="0">
              <a:lnSpc>
                <a:spcPct val="120000"/>
              </a:lnSpc>
              <a:buClr>
                <a:srgbClr val="E83461"/>
              </a:buClr>
              <a:buFont typeface="Wingdings" panose="05000000000000000000" pitchFamily="2" charset="2"/>
              <a:buChar char="§"/>
            </a:pPr>
            <a:r>
              <a:rPr lang="en-US" dirty="0" err="1"/>
              <a:t>Biaya</a:t>
            </a:r>
            <a:r>
              <a:rPr lang="en-US" dirty="0"/>
              <a:t> </a:t>
            </a:r>
            <a:r>
              <a:rPr lang="en-US" dirty="0" err="1"/>
              <a:t>periklanan</a:t>
            </a:r>
            <a:r>
              <a:rPr lang="en-US" dirty="0"/>
              <a:t> di media </a:t>
            </a:r>
            <a:r>
              <a:rPr lang="en-US" dirty="0" err="1"/>
              <a:t>elektronik</a:t>
            </a:r>
            <a:r>
              <a:rPr lang="en-US" dirty="0"/>
              <a:t>, media </a:t>
            </a:r>
            <a:r>
              <a:rPr lang="en-US" dirty="0" err="1"/>
              <a:t>cetak</a:t>
            </a:r>
            <a:r>
              <a:rPr lang="en-US" dirty="0"/>
              <a:t>, dan/</a:t>
            </a:r>
            <a:r>
              <a:rPr lang="en-US" dirty="0" err="1"/>
              <a:t>atau</a:t>
            </a:r>
            <a:r>
              <a:rPr lang="en-US" dirty="0"/>
              <a:t> media </a:t>
            </a:r>
            <a:r>
              <a:rPr lang="en-US" dirty="0" err="1"/>
              <a:t>lainnya</a:t>
            </a:r>
            <a:endParaRPr lang="en-US" dirty="0"/>
          </a:p>
          <a:p>
            <a:pPr lvl="0">
              <a:lnSpc>
                <a:spcPct val="120000"/>
              </a:lnSpc>
              <a:buClr>
                <a:srgbClr val="E83461"/>
              </a:buClr>
              <a:buFont typeface="Wingdings" panose="05000000000000000000" pitchFamily="2" charset="2"/>
              <a:buChar char="§"/>
            </a:pPr>
            <a:r>
              <a:rPr lang="en-US" dirty="0" err="1"/>
              <a:t>Biaya</a:t>
            </a:r>
            <a:r>
              <a:rPr lang="en-US" dirty="0"/>
              <a:t> </a:t>
            </a:r>
            <a:r>
              <a:rPr lang="en-US" dirty="0" err="1"/>
              <a:t>pameran</a:t>
            </a:r>
            <a:r>
              <a:rPr lang="en-US" dirty="0"/>
              <a:t> </a:t>
            </a:r>
            <a:r>
              <a:rPr lang="en-US" dirty="0" err="1"/>
              <a:t>produk</a:t>
            </a:r>
            <a:endParaRPr lang="en-US" dirty="0"/>
          </a:p>
          <a:p>
            <a:pPr lvl="0">
              <a:lnSpc>
                <a:spcPct val="120000"/>
              </a:lnSpc>
              <a:buClr>
                <a:srgbClr val="E83461"/>
              </a:buClr>
              <a:buFont typeface="Wingdings" panose="05000000000000000000" pitchFamily="2" charset="2"/>
              <a:buChar char="§"/>
            </a:pPr>
            <a:r>
              <a:rPr lang="en-US" dirty="0" err="1"/>
              <a:t>Biaya</a:t>
            </a:r>
            <a:r>
              <a:rPr lang="en-US" dirty="0"/>
              <a:t> </a:t>
            </a:r>
            <a:r>
              <a:rPr lang="en-US" dirty="0" err="1"/>
              <a:t>pengenalan</a:t>
            </a:r>
            <a:r>
              <a:rPr lang="en-US" dirty="0"/>
              <a:t> </a:t>
            </a:r>
            <a:r>
              <a:rPr lang="en-US" dirty="0" err="1"/>
              <a:t>produk</a:t>
            </a:r>
            <a:r>
              <a:rPr lang="en-US" dirty="0"/>
              <a:t> </a:t>
            </a:r>
            <a:r>
              <a:rPr lang="en-US" dirty="0" err="1"/>
              <a:t>baru</a:t>
            </a:r>
            <a:r>
              <a:rPr lang="en-US" dirty="0"/>
              <a:t>; </a:t>
            </a:r>
            <a:r>
              <a:rPr lang="en-US" dirty="0" err="1"/>
              <a:t>dan</a:t>
            </a:r>
            <a:r>
              <a:rPr lang="en-US" dirty="0"/>
              <a:t>/</a:t>
            </a:r>
            <a:r>
              <a:rPr lang="en-US" dirty="0" err="1"/>
              <a:t>atau</a:t>
            </a:r>
            <a:endParaRPr lang="en-US" dirty="0"/>
          </a:p>
          <a:p>
            <a:pPr>
              <a:lnSpc>
                <a:spcPct val="120000"/>
              </a:lnSpc>
              <a:buClr>
                <a:srgbClr val="E83461"/>
              </a:buClr>
              <a:buFont typeface="Wingdings" panose="05000000000000000000" pitchFamily="2" charset="2"/>
              <a:buChar char="§"/>
            </a:pPr>
            <a:r>
              <a:rPr lang="en-US" dirty="0" err="1"/>
              <a:t>Biaya</a:t>
            </a:r>
            <a:r>
              <a:rPr lang="en-US" dirty="0"/>
              <a:t> </a:t>
            </a:r>
            <a:r>
              <a:rPr lang="en-US" i="1" dirty="0"/>
              <a:t>sponsorship</a:t>
            </a:r>
            <a:r>
              <a:rPr lang="en-US" dirty="0"/>
              <a:t> yang </a:t>
            </a:r>
            <a:r>
              <a:rPr lang="en-US" dirty="0" err="1"/>
              <a:t>berkaitan</a:t>
            </a:r>
            <a:r>
              <a:rPr lang="en-US" dirty="0"/>
              <a:t> </a:t>
            </a:r>
            <a:r>
              <a:rPr lang="en-US" dirty="0" err="1"/>
              <a:t>dengan</a:t>
            </a:r>
            <a:r>
              <a:rPr lang="en-US" dirty="0"/>
              <a:t> </a:t>
            </a:r>
            <a:r>
              <a:rPr lang="en-US" dirty="0" err="1"/>
              <a:t>promosi</a:t>
            </a:r>
            <a:r>
              <a:rPr lang="en-US" dirty="0"/>
              <a:t> </a:t>
            </a:r>
            <a:r>
              <a:rPr lang="en-US" dirty="0" err="1"/>
              <a:t>produk</a:t>
            </a:r>
            <a:endParaRPr lang="en-US" dirty="0"/>
          </a:p>
          <a:p>
            <a:pPr>
              <a:lnSpc>
                <a:spcPct val="120000"/>
              </a:lnSpc>
            </a:pPr>
            <a:endParaRPr lang="en-ID" dirty="0"/>
          </a:p>
          <a:p>
            <a:pPr marL="0" indent="0">
              <a:lnSpc>
                <a:spcPct val="120000"/>
              </a:lnSpc>
              <a:buNone/>
            </a:pPr>
            <a:r>
              <a:rPr lang="en-ID" sz="4500" b="1" dirty="0">
                <a:highlight>
                  <a:srgbClr val="EF2328"/>
                </a:highlight>
              </a:rPr>
              <a:t> </a:t>
            </a:r>
            <a:r>
              <a:rPr lang="en-ID" sz="4500" b="1" dirty="0" err="1">
                <a:solidFill>
                  <a:schemeClr val="bg1"/>
                </a:solidFill>
                <a:highlight>
                  <a:srgbClr val="EF2328"/>
                </a:highlight>
              </a:rPr>
              <a:t>Pengecualian</a:t>
            </a:r>
            <a:r>
              <a:rPr lang="en-ID" sz="4500" b="1" dirty="0">
                <a:solidFill>
                  <a:schemeClr val="bg1"/>
                </a:solidFill>
                <a:highlight>
                  <a:srgbClr val="EF2328"/>
                </a:highlight>
              </a:rPr>
              <a:t> </a:t>
            </a:r>
            <a:r>
              <a:rPr lang="en-ID" sz="4500" b="1" dirty="0">
                <a:highlight>
                  <a:srgbClr val="EF2328"/>
                </a:highlight>
              </a:rPr>
              <a:t> </a:t>
            </a:r>
            <a:r>
              <a:rPr lang="en-ID" sz="4500" b="1" dirty="0">
                <a:solidFill>
                  <a:schemeClr val="bg1"/>
                </a:solidFill>
                <a:highlight>
                  <a:srgbClr val="EF2328"/>
                </a:highlight>
              </a:rPr>
              <a:t>  </a:t>
            </a:r>
          </a:p>
          <a:p>
            <a:pPr>
              <a:lnSpc>
                <a:spcPct val="120000"/>
              </a:lnSpc>
              <a:buClr>
                <a:srgbClr val="E83461"/>
              </a:buClr>
              <a:buFont typeface="Wingdings" panose="05000000000000000000" pitchFamily="2" charset="2"/>
              <a:buChar char="§"/>
            </a:pPr>
            <a:r>
              <a:rPr lang="en-ID" dirty="0" err="1"/>
              <a:t>Pemberian</a:t>
            </a:r>
            <a:r>
              <a:rPr lang="en-ID" dirty="0"/>
              <a:t> </a:t>
            </a:r>
            <a:r>
              <a:rPr lang="en-ID" dirty="0" err="1"/>
              <a:t>imbalan</a:t>
            </a:r>
            <a:r>
              <a:rPr lang="en-ID" dirty="0"/>
              <a:t> </a:t>
            </a:r>
            <a:r>
              <a:rPr lang="en-ID" dirty="0" err="1"/>
              <a:t>berupa</a:t>
            </a:r>
            <a:r>
              <a:rPr lang="en-ID" dirty="0"/>
              <a:t> </a:t>
            </a:r>
            <a:r>
              <a:rPr lang="en-US" dirty="0" err="1"/>
              <a:t>uang</a:t>
            </a:r>
            <a:r>
              <a:rPr lang="en-US" dirty="0"/>
              <a:t> </a:t>
            </a:r>
            <a:r>
              <a:rPr lang="en-US" dirty="0" err="1"/>
              <a:t>dan</a:t>
            </a:r>
            <a:r>
              <a:rPr lang="en-US" dirty="0"/>
              <a:t>/</a:t>
            </a:r>
            <a:r>
              <a:rPr lang="en-US" dirty="0" err="1"/>
              <a:t>atau</a:t>
            </a:r>
            <a:r>
              <a:rPr lang="en-US" dirty="0"/>
              <a:t> </a:t>
            </a:r>
            <a:r>
              <a:rPr lang="en-US" dirty="0" err="1"/>
              <a:t>fasilitas</a:t>
            </a:r>
            <a:r>
              <a:rPr lang="en-US" dirty="0"/>
              <a:t>, </a:t>
            </a:r>
            <a:r>
              <a:rPr lang="en-US" dirty="0" err="1"/>
              <a:t>dengan</a:t>
            </a:r>
            <a:r>
              <a:rPr lang="en-US" dirty="0"/>
              <a:t> </a:t>
            </a:r>
            <a:r>
              <a:rPr lang="en-US" dirty="0" err="1"/>
              <a:t>nama</a:t>
            </a:r>
            <a:r>
              <a:rPr lang="en-US" dirty="0"/>
              <a:t> </a:t>
            </a:r>
            <a:r>
              <a:rPr lang="en-US" dirty="0" err="1"/>
              <a:t>dan</a:t>
            </a:r>
            <a:r>
              <a:rPr lang="en-US" dirty="0"/>
              <a:t> </a:t>
            </a:r>
            <a:r>
              <a:rPr lang="en-US" dirty="0" err="1"/>
              <a:t>dalam</a:t>
            </a:r>
            <a:r>
              <a:rPr lang="en-US" dirty="0"/>
              <a:t> </a:t>
            </a:r>
            <a:r>
              <a:rPr lang="en-US" dirty="0" err="1"/>
              <a:t>bentuk</a:t>
            </a:r>
            <a:r>
              <a:rPr lang="en-US" dirty="0"/>
              <a:t> </a:t>
            </a:r>
            <a:r>
              <a:rPr lang="en-US" dirty="0" err="1"/>
              <a:t>apapun</a:t>
            </a:r>
            <a:r>
              <a:rPr lang="en-US" dirty="0"/>
              <a:t>, </a:t>
            </a:r>
            <a:r>
              <a:rPr lang="en-US" dirty="0" err="1"/>
              <a:t>kepada</a:t>
            </a:r>
            <a:r>
              <a:rPr lang="en-US" dirty="0"/>
              <a:t> </a:t>
            </a:r>
            <a:r>
              <a:rPr lang="en-US" dirty="0" err="1"/>
              <a:t>pihak</a:t>
            </a:r>
            <a:r>
              <a:rPr lang="en-US" dirty="0"/>
              <a:t> lain yang </a:t>
            </a:r>
            <a:r>
              <a:rPr lang="en-US" dirty="0" err="1"/>
              <a:t>tidak</a:t>
            </a:r>
            <a:r>
              <a:rPr lang="en-US" dirty="0"/>
              <a:t> </a:t>
            </a:r>
            <a:r>
              <a:rPr lang="en-US" dirty="0" err="1"/>
              <a:t>berkaitan</a:t>
            </a:r>
            <a:r>
              <a:rPr lang="en-US" dirty="0"/>
              <a:t> </a:t>
            </a:r>
            <a:r>
              <a:rPr lang="en-US" dirty="0" err="1"/>
              <a:t>langsung</a:t>
            </a:r>
            <a:r>
              <a:rPr lang="en-US" dirty="0"/>
              <a:t> </a:t>
            </a:r>
            <a:r>
              <a:rPr lang="en-US" dirty="0" err="1"/>
              <a:t>dengan</a:t>
            </a:r>
            <a:r>
              <a:rPr lang="en-US" dirty="0"/>
              <a:t> </a:t>
            </a:r>
            <a:r>
              <a:rPr lang="en-US" dirty="0" err="1"/>
              <a:t>penyelenggaraan</a:t>
            </a:r>
            <a:r>
              <a:rPr lang="en-US" dirty="0"/>
              <a:t> </a:t>
            </a:r>
            <a:r>
              <a:rPr lang="en-US" dirty="0" err="1"/>
              <a:t>kegiatan</a:t>
            </a:r>
            <a:r>
              <a:rPr lang="en-US" dirty="0"/>
              <a:t> </a:t>
            </a:r>
            <a:r>
              <a:rPr lang="en-US" dirty="0" err="1"/>
              <a:t>promosi</a:t>
            </a:r>
            <a:endParaRPr lang="en-US" dirty="0"/>
          </a:p>
          <a:p>
            <a:pPr>
              <a:lnSpc>
                <a:spcPct val="120000"/>
              </a:lnSpc>
              <a:buClr>
                <a:srgbClr val="E83461"/>
              </a:buClr>
              <a:buFont typeface="Wingdings" panose="05000000000000000000" pitchFamily="2" charset="2"/>
              <a:buChar char="§"/>
            </a:pPr>
            <a:r>
              <a:rPr lang="en-ID" dirty="0" err="1"/>
              <a:t>Biaya</a:t>
            </a:r>
            <a:r>
              <a:rPr lang="en-ID" dirty="0"/>
              <a:t> </a:t>
            </a:r>
            <a:r>
              <a:rPr lang="en-ID" dirty="0" err="1"/>
              <a:t>promosi</a:t>
            </a:r>
            <a:r>
              <a:rPr lang="en-ID" dirty="0"/>
              <a:t> </a:t>
            </a:r>
            <a:r>
              <a:rPr lang="en-ID" dirty="0" err="1"/>
              <a:t>untuk</a:t>
            </a:r>
            <a:r>
              <a:rPr lang="en-ID" dirty="0"/>
              <a:t> </a:t>
            </a:r>
            <a:r>
              <a:rPr lang="en-US" dirty="0" err="1"/>
              <a:t>mendapatkan</a:t>
            </a:r>
            <a:r>
              <a:rPr lang="en-US" dirty="0"/>
              <a:t>, </a:t>
            </a:r>
            <a:r>
              <a:rPr lang="en-US" dirty="0" err="1"/>
              <a:t>menagih</a:t>
            </a:r>
            <a:r>
              <a:rPr lang="en-US" dirty="0"/>
              <a:t> dan </a:t>
            </a:r>
            <a:r>
              <a:rPr lang="en-US" dirty="0" err="1"/>
              <a:t>memelihara</a:t>
            </a:r>
            <a:r>
              <a:rPr lang="en-US" dirty="0"/>
              <a:t> </a:t>
            </a:r>
            <a:r>
              <a:rPr lang="en-US" dirty="0" err="1"/>
              <a:t>penghasilan</a:t>
            </a:r>
            <a:r>
              <a:rPr lang="en-US" dirty="0"/>
              <a:t> yang </a:t>
            </a:r>
            <a:r>
              <a:rPr lang="en-US" dirty="0" err="1"/>
              <a:t>bukan</a:t>
            </a:r>
            <a:r>
              <a:rPr lang="en-US" dirty="0"/>
              <a:t> </a:t>
            </a:r>
            <a:r>
              <a:rPr lang="en-US" dirty="0" err="1"/>
              <a:t>merupakan</a:t>
            </a:r>
            <a:r>
              <a:rPr lang="en-US" dirty="0"/>
              <a:t> </a:t>
            </a:r>
            <a:r>
              <a:rPr lang="en-US" dirty="0" err="1"/>
              <a:t>objek</a:t>
            </a:r>
            <a:r>
              <a:rPr lang="en-US" dirty="0"/>
              <a:t> </a:t>
            </a:r>
            <a:r>
              <a:rPr lang="en-US" dirty="0" err="1"/>
              <a:t>pajak</a:t>
            </a:r>
            <a:r>
              <a:rPr lang="en-US" dirty="0"/>
              <a:t> dan yang </a:t>
            </a:r>
            <a:r>
              <a:rPr lang="en-US" dirty="0" err="1"/>
              <a:t>telah</a:t>
            </a:r>
            <a:r>
              <a:rPr lang="en-US" dirty="0"/>
              <a:t> </a:t>
            </a:r>
            <a:r>
              <a:rPr lang="en-US" dirty="0" err="1"/>
              <a:t>dikenai</a:t>
            </a:r>
            <a:r>
              <a:rPr lang="en-US" dirty="0"/>
              <a:t> </a:t>
            </a:r>
            <a:r>
              <a:rPr lang="en-US" dirty="0" err="1"/>
              <a:t>PPh</a:t>
            </a:r>
            <a:r>
              <a:rPr lang="en-US" dirty="0"/>
              <a:t> Final</a:t>
            </a:r>
          </a:p>
        </p:txBody>
      </p:sp>
      <p:pic>
        <p:nvPicPr>
          <p:cNvPr id="5" name="Picture 4">
            <a:extLst>
              <a:ext uri="{FF2B5EF4-FFF2-40B4-BE49-F238E27FC236}">
                <a16:creationId xmlns:a16="http://schemas.microsoft.com/office/drawing/2014/main" id="{AD23552D-16BD-4442-94FF-2B44DCF4D55A}"/>
              </a:ext>
            </a:extLst>
          </p:cNvPr>
          <p:cNvPicPr>
            <a:picLocks noChangeAspect="1"/>
          </p:cNvPicPr>
          <p:nvPr/>
        </p:nvPicPr>
        <p:blipFill>
          <a:blip r:embed="rId2" cstate="print">
            <a:grayscl/>
            <a:extLst>
              <a:ext uri="{28A0092B-C50C-407E-A947-70E740481C1C}">
                <a14:useLocalDpi xmlns:a14="http://schemas.microsoft.com/office/drawing/2010/main" val="0"/>
              </a:ext>
            </a:extLst>
          </a:blip>
          <a:stretch>
            <a:fillRect/>
          </a:stretch>
        </p:blipFill>
        <p:spPr>
          <a:xfrm>
            <a:off x="220028" y="3391532"/>
            <a:ext cx="3211235" cy="3211235"/>
          </a:xfrm>
          <a:prstGeom prst="rect">
            <a:avLst/>
          </a:prstGeom>
        </p:spPr>
      </p:pic>
      <p:sp>
        <p:nvSpPr>
          <p:cNvPr id="6" name="Rectangle 5">
            <a:extLst>
              <a:ext uri="{FF2B5EF4-FFF2-40B4-BE49-F238E27FC236}">
                <a16:creationId xmlns:a16="http://schemas.microsoft.com/office/drawing/2014/main" id="{5F9B6619-7434-4D3D-B429-77B42EE73787}"/>
              </a:ext>
            </a:extLst>
          </p:cNvPr>
          <p:cNvSpPr/>
          <p:nvPr/>
        </p:nvSpPr>
        <p:spPr>
          <a:xfrm>
            <a:off x="11762641" y="1"/>
            <a:ext cx="429359" cy="113986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8" name="Picture 7">
            <a:extLst>
              <a:ext uri="{FF2B5EF4-FFF2-40B4-BE49-F238E27FC236}">
                <a16:creationId xmlns:a16="http://schemas.microsoft.com/office/drawing/2014/main" id="{8FEC707A-D39C-44D1-B9C8-A3151E8F0548}"/>
              </a:ext>
            </a:extLst>
          </p:cNvPr>
          <p:cNvPicPr>
            <a:picLocks noChangeAspect="1"/>
          </p:cNvPicPr>
          <p:nvPr/>
        </p:nvPicPr>
        <p:blipFill>
          <a:blip r:embed="rId3"/>
          <a:stretch>
            <a:fillRect/>
          </a:stretch>
        </p:blipFill>
        <p:spPr>
          <a:xfrm>
            <a:off x="9876322" y="76116"/>
            <a:ext cx="1865538" cy="493819"/>
          </a:xfrm>
          <a:prstGeom prst="rect">
            <a:avLst/>
          </a:prstGeom>
        </p:spPr>
      </p:pic>
    </p:spTree>
    <p:extLst>
      <p:ext uri="{BB962C8B-B14F-4D97-AF65-F5344CB8AC3E}">
        <p14:creationId xmlns:p14="http://schemas.microsoft.com/office/powerpoint/2010/main" val="21660281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2DEEF4A-B686-4ABF-8A26-2752B001EA78}"/>
              </a:ext>
            </a:extLst>
          </p:cNvPr>
          <p:cNvSpPr/>
          <p:nvPr/>
        </p:nvSpPr>
        <p:spPr>
          <a:xfrm>
            <a:off x="0" y="0"/>
            <a:ext cx="536966" cy="1485900"/>
          </a:xfrm>
          <a:prstGeom prst="rect">
            <a:avLst/>
          </a:prstGeom>
          <a:solidFill>
            <a:srgbClr val="EF23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2" name="Picture 11">
            <a:extLst>
              <a:ext uri="{FF2B5EF4-FFF2-40B4-BE49-F238E27FC236}">
                <a16:creationId xmlns:a16="http://schemas.microsoft.com/office/drawing/2014/main" id="{E42CA192-5A58-46F6-908B-077696E6C869}"/>
              </a:ext>
            </a:extLst>
          </p:cNvPr>
          <p:cNvPicPr>
            <a:picLocks noChangeAspect="1"/>
          </p:cNvPicPr>
          <p:nvPr/>
        </p:nvPicPr>
        <p:blipFill rotWithShape="1">
          <a:blip r:embed="rId2" cstate="print">
            <a:grayscl/>
            <a:extLst>
              <a:ext uri="{28A0092B-C50C-407E-A947-70E740481C1C}">
                <a14:useLocalDpi xmlns:a14="http://schemas.microsoft.com/office/drawing/2010/main" val="0"/>
              </a:ext>
            </a:extLst>
          </a:blip>
          <a:srcRect r="21311"/>
          <a:stretch/>
        </p:blipFill>
        <p:spPr>
          <a:xfrm>
            <a:off x="8384293" y="0"/>
            <a:ext cx="3807707" cy="6858000"/>
          </a:xfrm>
          <a:prstGeom prst="rect">
            <a:avLst/>
          </a:prstGeom>
        </p:spPr>
      </p:pic>
      <p:sp>
        <p:nvSpPr>
          <p:cNvPr id="10" name="Title 1">
            <a:extLst>
              <a:ext uri="{FF2B5EF4-FFF2-40B4-BE49-F238E27FC236}">
                <a16:creationId xmlns:a16="http://schemas.microsoft.com/office/drawing/2014/main" id="{7E034BE5-B178-4F06-9189-CA9876ED1674}"/>
              </a:ext>
            </a:extLst>
          </p:cNvPr>
          <p:cNvSpPr>
            <a:spLocks noGrp="1"/>
          </p:cNvSpPr>
          <p:nvPr>
            <p:ph type="title"/>
          </p:nvPr>
        </p:nvSpPr>
        <p:spPr>
          <a:xfrm>
            <a:off x="8577677" y="0"/>
            <a:ext cx="3388280" cy="3739793"/>
          </a:xfrm>
          <a:solidFill>
            <a:srgbClr val="FFC32E"/>
          </a:solidFill>
        </p:spPr>
        <p:txBody>
          <a:bodyPr>
            <a:normAutofit/>
          </a:bodyPr>
          <a:lstStyle/>
          <a:p>
            <a:pPr algn="r"/>
            <a:r>
              <a:rPr lang="en-ID" sz="4000" dirty="0" err="1">
                <a:latin typeface="+mn-lt"/>
              </a:rPr>
              <a:t>Biaya</a:t>
            </a:r>
            <a:br>
              <a:rPr lang="en-ID" sz="3600" b="1" dirty="0">
                <a:latin typeface="+mn-lt"/>
              </a:rPr>
            </a:br>
            <a:r>
              <a:rPr lang="en-ID" sz="3600" dirty="0">
                <a:latin typeface="+mn-lt"/>
              </a:rPr>
              <a:t>yang</a:t>
            </a:r>
            <a:r>
              <a:rPr lang="en-ID" sz="3600" b="1" dirty="0">
                <a:latin typeface="+mn-lt"/>
              </a:rPr>
              <a:t> </a:t>
            </a:r>
            <a:r>
              <a:rPr lang="en-ID" sz="3600" b="1" dirty="0">
                <a:solidFill>
                  <a:schemeClr val="bg1"/>
                </a:solidFill>
                <a:highlight>
                  <a:srgbClr val="363635"/>
                </a:highlight>
                <a:latin typeface="+mn-lt"/>
              </a:rPr>
              <a:t>DAPAT</a:t>
            </a:r>
            <a:r>
              <a:rPr lang="en-ID" sz="3600" b="1" dirty="0">
                <a:latin typeface="+mn-lt"/>
              </a:rPr>
              <a:t> </a:t>
            </a:r>
            <a:r>
              <a:rPr lang="en-ID" sz="3600" b="1" dirty="0" err="1">
                <a:latin typeface="+mn-lt"/>
              </a:rPr>
              <a:t>Dikurangkan</a:t>
            </a:r>
            <a:r>
              <a:rPr lang="en-ID" sz="3600" b="1" dirty="0">
                <a:latin typeface="+mn-lt"/>
              </a:rPr>
              <a:t> </a:t>
            </a:r>
            <a:r>
              <a:rPr lang="en-ID" sz="3600" b="1" dirty="0" err="1">
                <a:latin typeface="+mn-lt"/>
              </a:rPr>
              <a:t>dari</a:t>
            </a:r>
            <a:r>
              <a:rPr lang="en-ID" sz="3600" b="1" dirty="0">
                <a:latin typeface="+mn-lt"/>
              </a:rPr>
              <a:t> </a:t>
            </a:r>
            <a:r>
              <a:rPr lang="en-ID" sz="3600" b="1" dirty="0" err="1">
                <a:latin typeface="+mn-lt"/>
              </a:rPr>
              <a:t>Penghasilan</a:t>
            </a:r>
            <a:r>
              <a:rPr lang="en-ID" sz="3600" b="1" dirty="0">
                <a:latin typeface="+mn-lt"/>
              </a:rPr>
              <a:t> </a:t>
            </a:r>
            <a:r>
              <a:rPr lang="en-ID" sz="3600" b="1" dirty="0" err="1">
                <a:latin typeface="+mn-lt"/>
              </a:rPr>
              <a:t>Bruto</a:t>
            </a:r>
            <a:endParaRPr lang="en-US" sz="3600" b="1" dirty="0">
              <a:latin typeface="+mn-lt"/>
            </a:endParaRPr>
          </a:p>
        </p:txBody>
      </p:sp>
      <p:sp>
        <p:nvSpPr>
          <p:cNvPr id="11" name="Content Placeholder 2">
            <a:extLst>
              <a:ext uri="{FF2B5EF4-FFF2-40B4-BE49-F238E27FC236}">
                <a16:creationId xmlns:a16="http://schemas.microsoft.com/office/drawing/2014/main" id="{2E9BBCB7-3E1B-4F51-AD90-2EEE741DC6AE}"/>
              </a:ext>
            </a:extLst>
          </p:cNvPr>
          <p:cNvSpPr>
            <a:spLocks noGrp="1"/>
          </p:cNvSpPr>
          <p:nvPr>
            <p:ph idx="1"/>
          </p:nvPr>
        </p:nvSpPr>
        <p:spPr>
          <a:xfrm>
            <a:off x="536965" y="1877499"/>
            <a:ext cx="7847327" cy="4588329"/>
          </a:xfrm>
        </p:spPr>
        <p:txBody>
          <a:bodyPr>
            <a:noAutofit/>
          </a:bodyPr>
          <a:lstStyle/>
          <a:p>
            <a:pPr>
              <a:buClr>
                <a:srgbClr val="E83461"/>
              </a:buClr>
              <a:buFont typeface="Wingdings" panose="05000000000000000000" pitchFamily="2" charset="2"/>
              <a:buChar char="§"/>
            </a:pPr>
            <a:r>
              <a:rPr lang="en-ID" sz="1600" dirty="0" err="1"/>
              <a:t>Biaya</a:t>
            </a:r>
            <a:r>
              <a:rPr lang="en-ID" sz="1600" dirty="0"/>
              <a:t> yang </a:t>
            </a:r>
            <a:r>
              <a:rPr lang="en-ID" sz="1600" dirty="0" err="1"/>
              <a:t>secara</a:t>
            </a:r>
            <a:r>
              <a:rPr lang="en-ID" sz="1600" dirty="0"/>
              <a:t> </a:t>
            </a:r>
            <a:r>
              <a:rPr lang="en-ID" sz="1600" dirty="0" err="1"/>
              <a:t>langsung</a:t>
            </a:r>
            <a:r>
              <a:rPr lang="en-ID" sz="1600" dirty="0"/>
              <a:t>/</a:t>
            </a:r>
            <a:r>
              <a:rPr lang="en-ID" sz="1600" dirty="0" err="1"/>
              <a:t>tidak</a:t>
            </a:r>
            <a:r>
              <a:rPr lang="en-ID" sz="1600" dirty="0"/>
              <a:t> </a:t>
            </a:r>
            <a:r>
              <a:rPr lang="en-ID" sz="1600" dirty="0" err="1"/>
              <a:t>langsung</a:t>
            </a:r>
            <a:r>
              <a:rPr lang="en-ID" sz="1600" dirty="0"/>
              <a:t> </a:t>
            </a:r>
            <a:r>
              <a:rPr lang="en-ID" sz="1600" dirty="0" err="1"/>
              <a:t>berkaitan</a:t>
            </a:r>
            <a:r>
              <a:rPr lang="en-ID" sz="1600" dirty="0"/>
              <a:t> </a:t>
            </a:r>
            <a:r>
              <a:rPr lang="en-ID" sz="1600" dirty="0" err="1"/>
              <a:t>dengan</a:t>
            </a:r>
            <a:r>
              <a:rPr lang="en-ID" sz="1600" dirty="0"/>
              <a:t> </a:t>
            </a:r>
            <a:r>
              <a:rPr lang="en-ID" sz="1600" dirty="0" err="1"/>
              <a:t>kegiatan</a:t>
            </a:r>
            <a:r>
              <a:rPr lang="en-ID" sz="1600" dirty="0"/>
              <a:t> </a:t>
            </a:r>
            <a:r>
              <a:rPr lang="en-ID" sz="1600" dirty="0" err="1"/>
              <a:t>usaha</a:t>
            </a:r>
            <a:endParaRPr lang="en-ID" sz="1600" dirty="0"/>
          </a:p>
          <a:p>
            <a:pPr>
              <a:buClr>
                <a:srgbClr val="E83461"/>
              </a:buClr>
              <a:buFont typeface="Wingdings" panose="05000000000000000000" pitchFamily="2" charset="2"/>
              <a:buChar char="§"/>
            </a:pPr>
            <a:r>
              <a:rPr lang="en-ID" sz="1600" dirty="0" err="1"/>
              <a:t>Penyusutan</a:t>
            </a:r>
            <a:r>
              <a:rPr lang="en-ID" sz="1600" dirty="0"/>
              <a:t> </a:t>
            </a:r>
            <a:r>
              <a:rPr lang="id-ID" sz="1600" dirty="0"/>
              <a:t>dan amortisasi</a:t>
            </a:r>
            <a:endParaRPr lang="en-ID" sz="1600" dirty="0"/>
          </a:p>
          <a:p>
            <a:pPr>
              <a:buClr>
                <a:srgbClr val="E83461"/>
              </a:buClr>
              <a:buFont typeface="Wingdings" panose="05000000000000000000" pitchFamily="2" charset="2"/>
              <a:buChar char="§"/>
            </a:pPr>
            <a:r>
              <a:rPr lang="en-ID" sz="1600" dirty="0" err="1"/>
              <a:t>Iuran</a:t>
            </a:r>
            <a:r>
              <a:rPr lang="en-ID" sz="1600" dirty="0"/>
              <a:t> </a:t>
            </a:r>
            <a:r>
              <a:rPr lang="en-ID" sz="1600" dirty="0" err="1"/>
              <a:t>kepada</a:t>
            </a:r>
            <a:r>
              <a:rPr lang="en-ID" sz="1600" dirty="0"/>
              <a:t> </a:t>
            </a:r>
            <a:r>
              <a:rPr lang="id-ID" sz="1600" dirty="0"/>
              <a:t>dana pensiun yang pendiriannya telah disahkan oleh Menteri Keuangan</a:t>
            </a:r>
            <a:endParaRPr lang="en-ID" sz="1600" dirty="0"/>
          </a:p>
          <a:p>
            <a:pPr>
              <a:buClr>
                <a:srgbClr val="E83461"/>
              </a:buClr>
              <a:buFont typeface="Wingdings" panose="05000000000000000000" pitchFamily="2" charset="2"/>
              <a:buChar char="§"/>
            </a:pPr>
            <a:r>
              <a:rPr lang="en-ID" sz="1600" dirty="0" err="1"/>
              <a:t>Kerugian</a:t>
            </a:r>
            <a:r>
              <a:rPr lang="en-ID" sz="1600" dirty="0"/>
              <a:t> </a:t>
            </a:r>
            <a:r>
              <a:rPr lang="en-ID" sz="1600" dirty="0" err="1"/>
              <a:t>karena</a:t>
            </a:r>
            <a:r>
              <a:rPr lang="en-ID" sz="1600" dirty="0"/>
              <a:t> </a:t>
            </a:r>
            <a:r>
              <a:rPr lang="en-ID" sz="1600" dirty="0" err="1"/>
              <a:t>penjualan</a:t>
            </a:r>
            <a:r>
              <a:rPr lang="en-ID" sz="1600" dirty="0"/>
              <a:t>/</a:t>
            </a:r>
            <a:r>
              <a:rPr lang="en-ID" sz="1600" dirty="0" err="1"/>
              <a:t>pengalihan</a:t>
            </a:r>
            <a:r>
              <a:rPr lang="en-ID" sz="1600" dirty="0"/>
              <a:t> </a:t>
            </a:r>
            <a:r>
              <a:rPr lang="en-ID" sz="1600" dirty="0" err="1"/>
              <a:t>harta</a:t>
            </a:r>
            <a:r>
              <a:rPr lang="en-ID" sz="1600" dirty="0"/>
              <a:t> </a:t>
            </a:r>
            <a:r>
              <a:rPr lang="id-ID" sz="1600" dirty="0"/>
              <a:t>yang dimiliki </a:t>
            </a:r>
            <a:r>
              <a:rPr lang="en-US" sz="1600" dirty="0" err="1"/>
              <a:t>untuk</a:t>
            </a:r>
            <a:r>
              <a:rPr lang="en-US" sz="1600" dirty="0"/>
              <a:t> </a:t>
            </a:r>
            <a:r>
              <a:rPr lang="en-US" sz="1600" dirty="0" err="1"/>
              <a:t>kegiatan</a:t>
            </a:r>
            <a:r>
              <a:rPr lang="en-US" sz="1600" dirty="0"/>
              <a:t>/</a:t>
            </a:r>
            <a:r>
              <a:rPr lang="en-US" sz="1600" dirty="0" err="1"/>
              <a:t>usaha</a:t>
            </a:r>
            <a:r>
              <a:rPr lang="en-US" sz="1600" dirty="0"/>
              <a:t> </a:t>
            </a:r>
            <a:r>
              <a:rPr lang="en-US" sz="1600" dirty="0" err="1"/>
              <a:t>perusahaan</a:t>
            </a:r>
            <a:endParaRPr lang="en-ID" sz="1600" dirty="0"/>
          </a:p>
          <a:p>
            <a:pPr>
              <a:buClr>
                <a:srgbClr val="E83461"/>
              </a:buClr>
              <a:buFont typeface="Wingdings" panose="05000000000000000000" pitchFamily="2" charset="2"/>
              <a:buChar char="§"/>
            </a:pPr>
            <a:r>
              <a:rPr lang="en-ID" sz="1600" dirty="0" err="1"/>
              <a:t>Kerugian</a:t>
            </a:r>
            <a:r>
              <a:rPr lang="en-ID" sz="1600" dirty="0"/>
              <a:t> </a:t>
            </a:r>
            <a:r>
              <a:rPr lang="en-ID" sz="1600" dirty="0" err="1"/>
              <a:t>selisih</a:t>
            </a:r>
            <a:r>
              <a:rPr lang="en-ID" sz="1600" dirty="0"/>
              <a:t> </a:t>
            </a:r>
            <a:r>
              <a:rPr lang="en-ID" sz="1600" dirty="0" err="1"/>
              <a:t>kurs</a:t>
            </a:r>
            <a:r>
              <a:rPr lang="en-ID" sz="1600" dirty="0"/>
              <a:t> </a:t>
            </a:r>
            <a:r>
              <a:rPr lang="en-ID" sz="1600" dirty="0" err="1"/>
              <a:t>mata</a:t>
            </a:r>
            <a:r>
              <a:rPr lang="en-ID" sz="1600" dirty="0"/>
              <a:t> </a:t>
            </a:r>
            <a:r>
              <a:rPr lang="en-ID" sz="1600" dirty="0" err="1"/>
              <a:t>uang</a:t>
            </a:r>
            <a:r>
              <a:rPr lang="en-ID" sz="1600" dirty="0"/>
              <a:t> </a:t>
            </a:r>
            <a:r>
              <a:rPr lang="en-ID" sz="1600" dirty="0" err="1"/>
              <a:t>asing</a:t>
            </a:r>
            <a:endParaRPr lang="en-ID" sz="1600" dirty="0"/>
          </a:p>
          <a:p>
            <a:pPr>
              <a:buClr>
                <a:srgbClr val="E83461"/>
              </a:buClr>
              <a:buFont typeface="Wingdings" panose="05000000000000000000" pitchFamily="2" charset="2"/>
              <a:buChar char="§"/>
            </a:pPr>
            <a:r>
              <a:rPr lang="en-ID" sz="1600" dirty="0" err="1"/>
              <a:t>Biaya</a:t>
            </a:r>
            <a:r>
              <a:rPr lang="en-ID" sz="1600" dirty="0"/>
              <a:t> </a:t>
            </a:r>
            <a:r>
              <a:rPr lang="id-ID" sz="1600" dirty="0"/>
              <a:t>penelitian dan pengembangan perusahaan yang dilakukan di Indonesia</a:t>
            </a:r>
            <a:endParaRPr lang="en-ID" sz="1600" dirty="0"/>
          </a:p>
          <a:p>
            <a:pPr>
              <a:buClr>
                <a:srgbClr val="E83461"/>
              </a:buClr>
              <a:buFont typeface="Wingdings" panose="05000000000000000000" pitchFamily="2" charset="2"/>
              <a:buChar char="§"/>
            </a:pPr>
            <a:r>
              <a:rPr lang="en-ID" sz="1600" dirty="0" err="1"/>
              <a:t>Biaya</a:t>
            </a:r>
            <a:r>
              <a:rPr lang="en-ID" sz="1600" dirty="0"/>
              <a:t> </a:t>
            </a:r>
            <a:r>
              <a:rPr lang="en-ID" sz="1600" dirty="0" err="1"/>
              <a:t>beasiswa</a:t>
            </a:r>
            <a:r>
              <a:rPr lang="en-ID" sz="1600" dirty="0"/>
              <a:t>, </a:t>
            </a:r>
            <a:r>
              <a:rPr lang="en-ID" sz="1600" dirty="0" err="1"/>
              <a:t>magang</a:t>
            </a:r>
            <a:r>
              <a:rPr lang="en-ID" sz="1600" dirty="0"/>
              <a:t>, </a:t>
            </a:r>
            <a:r>
              <a:rPr lang="en-ID" sz="1600" dirty="0" err="1"/>
              <a:t>dan</a:t>
            </a:r>
            <a:r>
              <a:rPr lang="en-ID" sz="1600" dirty="0"/>
              <a:t> </a:t>
            </a:r>
            <a:r>
              <a:rPr lang="en-ID" sz="1600" dirty="0" err="1"/>
              <a:t>pelatihan</a:t>
            </a:r>
            <a:endParaRPr lang="en-ID" sz="1600" dirty="0"/>
          </a:p>
          <a:p>
            <a:pPr>
              <a:buClr>
                <a:srgbClr val="E83461"/>
              </a:buClr>
              <a:buFont typeface="Wingdings" panose="05000000000000000000" pitchFamily="2" charset="2"/>
              <a:buChar char="§"/>
            </a:pPr>
            <a:r>
              <a:rPr lang="en-ID" sz="1600" dirty="0" err="1"/>
              <a:t>Piutang</a:t>
            </a:r>
            <a:r>
              <a:rPr lang="en-ID" sz="1600" dirty="0"/>
              <a:t> yang </a:t>
            </a:r>
            <a:r>
              <a:rPr lang="en-ID" sz="1600" dirty="0" err="1"/>
              <a:t>nyata-nyata</a:t>
            </a:r>
            <a:r>
              <a:rPr lang="en-ID" sz="1600" dirty="0"/>
              <a:t> </a:t>
            </a:r>
            <a:r>
              <a:rPr lang="en-ID" sz="1600" dirty="0" err="1"/>
              <a:t>tidak</a:t>
            </a:r>
            <a:r>
              <a:rPr lang="en-ID" sz="1600" dirty="0"/>
              <a:t> </a:t>
            </a:r>
            <a:r>
              <a:rPr lang="en-ID" sz="1600" dirty="0" err="1"/>
              <a:t>dapat</a:t>
            </a:r>
            <a:r>
              <a:rPr lang="en-ID" sz="1600" dirty="0"/>
              <a:t> </a:t>
            </a:r>
            <a:r>
              <a:rPr lang="en-ID" sz="1600" dirty="0" err="1"/>
              <a:t>ditagih</a:t>
            </a:r>
            <a:r>
              <a:rPr lang="en-ID" sz="1600" dirty="0"/>
              <a:t> (</a:t>
            </a:r>
            <a:r>
              <a:rPr lang="en-US" sz="1600" dirty="0" err="1"/>
              <a:t>syarat</a:t>
            </a:r>
            <a:r>
              <a:rPr lang="en-US" sz="1600" dirty="0"/>
              <a:t> di PMK No 81/PMK.03/2009)</a:t>
            </a:r>
          </a:p>
          <a:p>
            <a:pPr>
              <a:buClr>
                <a:srgbClr val="E83461"/>
              </a:buClr>
              <a:buFont typeface="Wingdings" panose="05000000000000000000" pitchFamily="2" charset="2"/>
              <a:buChar char="§"/>
            </a:pPr>
            <a:r>
              <a:rPr lang="en-ID" sz="1600" dirty="0" err="1"/>
              <a:t>Sumbangan</a:t>
            </a:r>
            <a:r>
              <a:rPr lang="en-ID" sz="1600" dirty="0"/>
              <a:t> </a:t>
            </a:r>
            <a:r>
              <a:rPr lang="id-ID" sz="1600" dirty="0"/>
              <a:t>dalam rangka penanggulangan bencana nasional </a:t>
            </a:r>
            <a:endParaRPr lang="en-ID" sz="1600" dirty="0"/>
          </a:p>
          <a:p>
            <a:pPr>
              <a:buClr>
                <a:srgbClr val="E83461"/>
              </a:buClr>
              <a:buFont typeface="Wingdings" panose="05000000000000000000" pitchFamily="2" charset="2"/>
              <a:buChar char="§"/>
            </a:pPr>
            <a:r>
              <a:rPr lang="en-ID" sz="1600" dirty="0" err="1"/>
              <a:t>Sumbangan</a:t>
            </a:r>
            <a:r>
              <a:rPr lang="en-ID" sz="1600" dirty="0"/>
              <a:t> </a:t>
            </a:r>
            <a:r>
              <a:rPr lang="id-ID" sz="1600" dirty="0"/>
              <a:t>dalam rangka penelitian dan pengembangan yang dilakukan di Indonesia</a:t>
            </a:r>
            <a:endParaRPr lang="en-ID" sz="1600" dirty="0"/>
          </a:p>
          <a:p>
            <a:pPr>
              <a:buClr>
                <a:srgbClr val="E83461"/>
              </a:buClr>
              <a:buFont typeface="Wingdings" panose="05000000000000000000" pitchFamily="2" charset="2"/>
              <a:buChar char="§"/>
            </a:pPr>
            <a:r>
              <a:rPr lang="en-ID" sz="1600" dirty="0" err="1"/>
              <a:t>Biaya</a:t>
            </a:r>
            <a:r>
              <a:rPr lang="en-ID" sz="1600" dirty="0"/>
              <a:t> </a:t>
            </a:r>
            <a:r>
              <a:rPr lang="en-ID" sz="1600" dirty="0" err="1"/>
              <a:t>pembangunan</a:t>
            </a:r>
            <a:r>
              <a:rPr lang="en-ID" sz="1600" dirty="0"/>
              <a:t> </a:t>
            </a:r>
            <a:r>
              <a:rPr lang="en-ID" sz="1600" dirty="0" err="1"/>
              <a:t>infrastruktur</a:t>
            </a:r>
            <a:r>
              <a:rPr lang="en-ID" sz="1600" dirty="0"/>
              <a:t> </a:t>
            </a:r>
            <a:r>
              <a:rPr lang="en-ID" sz="1600" dirty="0" err="1"/>
              <a:t>sosial</a:t>
            </a:r>
            <a:endParaRPr lang="en-ID" sz="1600" dirty="0"/>
          </a:p>
          <a:p>
            <a:pPr>
              <a:buClr>
                <a:srgbClr val="E83461"/>
              </a:buClr>
              <a:buFont typeface="Wingdings" panose="05000000000000000000" pitchFamily="2" charset="2"/>
              <a:buChar char="§"/>
            </a:pPr>
            <a:r>
              <a:rPr lang="en-ID" sz="1600" dirty="0" err="1"/>
              <a:t>Sumbangan</a:t>
            </a:r>
            <a:r>
              <a:rPr lang="en-ID" sz="1600" dirty="0"/>
              <a:t> </a:t>
            </a:r>
            <a:r>
              <a:rPr lang="id-ID" sz="1600" dirty="0"/>
              <a:t>fasilitas pendidikan</a:t>
            </a:r>
            <a:endParaRPr lang="en-ID" sz="1600" dirty="0"/>
          </a:p>
          <a:p>
            <a:pPr>
              <a:buClr>
                <a:srgbClr val="E83461"/>
              </a:buClr>
              <a:buFont typeface="Wingdings" panose="05000000000000000000" pitchFamily="2" charset="2"/>
              <a:buChar char="§"/>
            </a:pPr>
            <a:r>
              <a:rPr lang="en-ID" sz="1600" dirty="0" err="1"/>
              <a:t>Sumbangan</a:t>
            </a:r>
            <a:r>
              <a:rPr lang="en-ID" sz="1600" dirty="0"/>
              <a:t> </a:t>
            </a:r>
            <a:r>
              <a:rPr lang="id-ID" sz="1600" dirty="0"/>
              <a:t>dalam rangka pembinaan olahraga</a:t>
            </a:r>
            <a:endParaRPr lang="en-ID" sz="1600" dirty="0"/>
          </a:p>
          <a:p>
            <a:pPr>
              <a:buClr>
                <a:srgbClr val="E83461"/>
              </a:buClr>
              <a:buFont typeface="Wingdings" panose="05000000000000000000" pitchFamily="2" charset="2"/>
              <a:buChar char="§"/>
            </a:pPr>
            <a:endParaRPr lang="en-US" sz="1600" dirty="0"/>
          </a:p>
        </p:txBody>
      </p:sp>
      <p:pic>
        <p:nvPicPr>
          <p:cNvPr id="6" name="Picture 5">
            <a:extLst>
              <a:ext uri="{FF2B5EF4-FFF2-40B4-BE49-F238E27FC236}">
                <a16:creationId xmlns:a16="http://schemas.microsoft.com/office/drawing/2014/main" id="{BDBEB8B0-8A5A-4470-B984-87326450E4AD}"/>
              </a:ext>
            </a:extLst>
          </p:cNvPr>
          <p:cNvPicPr>
            <a:picLocks noChangeAspect="1"/>
          </p:cNvPicPr>
          <p:nvPr/>
        </p:nvPicPr>
        <p:blipFill>
          <a:blip r:embed="rId3"/>
          <a:stretch>
            <a:fillRect/>
          </a:stretch>
        </p:blipFill>
        <p:spPr>
          <a:xfrm>
            <a:off x="536966" y="0"/>
            <a:ext cx="1865538" cy="493819"/>
          </a:xfrm>
          <a:prstGeom prst="rect">
            <a:avLst/>
          </a:prstGeom>
        </p:spPr>
      </p:pic>
    </p:spTree>
    <p:extLst>
      <p:ext uri="{BB962C8B-B14F-4D97-AF65-F5344CB8AC3E}">
        <p14:creationId xmlns:p14="http://schemas.microsoft.com/office/powerpoint/2010/main" val="21311806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cxnSp>
        <p:nvCxnSpPr>
          <p:cNvPr id="8" name="Straight Connector 7"/>
          <p:cNvCxnSpPr/>
          <p:nvPr/>
        </p:nvCxnSpPr>
        <p:spPr>
          <a:xfrm>
            <a:off x="1" y="1"/>
            <a:ext cx="25668" cy="685799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75289" y="3108247"/>
            <a:ext cx="5823909" cy="1938992"/>
          </a:xfrm>
          <a:prstGeom prst="rect">
            <a:avLst/>
          </a:prstGeom>
          <a:noFill/>
        </p:spPr>
        <p:txBody>
          <a:bodyPr wrap="square" rtlCol="0">
            <a:spAutoFit/>
          </a:bodyPr>
          <a:lstStyle/>
          <a:p>
            <a:pPr algn="r"/>
            <a:r>
              <a:rPr lang="en-US" sz="2400" dirty="0" err="1">
                <a:ea typeface="DIN" charset="0"/>
                <a:cs typeface="Arial" panose="020B0604020202020204" pitchFamily="34" charset="0"/>
              </a:rPr>
              <a:t>Sesuai</a:t>
            </a:r>
            <a:r>
              <a:rPr lang="en-US" sz="2400" dirty="0">
                <a:ea typeface="DIN" charset="0"/>
                <a:cs typeface="Arial" panose="020B0604020202020204" pitchFamily="34" charset="0"/>
              </a:rPr>
              <a:t> </a:t>
            </a:r>
            <a:r>
              <a:rPr lang="en-US" sz="2400" dirty="0" err="1">
                <a:ea typeface="DIN" charset="0"/>
                <a:cs typeface="Arial" panose="020B0604020202020204" pitchFamily="34" charset="0"/>
              </a:rPr>
              <a:t>dengan</a:t>
            </a:r>
            <a:r>
              <a:rPr lang="en-US" sz="2400" dirty="0">
                <a:ea typeface="DIN" charset="0"/>
                <a:cs typeface="Arial" panose="020B0604020202020204" pitchFamily="34" charset="0"/>
              </a:rPr>
              <a:t> </a:t>
            </a:r>
            <a:r>
              <a:rPr lang="en-US" sz="2400" dirty="0" err="1">
                <a:ea typeface="DIN" charset="0"/>
                <a:cs typeface="Arial" panose="020B0604020202020204" pitchFamily="34" charset="0"/>
              </a:rPr>
              <a:t>ketentuan</a:t>
            </a:r>
            <a:r>
              <a:rPr lang="en-US" sz="2400" dirty="0">
                <a:ea typeface="DIN" charset="0"/>
                <a:cs typeface="Arial" panose="020B0604020202020204" pitchFamily="34" charset="0"/>
              </a:rPr>
              <a:t> </a:t>
            </a:r>
            <a:r>
              <a:rPr lang="en-US" sz="2400" dirty="0" err="1">
                <a:ea typeface="DIN" charset="0"/>
                <a:cs typeface="Arial" panose="020B0604020202020204" pitchFamily="34" charset="0"/>
              </a:rPr>
              <a:t>perpajakan</a:t>
            </a:r>
            <a:r>
              <a:rPr lang="en-US" sz="2400" dirty="0">
                <a:ea typeface="DIN" charset="0"/>
                <a:cs typeface="Arial" panose="020B0604020202020204" pitchFamily="34" charset="0"/>
              </a:rPr>
              <a:t> yang </a:t>
            </a:r>
            <a:r>
              <a:rPr lang="en-US" sz="2400" dirty="0" err="1">
                <a:ea typeface="DIN" charset="0"/>
                <a:cs typeface="Arial" panose="020B0604020202020204" pitchFamily="34" charset="0"/>
              </a:rPr>
              <a:t>belaku</a:t>
            </a:r>
            <a:r>
              <a:rPr lang="en-US" sz="2400" dirty="0">
                <a:ea typeface="DIN" charset="0"/>
                <a:cs typeface="Arial" panose="020B0604020202020204" pitchFamily="34" charset="0"/>
              </a:rPr>
              <a:t>, </a:t>
            </a:r>
            <a:r>
              <a:rPr lang="en-US" sz="2400" dirty="0" err="1">
                <a:ea typeface="DIN" charset="0"/>
                <a:cs typeface="Arial" panose="020B0604020202020204" pitchFamily="34" charset="0"/>
              </a:rPr>
              <a:t>wajib</a:t>
            </a:r>
            <a:r>
              <a:rPr lang="en-US" sz="2400" dirty="0">
                <a:ea typeface="DIN" charset="0"/>
                <a:cs typeface="Arial" panose="020B0604020202020204" pitchFamily="34" charset="0"/>
              </a:rPr>
              <a:t> </a:t>
            </a:r>
            <a:r>
              <a:rPr lang="en-US" sz="2400" dirty="0" err="1">
                <a:ea typeface="DIN" charset="0"/>
                <a:cs typeface="Arial" panose="020B0604020202020204" pitchFamily="34" charset="0"/>
              </a:rPr>
              <a:t>pajak</a:t>
            </a:r>
            <a:r>
              <a:rPr lang="en-US" sz="2400" dirty="0">
                <a:ea typeface="DIN" charset="0"/>
                <a:cs typeface="Arial" panose="020B0604020202020204" pitchFamily="34" charset="0"/>
              </a:rPr>
              <a:t> </a:t>
            </a:r>
            <a:r>
              <a:rPr lang="en-US" sz="2400" dirty="0" err="1">
                <a:ea typeface="DIN" charset="0"/>
                <a:cs typeface="Arial" panose="020B0604020202020204" pitchFamily="34" charset="0"/>
              </a:rPr>
              <a:t>wajib</a:t>
            </a:r>
            <a:r>
              <a:rPr lang="en-US" sz="2400" dirty="0">
                <a:ea typeface="DIN" charset="0"/>
                <a:cs typeface="Arial" panose="020B0604020202020204" pitchFamily="34" charset="0"/>
              </a:rPr>
              <a:t> </a:t>
            </a:r>
            <a:r>
              <a:rPr lang="en-US" sz="2400" dirty="0" err="1">
                <a:ea typeface="DIN" charset="0"/>
                <a:cs typeface="Arial" panose="020B0604020202020204" pitchFamily="34" charset="0"/>
              </a:rPr>
              <a:t>melaporkan</a:t>
            </a:r>
            <a:r>
              <a:rPr lang="en-US" sz="2400" dirty="0">
                <a:ea typeface="DIN" charset="0"/>
                <a:cs typeface="Arial" panose="020B0604020202020204" pitchFamily="34" charset="0"/>
              </a:rPr>
              <a:t> </a:t>
            </a:r>
            <a:r>
              <a:rPr lang="en-US" sz="2400" b="1" dirty="0" err="1">
                <a:ea typeface="DIN" charset="0"/>
                <a:cs typeface="Arial" panose="020B0604020202020204" pitchFamily="34" charset="0"/>
              </a:rPr>
              <a:t>Surat</a:t>
            </a:r>
            <a:r>
              <a:rPr lang="en-US" sz="2400" b="1" dirty="0">
                <a:ea typeface="DIN" charset="0"/>
                <a:cs typeface="Arial" panose="020B0604020202020204" pitchFamily="34" charset="0"/>
              </a:rPr>
              <a:t> </a:t>
            </a:r>
            <a:r>
              <a:rPr lang="en-US" sz="2400" b="1" dirty="0" err="1">
                <a:ea typeface="DIN" charset="0"/>
                <a:cs typeface="Arial" panose="020B0604020202020204" pitchFamily="34" charset="0"/>
              </a:rPr>
              <a:t>Pemberitahuan</a:t>
            </a:r>
            <a:r>
              <a:rPr lang="en-US" sz="2400" b="1" dirty="0">
                <a:ea typeface="DIN" charset="0"/>
                <a:cs typeface="Arial" panose="020B0604020202020204" pitchFamily="34" charset="0"/>
              </a:rPr>
              <a:t> (SPT) Masa </a:t>
            </a:r>
            <a:r>
              <a:rPr lang="en-US" sz="2400" b="1" dirty="0" err="1">
                <a:ea typeface="DIN" charset="0"/>
                <a:cs typeface="Arial" panose="020B0604020202020204" pitchFamily="34" charset="0"/>
              </a:rPr>
              <a:t>dan</a:t>
            </a:r>
            <a:r>
              <a:rPr lang="en-US" sz="2400" b="1" dirty="0">
                <a:ea typeface="DIN" charset="0"/>
                <a:cs typeface="Arial" panose="020B0604020202020204" pitchFamily="34" charset="0"/>
              </a:rPr>
              <a:t> </a:t>
            </a:r>
            <a:r>
              <a:rPr lang="en-US" sz="2400" b="1" dirty="0" err="1">
                <a:ea typeface="DIN" charset="0"/>
                <a:cs typeface="Arial" panose="020B0604020202020204" pitchFamily="34" charset="0"/>
              </a:rPr>
              <a:t>Tahunan</a:t>
            </a:r>
            <a:r>
              <a:rPr lang="en-US" sz="2400" b="1" dirty="0">
                <a:ea typeface="DIN" charset="0"/>
                <a:cs typeface="Arial" panose="020B0604020202020204" pitchFamily="34" charset="0"/>
              </a:rPr>
              <a:t> </a:t>
            </a:r>
            <a:r>
              <a:rPr lang="en-US" sz="2400" dirty="0" err="1">
                <a:ea typeface="DIN" charset="0"/>
                <a:cs typeface="Arial" panose="020B0604020202020204" pitchFamily="34" charset="0"/>
              </a:rPr>
              <a:t>sesuai</a:t>
            </a:r>
            <a:r>
              <a:rPr lang="en-US" sz="2400" dirty="0">
                <a:ea typeface="DIN" charset="0"/>
                <a:cs typeface="Arial" panose="020B0604020202020204" pitchFamily="34" charset="0"/>
              </a:rPr>
              <a:t> </a:t>
            </a:r>
            <a:r>
              <a:rPr lang="en-US" sz="2400" dirty="0" err="1">
                <a:ea typeface="DIN" charset="0"/>
                <a:cs typeface="Arial" panose="020B0604020202020204" pitchFamily="34" charset="0"/>
              </a:rPr>
              <a:t>dengan</a:t>
            </a:r>
            <a:r>
              <a:rPr lang="en-US" sz="2400" dirty="0">
                <a:ea typeface="DIN" charset="0"/>
                <a:cs typeface="Arial" panose="020B0604020202020204" pitchFamily="34" charset="0"/>
              </a:rPr>
              <a:t> </a:t>
            </a:r>
            <a:r>
              <a:rPr lang="en-US" sz="2400" dirty="0" err="1">
                <a:ea typeface="DIN" charset="0"/>
                <a:cs typeface="Arial" panose="020B0604020202020204" pitchFamily="34" charset="0"/>
              </a:rPr>
              <a:t>kriteria</a:t>
            </a:r>
            <a:r>
              <a:rPr lang="en-US" sz="2400" dirty="0">
                <a:ea typeface="DIN" charset="0"/>
                <a:cs typeface="Arial" panose="020B0604020202020204" pitchFamily="34" charset="0"/>
              </a:rPr>
              <a:t> </a:t>
            </a:r>
            <a:r>
              <a:rPr lang="en-US" sz="2400" dirty="0" err="1">
                <a:ea typeface="DIN" charset="0"/>
                <a:cs typeface="Arial" panose="020B0604020202020204" pitchFamily="34" charset="0"/>
              </a:rPr>
              <a:t>perpajakan</a:t>
            </a:r>
            <a:r>
              <a:rPr lang="en-US" sz="2400" dirty="0">
                <a:ea typeface="DIN" charset="0"/>
                <a:cs typeface="Arial" panose="020B0604020202020204" pitchFamily="34" charset="0"/>
              </a:rPr>
              <a:t> </a:t>
            </a:r>
            <a:r>
              <a:rPr lang="en-US" sz="2400" dirty="0" err="1">
                <a:ea typeface="DIN" charset="0"/>
                <a:cs typeface="Arial" panose="020B0604020202020204" pitchFamily="34" charset="0"/>
              </a:rPr>
              <a:t>melalui</a:t>
            </a:r>
            <a:r>
              <a:rPr lang="en-US" sz="2400" dirty="0">
                <a:ea typeface="DIN" charset="0"/>
                <a:cs typeface="Arial" panose="020B0604020202020204" pitchFamily="34" charset="0"/>
              </a:rPr>
              <a:t> </a:t>
            </a:r>
            <a:r>
              <a:rPr lang="id-ID" sz="2400" dirty="0">
                <a:ea typeface="DIN" charset="0"/>
                <a:cs typeface="Arial" panose="020B0604020202020204" pitchFamily="34" charset="0"/>
              </a:rPr>
              <a:t>beberapa </a:t>
            </a:r>
            <a:r>
              <a:rPr lang="en-US" sz="2400" dirty="0" err="1">
                <a:ea typeface="DIN" charset="0"/>
                <a:cs typeface="Arial" panose="020B0604020202020204" pitchFamily="34" charset="0"/>
              </a:rPr>
              <a:t>sarana</a:t>
            </a:r>
            <a:r>
              <a:rPr lang="id-ID" sz="2400" dirty="0">
                <a:ea typeface="DIN" charset="0"/>
                <a:cs typeface="Arial" panose="020B0604020202020204" pitchFamily="34" charset="0"/>
              </a:rPr>
              <a:t>.</a:t>
            </a:r>
            <a:endParaRPr lang="en-US" sz="2400" dirty="0">
              <a:ea typeface="DIN" charset="0"/>
              <a:cs typeface="Arial" panose="020B0604020202020204" pitchFamily="34" charset="0"/>
            </a:endParaRPr>
          </a:p>
        </p:txBody>
      </p:sp>
      <p:sp>
        <p:nvSpPr>
          <p:cNvPr id="9" name="Rectangle 8"/>
          <p:cNvSpPr/>
          <p:nvPr/>
        </p:nvSpPr>
        <p:spPr>
          <a:xfrm>
            <a:off x="375934" y="1831942"/>
            <a:ext cx="6119025" cy="875899"/>
          </a:xfrm>
          <a:prstGeom prst="rect">
            <a:avLst/>
          </a:prstGeom>
          <a:solidFill>
            <a:srgbClr val="EF23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d-ID" sz="4000" b="1" dirty="0">
                <a:solidFill>
                  <a:schemeClr val="bg1"/>
                </a:solidFill>
              </a:rPr>
              <a:t>Cara Melaporkan SPT</a:t>
            </a:r>
            <a:endParaRPr lang="en-US" sz="4000" b="1" dirty="0">
              <a:solidFill>
                <a:schemeClr val="bg1"/>
              </a:solidFill>
            </a:endParaRPr>
          </a:p>
        </p:txBody>
      </p:sp>
      <p:sp>
        <p:nvSpPr>
          <p:cNvPr id="10" name="Rectangle 2"/>
          <p:cNvSpPr>
            <a:spLocks noChangeArrowheads="1"/>
          </p:cNvSpPr>
          <p:nvPr/>
        </p:nvSpPr>
        <p:spPr bwMode="auto">
          <a:xfrm>
            <a:off x="6768712" y="183948"/>
            <a:ext cx="4908285" cy="1981192"/>
          </a:xfrm>
          <a:prstGeom prst="rect">
            <a:avLst/>
          </a:prstGeom>
          <a:noFill/>
          <a:ln w="9525">
            <a:noFill/>
            <a:miter lim="800000"/>
            <a:headEnd/>
            <a:tailEnd/>
          </a:ln>
          <a:effectLst/>
        </p:spPr>
        <p:txBody>
          <a:bodyPr anchor="ctr"/>
          <a:lstStyle/>
          <a:p>
            <a:pPr algn="ctr" eaLnBrk="0" hangingPunct="0">
              <a:defRPr/>
            </a:pPr>
            <a:r>
              <a:rPr kumimoji="1" lang="en-US" sz="3600" b="1" dirty="0" err="1">
                <a:ln w="10541" cmpd="sng">
                  <a:noFill/>
                  <a:prstDash val="solid"/>
                </a:ln>
              </a:rPr>
              <a:t>Kapan</a:t>
            </a:r>
            <a:r>
              <a:rPr kumimoji="1" lang="en-US" sz="3600" b="1" dirty="0">
                <a:ln w="10541" cmpd="sng">
                  <a:noFill/>
                  <a:prstDash val="solid"/>
                </a:ln>
              </a:rPr>
              <a:t> BATAS WAKTU</a:t>
            </a:r>
          </a:p>
          <a:p>
            <a:pPr algn="ctr" eaLnBrk="0" hangingPunct="0">
              <a:defRPr/>
            </a:pPr>
            <a:r>
              <a:rPr kumimoji="1" lang="en-US" sz="3600" b="1" dirty="0">
                <a:ln w="10541" cmpd="sng">
                  <a:noFill/>
                  <a:prstDash val="solid"/>
                </a:ln>
              </a:rPr>
              <a:t>PENYAMPAIAN</a:t>
            </a:r>
          </a:p>
          <a:p>
            <a:pPr algn="ctr" eaLnBrk="0" hangingPunct="0">
              <a:defRPr/>
            </a:pPr>
            <a:r>
              <a:rPr kumimoji="1" lang="en-US" sz="3600" dirty="0">
                <a:ln w="10541" cmpd="sng">
                  <a:noFill/>
                  <a:prstDash val="solid"/>
                </a:ln>
              </a:rPr>
              <a:t>SPT </a:t>
            </a:r>
            <a:r>
              <a:rPr kumimoji="1" lang="en-US" sz="3600" dirty="0" err="1">
                <a:ln w="10541" cmpd="sng">
                  <a:noFill/>
                  <a:prstDash val="solid"/>
                </a:ln>
              </a:rPr>
              <a:t>Tahunan</a:t>
            </a:r>
            <a:r>
              <a:rPr kumimoji="1" lang="en-US" sz="3600" dirty="0">
                <a:ln w="10541" cmpd="sng">
                  <a:noFill/>
                  <a:prstDash val="solid"/>
                </a:ln>
              </a:rPr>
              <a:t> </a:t>
            </a:r>
            <a:r>
              <a:rPr kumimoji="1" lang="en-US" sz="3600" dirty="0" err="1">
                <a:ln w="10541" cmpd="sng">
                  <a:noFill/>
                  <a:prstDash val="solid"/>
                </a:ln>
              </a:rPr>
              <a:t>PPh</a:t>
            </a:r>
            <a:r>
              <a:rPr kumimoji="1" lang="en-US" sz="3600" dirty="0">
                <a:ln w="10541" cmpd="sng">
                  <a:noFill/>
                  <a:prstDash val="solid"/>
                </a:ln>
              </a:rPr>
              <a:t>??</a:t>
            </a:r>
            <a:endParaRPr kumimoji="1" lang="en-US" sz="3600" b="1" dirty="0">
              <a:ln w="10541" cmpd="sng">
                <a:noFill/>
                <a:prstDash val="solid"/>
              </a:ln>
            </a:endParaRPr>
          </a:p>
        </p:txBody>
      </p:sp>
      <p:graphicFrame>
        <p:nvGraphicFramePr>
          <p:cNvPr id="13" name="Table 12"/>
          <p:cNvGraphicFramePr>
            <a:graphicFrameLocks noGrp="1"/>
          </p:cNvGraphicFramePr>
          <p:nvPr>
            <p:extLst>
              <p:ext uri="{D42A27DB-BD31-4B8C-83A1-F6EECF244321}">
                <p14:modId xmlns:p14="http://schemas.microsoft.com/office/powerpoint/2010/main" val="1580919470"/>
              </p:ext>
            </p:extLst>
          </p:nvPr>
        </p:nvGraphicFramePr>
        <p:xfrm>
          <a:off x="8044127" y="2269892"/>
          <a:ext cx="2357454" cy="2133640"/>
        </p:xfrm>
        <a:graphic>
          <a:graphicData uri="http://schemas.openxmlformats.org/drawingml/2006/table">
            <a:tbl>
              <a:tblPr firstRow="1" bandRow="1">
                <a:tableStyleId>{37CE84F3-28C3-443E-9E96-99CF82512B78}</a:tableStyleId>
              </a:tblPr>
              <a:tblGrid>
                <a:gridCol w="2357454">
                  <a:extLst>
                    <a:ext uri="{9D8B030D-6E8A-4147-A177-3AD203B41FA5}">
                      <a16:colId xmlns:a16="http://schemas.microsoft.com/office/drawing/2014/main" val="20000"/>
                    </a:ext>
                  </a:extLst>
                </a:gridCol>
              </a:tblGrid>
              <a:tr h="445984">
                <a:tc>
                  <a:txBody>
                    <a:bodyPr/>
                    <a:lstStyle/>
                    <a:p>
                      <a:pPr algn="ctr"/>
                      <a:r>
                        <a:rPr lang="id-ID" sz="3200" b="1" dirty="0">
                          <a:solidFill>
                            <a:schemeClr val="tx1"/>
                          </a:solidFill>
                        </a:rPr>
                        <a:t>April</a:t>
                      </a:r>
                    </a:p>
                  </a:txBody>
                  <a:tcPr marL="121988" marR="121988"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32E"/>
                    </a:solidFill>
                  </a:tcPr>
                </a:tc>
                <a:extLst>
                  <a:ext uri="{0D108BD9-81ED-4DB2-BD59-A6C34878D82A}">
                    <a16:rowId xmlns:a16="http://schemas.microsoft.com/office/drawing/2014/main" val="10000"/>
                  </a:ext>
                </a:extLst>
              </a:tr>
              <a:tr h="1197089">
                <a:tc>
                  <a:txBody>
                    <a:bodyPr/>
                    <a:lstStyle/>
                    <a:p>
                      <a:pPr algn="ctr"/>
                      <a:r>
                        <a:rPr lang="id-ID" sz="9600" b="1" dirty="0">
                          <a:solidFill>
                            <a:schemeClr val="tx1"/>
                          </a:solidFill>
                        </a:rPr>
                        <a:t>30</a:t>
                      </a:r>
                    </a:p>
                  </a:txBody>
                  <a:tcPr marL="121988" marR="121988"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15" name="Rounded Rectangle 14"/>
          <p:cNvSpPr/>
          <p:nvPr/>
        </p:nvSpPr>
        <p:spPr>
          <a:xfrm>
            <a:off x="6940829" y="5197216"/>
            <a:ext cx="4564049" cy="1285870"/>
          </a:xfrm>
          <a:prstGeom prst="roundRect">
            <a:avLst/>
          </a:prstGeom>
          <a:noFill/>
          <a:ln w="28575">
            <a:solidFill>
              <a:schemeClr val="tx1"/>
            </a:solidFill>
          </a:ln>
        </p:spPr>
        <p:style>
          <a:lnRef idx="1">
            <a:schemeClr val="accent2"/>
          </a:lnRef>
          <a:fillRef idx="2">
            <a:schemeClr val="accent2"/>
          </a:fillRef>
          <a:effectRef idx="1">
            <a:schemeClr val="accent2"/>
          </a:effectRef>
          <a:fontRef idx="minor">
            <a:schemeClr val="dk1"/>
          </a:fontRef>
        </p:style>
        <p:txBody>
          <a:bodyPr anchor="ctr"/>
          <a:lstStyle/>
          <a:p>
            <a:pPr algn="ctr">
              <a:defRPr/>
            </a:pPr>
            <a:r>
              <a:rPr kumimoji="1" lang="en-US" sz="4000" b="1" dirty="0">
                <a:effectLst>
                  <a:outerShdw blurRad="38100" dist="38100" dir="2700000" algn="tl">
                    <a:srgbClr val="000000">
                      <a:alpha val="43137"/>
                    </a:srgbClr>
                  </a:outerShdw>
                </a:effectLst>
                <a:cs typeface="Arial" pitchFamily="34" charset="0"/>
              </a:rPr>
              <a:t>4 BULAN </a:t>
            </a:r>
          </a:p>
          <a:p>
            <a:pPr algn="ctr">
              <a:defRPr/>
            </a:pPr>
            <a:r>
              <a:rPr kumimoji="1" lang="en-US" sz="2400" dirty="0">
                <a:effectLst>
                  <a:outerShdw blurRad="38100" dist="38100" dir="2700000" algn="tl">
                    <a:srgbClr val="000000">
                      <a:alpha val="43137"/>
                    </a:srgbClr>
                  </a:outerShdw>
                </a:effectLst>
                <a:cs typeface="Arial" pitchFamily="34" charset="0"/>
              </a:rPr>
              <a:t>SETELAH TAHUN BUKU BERAKHIR</a:t>
            </a:r>
          </a:p>
        </p:txBody>
      </p:sp>
      <p:sp>
        <p:nvSpPr>
          <p:cNvPr id="16" name="Rectangle 2"/>
          <p:cNvSpPr>
            <a:spLocks noChangeArrowheads="1"/>
          </p:cNvSpPr>
          <p:nvPr/>
        </p:nvSpPr>
        <p:spPr bwMode="auto">
          <a:xfrm>
            <a:off x="8044127" y="4442199"/>
            <a:ext cx="2357454" cy="748584"/>
          </a:xfrm>
          <a:prstGeom prst="rect">
            <a:avLst/>
          </a:prstGeom>
          <a:noFill/>
          <a:ln w="9525">
            <a:noFill/>
            <a:miter lim="800000"/>
            <a:headEnd/>
            <a:tailEnd/>
          </a:ln>
          <a:effectLst/>
        </p:spPr>
        <p:txBody>
          <a:bodyPr anchor="ctr"/>
          <a:lstStyle/>
          <a:p>
            <a:pPr algn="ctr" eaLnBrk="0" hangingPunct="0">
              <a:defRPr/>
            </a:pPr>
            <a:r>
              <a:rPr kumimoji="1" lang="en-US" sz="3600" b="1" dirty="0" err="1">
                <a:ln w="10541" cmpd="sng">
                  <a:noFill/>
                  <a:prstDash val="solid"/>
                </a:ln>
              </a:rPr>
              <a:t>atau</a:t>
            </a:r>
            <a:endParaRPr kumimoji="1" lang="en-US" sz="3600" b="1" dirty="0">
              <a:ln w="10541" cmpd="sng">
                <a:noFill/>
                <a:prstDash val="solid"/>
              </a:ln>
            </a:endParaRPr>
          </a:p>
        </p:txBody>
      </p:sp>
      <p:grpSp>
        <p:nvGrpSpPr>
          <p:cNvPr id="11" name="Group 10">
            <a:extLst>
              <a:ext uri="{FF2B5EF4-FFF2-40B4-BE49-F238E27FC236}">
                <a16:creationId xmlns:a16="http://schemas.microsoft.com/office/drawing/2014/main" id="{F1E4411E-0DE6-4456-A975-E16788CA79F0}"/>
              </a:ext>
            </a:extLst>
          </p:cNvPr>
          <p:cNvGrpSpPr/>
          <p:nvPr/>
        </p:nvGrpSpPr>
        <p:grpSpPr>
          <a:xfrm>
            <a:off x="3287731" y="-1000700"/>
            <a:ext cx="4342554" cy="651379"/>
            <a:chOff x="4958989" y="-750013"/>
            <a:chExt cx="2671295" cy="400692"/>
          </a:xfrm>
        </p:grpSpPr>
        <p:sp>
          <p:nvSpPr>
            <p:cNvPr id="12" name="Rectangle 11">
              <a:extLst>
                <a:ext uri="{FF2B5EF4-FFF2-40B4-BE49-F238E27FC236}">
                  <a16:creationId xmlns:a16="http://schemas.microsoft.com/office/drawing/2014/main" id="{5769A4F3-6AE8-49D3-A0E1-AA7B7B462A59}"/>
                </a:ext>
              </a:extLst>
            </p:cNvPr>
            <p:cNvSpPr/>
            <p:nvPr/>
          </p:nvSpPr>
          <p:spPr>
            <a:xfrm>
              <a:off x="5342562" y="-750013"/>
              <a:ext cx="369869" cy="400692"/>
            </a:xfrm>
            <a:prstGeom prst="rect">
              <a:avLst/>
            </a:prstGeom>
            <a:solidFill>
              <a:srgbClr val="B4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Rectangle 13">
              <a:extLst>
                <a:ext uri="{FF2B5EF4-FFF2-40B4-BE49-F238E27FC236}">
                  <a16:creationId xmlns:a16="http://schemas.microsoft.com/office/drawing/2014/main" id="{6C13ED10-BC00-4B63-B59E-C49DA535BEB8}"/>
                </a:ext>
              </a:extLst>
            </p:cNvPr>
            <p:cNvSpPr/>
            <p:nvPr/>
          </p:nvSpPr>
          <p:spPr>
            <a:xfrm>
              <a:off x="5726131" y="-750013"/>
              <a:ext cx="369869" cy="400692"/>
            </a:xfrm>
            <a:prstGeom prst="rect">
              <a:avLst/>
            </a:prstGeom>
            <a:solidFill>
              <a:srgbClr val="EF23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7" name="Rectangle 16">
              <a:extLst>
                <a:ext uri="{FF2B5EF4-FFF2-40B4-BE49-F238E27FC236}">
                  <a16:creationId xmlns:a16="http://schemas.microsoft.com/office/drawing/2014/main" id="{FA9E6516-F499-4257-87B8-DA084FA59274}"/>
                </a:ext>
              </a:extLst>
            </p:cNvPr>
            <p:cNvSpPr/>
            <p:nvPr/>
          </p:nvSpPr>
          <p:spPr>
            <a:xfrm>
              <a:off x="6109702" y="-750013"/>
              <a:ext cx="369869" cy="400692"/>
            </a:xfrm>
            <a:prstGeom prst="rect">
              <a:avLst/>
            </a:prstGeom>
            <a:solidFill>
              <a:srgbClr val="FFC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8" name="Rectangle 17">
              <a:extLst>
                <a:ext uri="{FF2B5EF4-FFF2-40B4-BE49-F238E27FC236}">
                  <a16:creationId xmlns:a16="http://schemas.microsoft.com/office/drawing/2014/main" id="{8958FDA7-DBBF-4EF7-84FC-0EFA3E923650}"/>
                </a:ext>
              </a:extLst>
            </p:cNvPr>
            <p:cNvSpPr/>
            <p:nvPr/>
          </p:nvSpPr>
          <p:spPr>
            <a:xfrm>
              <a:off x="4958989" y="-750013"/>
              <a:ext cx="369869" cy="400692"/>
            </a:xfrm>
            <a:prstGeom prst="rect">
              <a:avLst/>
            </a:prstGeom>
            <a:solidFill>
              <a:srgbClr val="E31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9" name="Rectangle 18">
              <a:extLst>
                <a:ext uri="{FF2B5EF4-FFF2-40B4-BE49-F238E27FC236}">
                  <a16:creationId xmlns:a16="http://schemas.microsoft.com/office/drawing/2014/main" id="{58D31223-9261-4817-BE44-216B646EDD79}"/>
                </a:ext>
              </a:extLst>
            </p:cNvPr>
            <p:cNvSpPr/>
            <p:nvPr/>
          </p:nvSpPr>
          <p:spPr>
            <a:xfrm>
              <a:off x="6493273" y="-750013"/>
              <a:ext cx="369869" cy="400692"/>
            </a:xfrm>
            <a:prstGeom prst="rect">
              <a:avLst/>
            </a:prstGeom>
            <a:solidFill>
              <a:srgbClr val="363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0" name="Rectangle 19">
              <a:extLst>
                <a:ext uri="{FF2B5EF4-FFF2-40B4-BE49-F238E27FC236}">
                  <a16:creationId xmlns:a16="http://schemas.microsoft.com/office/drawing/2014/main" id="{DC84BB22-9F20-4891-BA02-E4265D692D25}"/>
                </a:ext>
              </a:extLst>
            </p:cNvPr>
            <p:cNvSpPr/>
            <p:nvPr/>
          </p:nvSpPr>
          <p:spPr>
            <a:xfrm>
              <a:off x="6876844" y="-750013"/>
              <a:ext cx="369869" cy="400692"/>
            </a:xfrm>
            <a:prstGeom prst="rect">
              <a:avLst/>
            </a:prstGeom>
            <a:solidFill>
              <a:srgbClr val="C2CD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1" name="Rectangle 20">
              <a:extLst>
                <a:ext uri="{FF2B5EF4-FFF2-40B4-BE49-F238E27FC236}">
                  <a16:creationId xmlns:a16="http://schemas.microsoft.com/office/drawing/2014/main" id="{6AA39F2C-BD13-4FEF-A3BF-09EE232DD430}"/>
                </a:ext>
              </a:extLst>
            </p:cNvPr>
            <p:cNvSpPr/>
            <p:nvPr/>
          </p:nvSpPr>
          <p:spPr>
            <a:xfrm>
              <a:off x="7260415" y="-750013"/>
              <a:ext cx="369869" cy="400692"/>
            </a:xfrm>
            <a:prstGeom prst="rect">
              <a:avLst/>
            </a:prstGeom>
            <a:solidFill>
              <a:srgbClr val="D2B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cxnSp>
        <p:nvCxnSpPr>
          <p:cNvPr id="3" name="Straight Connector 2">
            <a:extLst>
              <a:ext uri="{FF2B5EF4-FFF2-40B4-BE49-F238E27FC236}">
                <a16:creationId xmlns:a16="http://schemas.microsoft.com/office/drawing/2014/main" id="{8FC9384E-3A4A-43C0-B3AD-5286AA86F1FD}"/>
              </a:ext>
            </a:extLst>
          </p:cNvPr>
          <p:cNvCxnSpPr>
            <a:cxnSpLocks/>
          </p:cNvCxnSpPr>
          <p:nvPr/>
        </p:nvCxnSpPr>
        <p:spPr>
          <a:xfrm flipH="1">
            <a:off x="6589036" y="359595"/>
            <a:ext cx="1" cy="6110883"/>
          </a:xfrm>
          <a:prstGeom prst="line">
            <a:avLst/>
          </a:prstGeom>
          <a:ln w="38100">
            <a:solidFill>
              <a:srgbClr val="B40001"/>
            </a:solidFill>
            <a:prstDash val="sysDash"/>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DB8BA81C-9EFA-45DD-888D-128EEB325FD6}"/>
              </a:ext>
            </a:extLst>
          </p:cNvPr>
          <p:cNvPicPr>
            <a:picLocks noChangeAspect="1"/>
          </p:cNvPicPr>
          <p:nvPr/>
        </p:nvPicPr>
        <p:blipFill>
          <a:blip r:embed="rId3"/>
          <a:stretch>
            <a:fillRect/>
          </a:stretch>
        </p:blipFill>
        <p:spPr>
          <a:xfrm>
            <a:off x="12835" y="17277"/>
            <a:ext cx="1865538" cy="493819"/>
          </a:xfrm>
          <a:prstGeom prst="rect">
            <a:avLst/>
          </a:prstGeom>
        </p:spPr>
      </p:pic>
    </p:spTree>
    <p:extLst>
      <p:ext uri="{BB962C8B-B14F-4D97-AF65-F5344CB8AC3E}">
        <p14:creationId xmlns:p14="http://schemas.microsoft.com/office/powerpoint/2010/main" val="24442456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2DEEF4A-B686-4ABF-8A26-2752B001EA78}"/>
              </a:ext>
            </a:extLst>
          </p:cNvPr>
          <p:cNvSpPr/>
          <p:nvPr/>
        </p:nvSpPr>
        <p:spPr>
          <a:xfrm>
            <a:off x="0" y="0"/>
            <a:ext cx="536966" cy="1485900"/>
          </a:xfrm>
          <a:prstGeom prst="rect">
            <a:avLst/>
          </a:prstGeom>
          <a:solidFill>
            <a:srgbClr val="EF23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Content Placeholder 2">
            <a:extLst>
              <a:ext uri="{FF2B5EF4-FFF2-40B4-BE49-F238E27FC236}">
                <a16:creationId xmlns:a16="http://schemas.microsoft.com/office/drawing/2014/main" id="{2FC1CF9C-360E-4099-9783-B90998E364A9}"/>
              </a:ext>
            </a:extLst>
          </p:cNvPr>
          <p:cNvSpPr>
            <a:spLocks noGrp="1"/>
          </p:cNvSpPr>
          <p:nvPr>
            <p:ph idx="1"/>
          </p:nvPr>
        </p:nvSpPr>
        <p:spPr>
          <a:xfrm>
            <a:off x="422663" y="2086885"/>
            <a:ext cx="7847326" cy="4351338"/>
          </a:xfrm>
        </p:spPr>
        <p:txBody>
          <a:bodyPr>
            <a:normAutofit fontScale="92500" lnSpcReduction="10000"/>
          </a:bodyPr>
          <a:lstStyle/>
          <a:p>
            <a:pPr marL="0" indent="0">
              <a:buNone/>
            </a:pPr>
            <a:r>
              <a:rPr lang="en-US" sz="1800" dirty="0" err="1"/>
              <a:t>Secara</a:t>
            </a:r>
            <a:r>
              <a:rPr lang="en-US" sz="1800" dirty="0"/>
              <a:t> </a:t>
            </a:r>
            <a:r>
              <a:rPr lang="en-US" sz="1800" dirty="0" err="1"/>
              <a:t>umum</a:t>
            </a:r>
            <a:r>
              <a:rPr lang="en-US" sz="1800" dirty="0"/>
              <a:t> </a:t>
            </a:r>
            <a:r>
              <a:rPr lang="en-US" sz="1800" dirty="0" err="1"/>
              <a:t>biaya-biaya</a:t>
            </a:r>
            <a:r>
              <a:rPr lang="en-US" sz="1800" dirty="0"/>
              <a:t> yang </a:t>
            </a:r>
            <a:r>
              <a:rPr lang="en-US" sz="1900" b="1" dirty="0" err="1"/>
              <a:t>tidak</a:t>
            </a:r>
            <a:r>
              <a:rPr lang="en-US" sz="1900" b="1" dirty="0"/>
              <a:t> </a:t>
            </a:r>
            <a:r>
              <a:rPr lang="en-US" sz="1900" b="1" dirty="0" err="1"/>
              <a:t>boleh</a:t>
            </a:r>
            <a:r>
              <a:rPr lang="en-US" sz="1900" b="1" dirty="0"/>
              <a:t> </a:t>
            </a:r>
            <a:r>
              <a:rPr lang="en-US" sz="1900" b="1" dirty="0" err="1"/>
              <a:t>dikurangkan</a:t>
            </a:r>
            <a:r>
              <a:rPr lang="en-US" sz="1900" b="1" dirty="0"/>
              <a:t> </a:t>
            </a:r>
            <a:r>
              <a:rPr lang="en-US" sz="1900" b="1" dirty="0" err="1"/>
              <a:t>dari</a:t>
            </a:r>
            <a:r>
              <a:rPr lang="en-US" sz="1900" b="1" dirty="0"/>
              <a:t> </a:t>
            </a:r>
            <a:r>
              <a:rPr lang="en-US" sz="1900" b="1" dirty="0" err="1"/>
              <a:t>penghasilan</a:t>
            </a:r>
            <a:r>
              <a:rPr lang="en-US" sz="1900" b="1" dirty="0"/>
              <a:t> </a:t>
            </a:r>
            <a:r>
              <a:rPr lang="en-US" sz="1900" b="1" dirty="0" err="1"/>
              <a:t>bruto</a:t>
            </a:r>
            <a:r>
              <a:rPr lang="en-US" sz="1800" dirty="0"/>
              <a:t> </a:t>
            </a:r>
            <a:r>
              <a:rPr lang="en-US" sz="1800" dirty="0" err="1"/>
              <a:t>untuk</a:t>
            </a:r>
            <a:r>
              <a:rPr lang="en-US" sz="1800" dirty="0"/>
              <a:t> </a:t>
            </a:r>
            <a:r>
              <a:rPr lang="en-US" sz="1800" dirty="0" err="1"/>
              <a:t>menghitung</a:t>
            </a:r>
            <a:r>
              <a:rPr lang="en-US" sz="1800" dirty="0"/>
              <a:t> </a:t>
            </a:r>
            <a:r>
              <a:rPr lang="en-US" sz="1800" dirty="0" err="1"/>
              <a:t>PPh</a:t>
            </a:r>
            <a:r>
              <a:rPr lang="en-US" sz="1800" dirty="0"/>
              <a:t> </a:t>
            </a:r>
            <a:r>
              <a:rPr lang="en-US" sz="1800" dirty="0" err="1"/>
              <a:t>terutang</a:t>
            </a:r>
            <a:r>
              <a:rPr lang="en-US" sz="1800" dirty="0"/>
              <a:t> </a:t>
            </a:r>
            <a:r>
              <a:rPr lang="en-US" sz="1800" dirty="0" err="1"/>
              <a:t>memiliki</a:t>
            </a:r>
            <a:r>
              <a:rPr lang="en-US" sz="1800" dirty="0"/>
              <a:t> </a:t>
            </a:r>
            <a:r>
              <a:rPr lang="en-US" sz="1800" dirty="0" err="1"/>
              <a:t>karakteristik</a:t>
            </a:r>
            <a:r>
              <a:rPr lang="en-US" sz="1800" dirty="0"/>
              <a:t> </a:t>
            </a:r>
            <a:r>
              <a:rPr lang="en-US" sz="1800" dirty="0" err="1"/>
              <a:t>sebagai</a:t>
            </a:r>
            <a:r>
              <a:rPr lang="en-US" sz="1800" dirty="0"/>
              <a:t> </a:t>
            </a:r>
            <a:r>
              <a:rPr lang="en-US" sz="1800" dirty="0" err="1"/>
              <a:t>berikut</a:t>
            </a:r>
            <a:r>
              <a:rPr lang="en-US" sz="1800" dirty="0"/>
              <a:t> :</a:t>
            </a:r>
          </a:p>
          <a:p>
            <a:pPr marL="514350" indent="-514350">
              <a:buFont typeface="+mj-lt"/>
              <a:buAutoNum type="arabicPeriod"/>
            </a:pPr>
            <a:r>
              <a:rPr lang="en-US" sz="1800" dirty="0" err="1"/>
              <a:t>Biaya</a:t>
            </a:r>
            <a:r>
              <a:rPr lang="en-US" sz="1800" dirty="0"/>
              <a:t> yang </a:t>
            </a:r>
            <a:r>
              <a:rPr lang="en-US" sz="1800" dirty="0" err="1"/>
              <a:t>tersebut</a:t>
            </a:r>
            <a:r>
              <a:rPr lang="en-US" sz="1800" dirty="0"/>
              <a:t> </a:t>
            </a:r>
            <a:r>
              <a:rPr lang="en-US" sz="1800" dirty="0" err="1"/>
              <a:t>dalam</a:t>
            </a:r>
            <a:r>
              <a:rPr lang="en-US" sz="1800" dirty="0"/>
              <a:t> </a:t>
            </a:r>
            <a:r>
              <a:rPr lang="en-US" sz="1800" dirty="0" err="1"/>
              <a:t>Pasal</a:t>
            </a:r>
            <a:r>
              <a:rPr lang="en-US" sz="1800" dirty="0"/>
              <a:t> 9 </a:t>
            </a:r>
            <a:r>
              <a:rPr lang="en-US" sz="1800" dirty="0" err="1"/>
              <a:t>ayat</a:t>
            </a:r>
            <a:r>
              <a:rPr lang="en-US" sz="1800" dirty="0"/>
              <a:t> (1) UU </a:t>
            </a:r>
            <a:r>
              <a:rPr lang="en-US" sz="1800" dirty="0" err="1"/>
              <a:t>PPh</a:t>
            </a:r>
            <a:endParaRPr lang="en-US" sz="1800" dirty="0"/>
          </a:p>
          <a:p>
            <a:pPr marL="514350" indent="-514350">
              <a:buFont typeface="+mj-lt"/>
              <a:buAutoNum type="arabicPeriod"/>
            </a:pPr>
            <a:r>
              <a:rPr lang="en-US" sz="1800" dirty="0" err="1"/>
              <a:t>Biaya</a:t>
            </a:r>
            <a:r>
              <a:rPr lang="en-US" sz="1800" dirty="0"/>
              <a:t> </a:t>
            </a:r>
            <a:r>
              <a:rPr lang="en-US" sz="1800" dirty="0" err="1"/>
              <a:t>untuk</a:t>
            </a:r>
            <a:r>
              <a:rPr lang="en-US" sz="1800" dirty="0"/>
              <a:t> </a:t>
            </a:r>
            <a:r>
              <a:rPr lang="en-US" sz="1800" dirty="0" err="1"/>
              <a:t>mendapatkan</a:t>
            </a:r>
            <a:r>
              <a:rPr lang="en-US" sz="1800" dirty="0"/>
              <a:t>, </a:t>
            </a:r>
            <a:r>
              <a:rPr lang="en-US" sz="1800" dirty="0" err="1"/>
              <a:t>menagih</a:t>
            </a:r>
            <a:r>
              <a:rPr lang="en-US" sz="1800" dirty="0"/>
              <a:t> dan </a:t>
            </a:r>
            <a:r>
              <a:rPr lang="en-US" sz="1800" dirty="0" err="1"/>
              <a:t>memelihara</a:t>
            </a:r>
            <a:r>
              <a:rPr lang="en-US" sz="1800" dirty="0"/>
              <a:t> </a:t>
            </a:r>
            <a:r>
              <a:rPr lang="en-US" sz="1800" dirty="0" err="1"/>
              <a:t>penghasilan</a:t>
            </a:r>
            <a:r>
              <a:rPr lang="en-US" sz="1800" dirty="0"/>
              <a:t> yang </a:t>
            </a:r>
            <a:r>
              <a:rPr lang="en-US" sz="1800" dirty="0" err="1"/>
              <a:t>bukan</a:t>
            </a:r>
            <a:r>
              <a:rPr lang="en-US" sz="1800" dirty="0"/>
              <a:t> </a:t>
            </a:r>
            <a:r>
              <a:rPr lang="en-US" sz="1800" dirty="0" err="1"/>
              <a:t>merupakan</a:t>
            </a:r>
            <a:r>
              <a:rPr lang="en-US" sz="1800" dirty="0"/>
              <a:t> </a:t>
            </a:r>
            <a:r>
              <a:rPr lang="en-US" sz="1800" dirty="0" err="1"/>
              <a:t>obyek</a:t>
            </a:r>
            <a:r>
              <a:rPr lang="en-US" sz="1800" dirty="0"/>
              <a:t> </a:t>
            </a:r>
            <a:r>
              <a:rPr lang="en-US" sz="1800" dirty="0" err="1"/>
              <a:t>pajak</a:t>
            </a:r>
            <a:r>
              <a:rPr lang="en-US" sz="1800" dirty="0"/>
              <a:t> </a:t>
            </a:r>
            <a:r>
              <a:rPr lang="en-US" sz="1800" dirty="0" err="1"/>
              <a:t>atau</a:t>
            </a:r>
            <a:r>
              <a:rPr lang="en-US" sz="1800" dirty="0"/>
              <a:t> yang </a:t>
            </a:r>
            <a:r>
              <a:rPr lang="en-US" sz="1800" dirty="0" err="1"/>
              <a:t>penghasilannya</a:t>
            </a:r>
            <a:r>
              <a:rPr lang="en-US" sz="1800" dirty="0"/>
              <a:t> </a:t>
            </a:r>
            <a:r>
              <a:rPr lang="en-US" sz="1800" dirty="0" err="1"/>
              <a:t>dikenakan</a:t>
            </a:r>
            <a:r>
              <a:rPr lang="en-US" sz="1800" dirty="0"/>
              <a:t> </a:t>
            </a:r>
            <a:r>
              <a:rPr lang="en-US" sz="1800" dirty="0" err="1"/>
              <a:t>PPh</a:t>
            </a:r>
            <a:r>
              <a:rPr lang="en-US" sz="1800" dirty="0"/>
              <a:t> Final </a:t>
            </a:r>
            <a:r>
              <a:rPr lang="en-US" sz="1800" dirty="0" err="1"/>
              <a:t>atau</a:t>
            </a:r>
            <a:r>
              <a:rPr lang="en-US" sz="1800" dirty="0"/>
              <a:t> NPPN dan Norma </a:t>
            </a:r>
            <a:r>
              <a:rPr lang="en-US" sz="1800" dirty="0" err="1"/>
              <a:t>Penghitungan</a:t>
            </a:r>
            <a:r>
              <a:rPr lang="en-US" sz="1800" dirty="0"/>
              <a:t> </a:t>
            </a:r>
            <a:r>
              <a:rPr lang="en-US" sz="1800" dirty="0" err="1"/>
              <a:t>Khusus</a:t>
            </a:r>
            <a:r>
              <a:rPr lang="en-US" sz="1800" dirty="0"/>
              <a:t> (deemed profit)</a:t>
            </a:r>
          </a:p>
          <a:p>
            <a:pPr marL="514350" indent="-514350">
              <a:buFont typeface="+mj-lt"/>
              <a:buAutoNum type="arabicPeriod"/>
            </a:pPr>
            <a:r>
              <a:rPr lang="en-US" sz="1800" dirty="0" err="1"/>
              <a:t>Biaya</a:t>
            </a:r>
            <a:r>
              <a:rPr lang="en-US" sz="1800" dirty="0"/>
              <a:t> yang </a:t>
            </a:r>
            <a:r>
              <a:rPr lang="en-US" sz="1800" dirty="0" err="1"/>
              <a:t>dikeluarkan</a:t>
            </a:r>
            <a:r>
              <a:rPr lang="en-US" sz="1800" dirty="0"/>
              <a:t> di </a:t>
            </a:r>
            <a:r>
              <a:rPr lang="en-US" sz="1800" dirty="0" err="1"/>
              <a:t>luar</a:t>
            </a:r>
            <a:r>
              <a:rPr lang="en-US" sz="1800" dirty="0"/>
              <a:t> </a:t>
            </a:r>
            <a:r>
              <a:rPr lang="en-US" sz="1800" dirty="0" err="1"/>
              <a:t>praktik</a:t>
            </a:r>
            <a:r>
              <a:rPr lang="en-US" sz="1800" dirty="0"/>
              <a:t> </a:t>
            </a:r>
            <a:r>
              <a:rPr lang="en-US" sz="1800" dirty="0" err="1"/>
              <a:t>akuntansi</a:t>
            </a:r>
            <a:r>
              <a:rPr lang="en-US" sz="1800" dirty="0"/>
              <a:t> yang </a:t>
            </a:r>
            <a:r>
              <a:rPr lang="en-US" sz="1800" dirty="0" err="1"/>
              <a:t>sehat</a:t>
            </a:r>
            <a:r>
              <a:rPr lang="en-US" sz="1800" dirty="0"/>
              <a:t> (</a:t>
            </a:r>
            <a:r>
              <a:rPr lang="en-US" sz="1800" dirty="0" err="1"/>
              <a:t>kondisi</a:t>
            </a:r>
            <a:r>
              <a:rPr lang="en-US" sz="1800" dirty="0"/>
              <a:t> </a:t>
            </a:r>
            <a:r>
              <a:rPr lang="en-US" sz="1800" dirty="0" err="1"/>
              <a:t>tidak</a:t>
            </a:r>
            <a:r>
              <a:rPr lang="en-US" sz="1800" dirty="0"/>
              <a:t> </a:t>
            </a:r>
            <a:r>
              <a:rPr lang="en-US" sz="1800" dirty="0" err="1"/>
              <a:t>wajar</a:t>
            </a:r>
            <a:r>
              <a:rPr lang="en-US" sz="1800" dirty="0"/>
              <a:t>)</a:t>
            </a:r>
          </a:p>
          <a:p>
            <a:pPr marL="514350" indent="-514350">
              <a:buFont typeface="+mj-lt"/>
              <a:buAutoNum type="arabicPeriod"/>
            </a:pPr>
            <a:r>
              <a:rPr lang="en-US" sz="1800" dirty="0" err="1"/>
              <a:t>Biaya</a:t>
            </a:r>
            <a:r>
              <a:rPr lang="en-US" sz="1800" dirty="0"/>
              <a:t> yang </a:t>
            </a:r>
            <a:r>
              <a:rPr lang="en-US" sz="1800" dirty="0" err="1"/>
              <a:t>tidak</a:t>
            </a:r>
            <a:r>
              <a:rPr lang="en-US" sz="1800" dirty="0"/>
              <a:t> </a:t>
            </a:r>
            <a:r>
              <a:rPr lang="en-US" sz="1800" dirty="0" err="1"/>
              <a:t>dapat</a:t>
            </a:r>
            <a:r>
              <a:rPr lang="en-US" sz="1800" dirty="0"/>
              <a:t> </a:t>
            </a:r>
            <a:r>
              <a:rPr lang="en-US" sz="1800" dirty="0" err="1"/>
              <a:t>dibuktikan</a:t>
            </a:r>
            <a:r>
              <a:rPr lang="en-US" sz="1800" dirty="0"/>
              <a:t> </a:t>
            </a:r>
            <a:r>
              <a:rPr lang="en-US" sz="1800" dirty="0" err="1"/>
              <a:t>pengeluarannya</a:t>
            </a:r>
            <a:r>
              <a:rPr lang="en-US" sz="1800" dirty="0"/>
              <a:t> (</a:t>
            </a:r>
            <a:r>
              <a:rPr lang="en-US" sz="1800" dirty="0" err="1"/>
              <a:t>tanpa</a:t>
            </a:r>
            <a:r>
              <a:rPr lang="en-US" sz="1800" dirty="0"/>
              <a:t> </a:t>
            </a:r>
            <a:r>
              <a:rPr lang="en-US" sz="1800" dirty="0" err="1"/>
              <a:t>bukti</a:t>
            </a:r>
            <a:r>
              <a:rPr lang="en-US" sz="1800" dirty="0"/>
              <a:t>, daftar </a:t>
            </a:r>
            <a:r>
              <a:rPr lang="en-US" sz="1800" dirty="0" err="1"/>
              <a:t>nominatif</a:t>
            </a:r>
            <a:r>
              <a:rPr lang="en-US" sz="1800" dirty="0"/>
              <a:t>, </a:t>
            </a:r>
            <a:r>
              <a:rPr lang="en-US" sz="1800" dirty="0" err="1"/>
              <a:t>dokumen</a:t>
            </a:r>
            <a:r>
              <a:rPr lang="en-US" sz="1800" dirty="0"/>
              <a:t>, dan lain-lain)</a:t>
            </a:r>
          </a:p>
          <a:p>
            <a:pPr marL="514350" indent="-514350">
              <a:buFont typeface="+mj-lt"/>
              <a:buAutoNum type="arabicPeriod"/>
            </a:pPr>
            <a:r>
              <a:rPr lang="en-US" sz="1800" dirty="0" err="1"/>
              <a:t>PPh</a:t>
            </a:r>
            <a:r>
              <a:rPr lang="en-US" sz="1800" dirty="0"/>
              <a:t> yang </a:t>
            </a:r>
            <a:r>
              <a:rPr lang="en-US" sz="1800" dirty="0" err="1"/>
              <a:t>ditanggung</a:t>
            </a:r>
            <a:r>
              <a:rPr lang="en-US" sz="1800" dirty="0"/>
              <a:t> oleh </a:t>
            </a:r>
            <a:r>
              <a:rPr lang="en-US" sz="1800" dirty="0" err="1"/>
              <a:t>pemberi</a:t>
            </a:r>
            <a:r>
              <a:rPr lang="en-US" sz="1800" dirty="0"/>
              <a:t> </a:t>
            </a:r>
            <a:r>
              <a:rPr lang="en-US" sz="1800" dirty="0" err="1"/>
              <a:t>penghasilan</a:t>
            </a:r>
            <a:r>
              <a:rPr lang="en-US" sz="1800" dirty="0"/>
              <a:t>, </a:t>
            </a:r>
            <a:r>
              <a:rPr lang="en-US" sz="1800" dirty="0" err="1"/>
              <a:t>kecuali</a:t>
            </a:r>
            <a:r>
              <a:rPr lang="en-US" sz="1800" dirty="0"/>
              <a:t> </a:t>
            </a:r>
            <a:r>
              <a:rPr lang="en-US" sz="1800" dirty="0" err="1"/>
              <a:t>PPh</a:t>
            </a:r>
            <a:r>
              <a:rPr lang="en-US" sz="1800" dirty="0"/>
              <a:t> </a:t>
            </a:r>
            <a:r>
              <a:rPr lang="en-US" sz="1800" dirty="0" err="1"/>
              <a:t>Pasal</a:t>
            </a:r>
            <a:r>
              <a:rPr lang="en-US" sz="1800" dirty="0"/>
              <a:t> 26 (</a:t>
            </a:r>
            <a:r>
              <a:rPr lang="en-US" sz="1800" dirty="0" err="1"/>
              <a:t>tidak</a:t>
            </a:r>
            <a:r>
              <a:rPr lang="en-US" sz="1800" dirty="0"/>
              <a:t> </a:t>
            </a:r>
            <a:r>
              <a:rPr lang="en-US" sz="1800" dirty="0" err="1"/>
              <a:t>termasuk</a:t>
            </a:r>
            <a:r>
              <a:rPr lang="en-US" sz="1800" dirty="0"/>
              <a:t> </a:t>
            </a:r>
            <a:r>
              <a:rPr lang="en-US" sz="1800" dirty="0" err="1"/>
              <a:t>dividen</a:t>
            </a:r>
            <a:r>
              <a:rPr lang="en-US" sz="1800" dirty="0"/>
              <a:t>) </a:t>
            </a:r>
            <a:r>
              <a:rPr lang="en-US" sz="1800" dirty="0" err="1"/>
              <a:t>sepanjang</a:t>
            </a:r>
            <a:r>
              <a:rPr lang="en-US" sz="1800" dirty="0"/>
              <a:t> </a:t>
            </a:r>
            <a:r>
              <a:rPr lang="en-US" sz="1800" dirty="0" err="1"/>
              <a:t>PPh</a:t>
            </a:r>
            <a:r>
              <a:rPr lang="en-US" sz="1800" dirty="0"/>
              <a:t> </a:t>
            </a:r>
            <a:r>
              <a:rPr lang="en-US" sz="1800" dirty="0" err="1"/>
              <a:t>tersebut</a:t>
            </a:r>
            <a:r>
              <a:rPr lang="en-US" sz="1800" dirty="0"/>
              <a:t> </a:t>
            </a:r>
            <a:r>
              <a:rPr lang="en-US" sz="1800" dirty="0" err="1"/>
              <a:t>ditambahkan</a:t>
            </a:r>
            <a:r>
              <a:rPr lang="en-US" sz="1800" dirty="0"/>
              <a:t> </a:t>
            </a:r>
            <a:r>
              <a:rPr lang="en-US" sz="1800" dirty="0" err="1"/>
              <a:t>dalam</a:t>
            </a:r>
            <a:r>
              <a:rPr lang="en-US" sz="1800" dirty="0"/>
              <a:t> </a:t>
            </a:r>
            <a:r>
              <a:rPr lang="en-US" sz="1800" dirty="0" err="1"/>
              <a:t>penghitungan</a:t>
            </a:r>
            <a:r>
              <a:rPr lang="en-US" sz="1800" dirty="0"/>
              <a:t> </a:t>
            </a:r>
            <a:r>
              <a:rPr lang="en-US" sz="1800" dirty="0" err="1"/>
              <a:t>dasar</a:t>
            </a:r>
            <a:r>
              <a:rPr lang="en-US" sz="1800" dirty="0"/>
              <a:t> </a:t>
            </a:r>
            <a:r>
              <a:rPr lang="en-US" sz="1800" dirty="0" err="1"/>
              <a:t>untuk</a:t>
            </a:r>
            <a:r>
              <a:rPr lang="en-US" sz="1800" dirty="0"/>
              <a:t> </a:t>
            </a:r>
            <a:r>
              <a:rPr lang="en-US" sz="1800" dirty="0" err="1"/>
              <a:t>pemotongan</a:t>
            </a:r>
            <a:r>
              <a:rPr lang="en-US" sz="1800" dirty="0"/>
              <a:t> </a:t>
            </a:r>
            <a:r>
              <a:rPr lang="en-US" sz="1800" dirty="0" err="1"/>
              <a:t>pajak</a:t>
            </a:r>
            <a:r>
              <a:rPr lang="en-US" sz="1800" dirty="0"/>
              <a:t> (di-gross up)</a:t>
            </a:r>
          </a:p>
          <a:p>
            <a:pPr marL="514350" indent="-514350">
              <a:buFont typeface="+mj-lt"/>
              <a:buAutoNum type="arabicPeriod"/>
            </a:pPr>
            <a:r>
              <a:rPr lang="en-US" sz="1800" dirty="0" err="1"/>
              <a:t>Kerugian</a:t>
            </a:r>
            <a:r>
              <a:rPr lang="en-US" sz="1800" dirty="0"/>
              <a:t> </a:t>
            </a:r>
            <a:r>
              <a:rPr lang="en-US" sz="1800" dirty="0" err="1"/>
              <a:t>dari</a:t>
            </a:r>
            <a:r>
              <a:rPr lang="en-US" sz="1800" dirty="0"/>
              <a:t> </a:t>
            </a:r>
            <a:r>
              <a:rPr lang="en-US" sz="1800" dirty="0" err="1"/>
              <a:t>harta</a:t>
            </a:r>
            <a:r>
              <a:rPr lang="en-US" sz="1800" dirty="0"/>
              <a:t> </a:t>
            </a:r>
            <a:r>
              <a:rPr lang="en-US" sz="1800" dirty="0" err="1"/>
              <a:t>atau</a:t>
            </a:r>
            <a:r>
              <a:rPr lang="en-US" sz="1800" dirty="0"/>
              <a:t> utang yang </a:t>
            </a:r>
            <a:r>
              <a:rPr lang="en-US" sz="1800" dirty="0" err="1"/>
              <a:t>dimiliki</a:t>
            </a:r>
            <a:r>
              <a:rPr lang="en-US" sz="1800" dirty="0"/>
              <a:t> dan </a:t>
            </a:r>
            <a:r>
              <a:rPr lang="en-US" sz="1800" dirty="0" err="1"/>
              <a:t>tidak</a:t>
            </a:r>
            <a:r>
              <a:rPr lang="en-US" sz="1800" dirty="0"/>
              <a:t> </a:t>
            </a:r>
            <a:r>
              <a:rPr lang="en-US" sz="1800" dirty="0" err="1"/>
              <a:t>dipergunakan</a:t>
            </a:r>
            <a:r>
              <a:rPr lang="en-US" sz="1800" dirty="0"/>
              <a:t> </a:t>
            </a:r>
            <a:r>
              <a:rPr lang="en-US" sz="1800" dirty="0" err="1"/>
              <a:t>dalam</a:t>
            </a:r>
            <a:r>
              <a:rPr lang="en-US" sz="1800" dirty="0"/>
              <a:t> </a:t>
            </a:r>
            <a:r>
              <a:rPr lang="en-US" sz="1800" dirty="0" err="1"/>
              <a:t>usaha</a:t>
            </a:r>
            <a:r>
              <a:rPr lang="en-US" sz="1800" dirty="0"/>
              <a:t> </a:t>
            </a:r>
            <a:r>
              <a:rPr lang="en-US" sz="1800" dirty="0" err="1"/>
              <a:t>atau</a:t>
            </a:r>
            <a:r>
              <a:rPr lang="en-US" sz="1800" dirty="0"/>
              <a:t> </a:t>
            </a:r>
            <a:r>
              <a:rPr lang="en-US" sz="1800" dirty="0" err="1"/>
              <a:t>kegiatan</a:t>
            </a:r>
            <a:r>
              <a:rPr lang="en-US" sz="1800" dirty="0"/>
              <a:t> </a:t>
            </a:r>
            <a:r>
              <a:rPr lang="en-US" sz="1800" dirty="0" err="1"/>
              <a:t>untuk</a:t>
            </a:r>
            <a:r>
              <a:rPr lang="en-US" sz="1800" dirty="0"/>
              <a:t> </a:t>
            </a:r>
            <a:r>
              <a:rPr lang="en-US" sz="1800" dirty="0" err="1"/>
              <a:t>mendapatkan</a:t>
            </a:r>
            <a:r>
              <a:rPr lang="en-US" sz="1800" dirty="0"/>
              <a:t>, </a:t>
            </a:r>
            <a:r>
              <a:rPr lang="en-US" sz="1800" dirty="0" err="1"/>
              <a:t>menagih</a:t>
            </a:r>
            <a:r>
              <a:rPr lang="en-US" sz="1800" dirty="0"/>
              <a:t> dan </a:t>
            </a:r>
            <a:r>
              <a:rPr lang="en-US" sz="1800" dirty="0" err="1"/>
              <a:t>memelihara</a:t>
            </a:r>
            <a:r>
              <a:rPr lang="en-US" sz="1800" dirty="0"/>
              <a:t> </a:t>
            </a:r>
            <a:r>
              <a:rPr lang="en-US" sz="1800" dirty="0" err="1"/>
              <a:t>penghasilan</a:t>
            </a:r>
            <a:r>
              <a:rPr lang="en-US" sz="1800" dirty="0"/>
              <a:t> yang </a:t>
            </a:r>
            <a:r>
              <a:rPr lang="en-US" sz="1800" dirty="0" err="1"/>
              <a:t>merupakan</a:t>
            </a:r>
            <a:r>
              <a:rPr lang="en-US" sz="1800" dirty="0"/>
              <a:t> </a:t>
            </a:r>
            <a:r>
              <a:rPr lang="en-US" sz="1800" dirty="0" err="1"/>
              <a:t>obyek</a:t>
            </a:r>
            <a:r>
              <a:rPr lang="en-US" sz="1800" dirty="0"/>
              <a:t> </a:t>
            </a:r>
            <a:r>
              <a:rPr lang="en-US" sz="1800" dirty="0" err="1"/>
              <a:t>pajak</a:t>
            </a:r>
            <a:endParaRPr lang="en-US" sz="1800" dirty="0"/>
          </a:p>
          <a:p>
            <a:pPr marL="514350" indent="-514350">
              <a:buFont typeface="+mj-lt"/>
              <a:buAutoNum type="arabicPeriod"/>
            </a:pPr>
            <a:r>
              <a:rPr lang="en-US" sz="1800" dirty="0" err="1"/>
              <a:t>Pajak</a:t>
            </a:r>
            <a:r>
              <a:rPr lang="en-US" sz="1800" dirty="0"/>
              <a:t> </a:t>
            </a:r>
            <a:r>
              <a:rPr lang="en-US" sz="1800" dirty="0" err="1"/>
              <a:t>Masukan</a:t>
            </a:r>
            <a:r>
              <a:rPr lang="en-US" sz="1800" dirty="0"/>
              <a:t> yang </a:t>
            </a:r>
            <a:r>
              <a:rPr lang="en-US" sz="1800" dirty="0" err="1"/>
              <a:t>memenuhi</a:t>
            </a:r>
            <a:r>
              <a:rPr lang="en-US" sz="1800" dirty="0"/>
              <a:t> </a:t>
            </a:r>
            <a:r>
              <a:rPr lang="en-US" sz="1800" dirty="0" err="1"/>
              <a:t>kriteria</a:t>
            </a:r>
            <a:r>
              <a:rPr lang="en-US" sz="1800" dirty="0"/>
              <a:t> </a:t>
            </a:r>
            <a:r>
              <a:rPr lang="en-US" sz="1800" dirty="0" err="1"/>
              <a:t>tertentu</a:t>
            </a:r>
            <a:endParaRPr lang="en-US" sz="1800" dirty="0"/>
          </a:p>
        </p:txBody>
      </p:sp>
      <p:pic>
        <p:nvPicPr>
          <p:cNvPr id="11" name="Picture 10">
            <a:extLst>
              <a:ext uri="{FF2B5EF4-FFF2-40B4-BE49-F238E27FC236}">
                <a16:creationId xmlns:a16="http://schemas.microsoft.com/office/drawing/2014/main" id="{D1EDED98-55DD-47E6-AA67-10CCD5DCF73C}"/>
              </a:ext>
            </a:extLst>
          </p:cNvPr>
          <p:cNvPicPr>
            <a:picLocks noChangeAspect="1"/>
          </p:cNvPicPr>
          <p:nvPr/>
        </p:nvPicPr>
        <p:blipFill rotWithShape="1">
          <a:blip r:embed="rId2" cstate="print">
            <a:grayscl/>
            <a:extLst>
              <a:ext uri="{28A0092B-C50C-407E-A947-70E740481C1C}">
                <a14:useLocalDpi xmlns:a14="http://schemas.microsoft.com/office/drawing/2010/main" val="0"/>
              </a:ext>
            </a:extLst>
          </a:blip>
          <a:srcRect r="21311"/>
          <a:stretch/>
        </p:blipFill>
        <p:spPr>
          <a:xfrm>
            <a:off x="8384293" y="0"/>
            <a:ext cx="3807707" cy="6858000"/>
          </a:xfrm>
          <a:prstGeom prst="rect">
            <a:avLst/>
          </a:prstGeom>
        </p:spPr>
      </p:pic>
      <p:sp>
        <p:nvSpPr>
          <p:cNvPr id="13" name="Title 1">
            <a:extLst>
              <a:ext uri="{FF2B5EF4-FFF2-40B4-BE49-F238E27FC236}">
                <a16:creationId xmlns:a16="http://schemas.microsoft.com/office/drawing/2014/main" id="{F45EFFCA-A37D-4880-8071-05D10EF30FB3}"/>
              </a:ext>
            </a:extLst>
          </p:cNvPr>
          <p:cNvSpPr>
            <a:spLocks noGrp="1"/>
          </p:cNvSpPr>
          <p:nvPr>
            <p:ph type="title"/>
          </p:nvPr>
        </p:nvSpPr>
        <p:spPr>
          <a:xfrm>
            <a:off x="8577677" y="0"/>
            <a:ext cx="3388280" cy="3739793"/>
          </a:xfrm>
          <a:solidFill>
            <a:srgbClr val="FFC32E"/>
          </a:solidFill>
        </p:spPr>
        <p:txBody>
          <a:bodyPr>
            <a:normAutofit/>
          </a:bodyPr>
          <a:lstStyle/>
          <a:p>
            <a:pPr algn="r"/>
            <a:r>
              <a:rPr lang="en-ID" sz="4000" dirty="0" err="1">
                <a:latin typeface="+mn-lt"/>
              </a:rPr>
              <a:t>Biaya</a:t>
            </a:r>
            <a:r>
              <a:rPr lang="en-ID" sz="3600" b="1" dirty="0">
                <a:latin typeface="+mn-lt"/>
              </a:rPr>
              <a:t> </a:t>
            </a:r>
            <a:r>
              <a:rPr lang="en-ID" sz="3600" dirty="0">
                <a:latin typeface="+mn-lt"/>
              </a:rPr>
              <a:t>yang</a:t>
            </a:r>
            <a:r>
              <a:rPr lang="en-ID" sz="3600" b="1" dirty="0">
                <a:latin typeface="+mn-lt"/>
              </a:rPr>
              <a:t> </a:t>
            </a:r>
            <a:r>
              <a:rPr lang="en-ID" sz="3600" b="1" dirty="0">
                <a:solidFill>
                  <a:schemeClr val="bg1"/>
                </a:solidFill>
                <a:highlight>
                  <a:srgbClr val="363635"/>
                </a:highlight>
                <a:latin typeface="+mn-lt"/>
              </a:rPr>
              <a:t>TIDAK DAPAT</a:t>
            </a:r>
            <a:r>
              <a:rPr lang="en-ID" sz="3600" b="1" dirty="0">
                <a:latin typeface="+mn-lt"/>
              </a:rPr>
              <a:t> </a:t>
            </a:r>
            <a:r>
              <a:rPr lang="en-ID" sz="3600" b="1" dirty="0" err="1">
                <a:latin typeface="+mn-lt"/>
              </a:rPr>
              <a:t>Dikurangkan</a:t>
            </a:r>
            <a:r>
              <a:rPr lang="en-ID" sz="3600" b="1" dirty="0">
                <a:latin typeface="+mn-lt"/>
              </a:rPr>
              <a:t> </a:t>
            </a:r>
            <a:r>
              <a:rPr lang="en-ID" sz="3600" b="1" dirty="0" err="1">
                <a:latin typeface="+mn-lt"/>
              </a:rPr>
              <a:t>dari</a:t>
            </a:r>
            <a:r>
              <a:rPr lang="en-ID" sz="3600" b="1" dirty="0">
                <a:latin typeface="+mn-lt"/>
              </a:rPr>
              <a:t> </a:t>
            </a:r>
            <a:r>
              <a:rPr lang="en-ID" sz="3600" b="1" dirty="0" err="1">
                <a:latin typeface="+mn-lt"/>
              </a:rPr>
              <a:t>Penghasilan</a:t>
            </a:r>
            <a:r>
              <a:rPr lang="en-ID" sz="3600" b="1" dirty="0">
                <a:latin typeface="+mn-lt"/>
              </a:rPr>
              <a:t> </a:t>
            </a:r>
            <a:r>
              <a:rPr lang="en-ID" sz="3600" b="1" dirty="0" err="1">
                <a:latin typeface="+mn-lt"/>
              </a:rPr>
              <a:t>Bruto</a:t>
            </a:r>
            <a:endParaRPr lang="en-US" sz="3600" b="1" dirty="0">
              <a:latin typeface="+mn-lt"/>
            </a:endParaRPr>
          </a:p>
        </p:txBody>
      </p:sp>
      <p:pic>
        <p:nvPicPr>
          <p:cNvPr id="7" name="Picture 6">
            <a:extLst>
              <a:ext uri="{FF2B5EF4-FFF2-40B4-BE49-F238E27FC236}">
                <a16:creationId xmlns:a16="http://schemas.microsoft.com/office/drawing/2014/main" id="{2D41E46E-CB66-4564-A766-B0D6E5687D50}"/>
              </a:ext>
            </a:extLst>
          </p:cNvPr>
          <p:cNvPicPr>
            <a:picLocks noChangeAspect="1"/>
          </p:cNvPicPr>
          <p:nvPr/>
        </p:nvPicPr>
        <p:blipFill>
          <a:blip r:embed="rId3"/>
          <a:stretch>
            <a:fillRect/>
          </a:stretch>
        </p:blipFill>
        <p:spPr>
          <a:xfrm>
            <a:off x="536966" y="0"/>
            <a:ext cx="1865538" cy="493819"/>
          </a:xfrm>
          <a:prstGeom prst="rect">
            <a:avLst/>
          </a:prstGeom>
        </p:spPr>
      </p:pic>
    </p:spTree>
    <p:extLst>
      <p:ext uri="{BB962C8B-B14F-4D97-AF65-F5344CB8AC3E}">
        <p14:creationId xmlns:p14="http://schemas.microsoft.com/office/powerpoint/2010/main" val="29384298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29A1C2E-DF09-4A84-8552-8A9E0119A954}"/>
              </a:ext>
            </a:extLst>
          </p:cNvPr>
          <p:cNvSpPr/>
          <p:nvPr/>
        </p:nvSpPr>
        <p:spPr>
          <a:xfrm>
            <a:off x="0" y="-48725"/>
            <a:ext cx="3641272" cy="6906724"/>
          </a:xfrm>
          <a:prstGeom prst="rect">
            <a:avLst/>
          </a:prstGeom>
          <a:solidFill>
            <a:srgbClr val="FFC32E"/>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220028" y="852755"/>
            <a:ext cx="3338704" cy="2385114"/>
          </a:xfrm>
        </p:spPr>
        <p:txBody>
          <a:bodyPr>
            <a:noAutofit/>
          </a:bodyPr>
          <a:lstStyle/>
          <a:p>
            <a:r>
              <a:rPr lang="en-ID" sz="3200" dirty="0" err="1">
                <a:latin typeface="+mn-lt"/>
              </a:rPr>
              <a:t>Biaya</a:t>
            </a:r>
            <a:r>
              <a:rPr lang="en-ID" sz="3200" dirty="0">
                <a:latin typeface="+mn-lt"/>
              </a:rPr>
              <a:t> </a:t>
            </a:r>
            <a:r>
              <a:rPr lang="en-ID" sz="3200" dirty="0" err="1">
                <a:latin typeface="+mn-lt"/>
              </a:rPr>
              <a:t>Promosi</a:t>
            </a:r>
            <a:br>
              <a:rPr lang="en-ID" sz="3200" dirty="0">
                <a:latin typeface="+mn-lt"/>
              </a:rPr>
            </a:br>
            <a:r>
              <a:rPr lang="en-ID" sz="3200" dirty="0">
                <a:latin typeface="+mn-lt"/>
              </a:rPr>
              <a:t>yang </a:t>
            </a:r>
            <a:r>
              <a:rPr lang="en-ID" sz="3200" b="1" dirty="0">
                <a:solidFill>
                  <a:schemeClr val="bg1"/>
                </a:solidFill>
                <a:highlight>
                  <a:srgbClr val="363635"/>
                </a:highlight>
                <a:latin typeface="+mn-lt"/>
              </a:rPr>
              <a:t>DAPAT DIKURANGKAN </a:t>
            </a:r>
            <a:r>
              <a:rPr lang="en-ID" sz="3200" b="1" dirty="0" err="1">
                <a:latin typeface="+mn-lt"/>
              </a:rPr>
              <a:t>dari</a:t>
            </a:r>
            <a:r>
              <a:rPr lang="en-ID" sz="3200" b="1" dirty="0">
                <a:latin typeface="+mn-lt"/>
              </a:rPr>
              <a:t> </a:t>
            </a:r>
            <a:r>
              <a:rPr lang="en-ID" sz="3200" b="1" dirty="0" err="1">
                <a:latin typeface="+mn-lt"/>
              </a:rPr>
              <a:t>Penghasilan</a:t>
            </a:r>
            <a:r>
              <a:rPr lang="en-ID" sz="3200" b="1" dirty="0">
                <a:latin typeface="+mn-lt"/>
              </a:rPr>
              <a:t> </a:t>
            </a:r>
            <a:r>
              <a:rPr lang="en-ID" sz="3200" b="1" dirty="0" err="1">
                <a:latin typeface="+mn-lt"/>
              </a:rPr>
              <a:t>Bruto</a:t>
            </a:r>
            <a:endParaRPr lang="en-US" sz="3200" b="1" dirty="0">
              <a:latin typeface="+mn-lt"/>
            </a:endParaRPr>
          </a:p>
        </p:txBody>
      </p:sp>
      <p:sp>
        <p:nvSpPr>
          <p:cNvPr id="3" name="Content Placeholder 2"/>
          <p:cNvSpPr>
            <a:spLocks noGrp="1"/>
          </p:cNvSpPr>
          <p:nvPr>
            <p:ph idx="1"/>
          </p:nvPr>
        </p:nvSpPr>
        <p:spPr>
          <a:xfrm>
            <a:off x="4109613" y="723904"/>
            <a:ext cx="7737964" cy="5634206"/>
          </a:xfrm>
        </p:spPr>
        <p:txBody>
          <a:bodyPr>
            <a:normAutofit fontScale="62500" lnSpcReduction="20000"/>
          </a:bodyPr>
          <a:lstStyle/>
          <a:p>
            <a:pPr marL="0" indent="0">
              <a:lnSpc>
                <a:spcPct val="120000"/>
              </a:lnSpc>
              <a:buNone/>
            </a:pPr>
            <a:r>
              <a:rPr lang="en-ID" dirty="0" err="1"/>
              <a:t>Besarnya</a:t>
            </a:r>
            <a:r>
              <a:rPr lang="en-ID" dirty="0"/>
              <a:t> </a:t>
            </a:r>
            <a:r>
              <a:rPr lang="id-ID" dirty="0"/>
              <a:t>biaya promosi yang dapat dikurangkan dari penghasilan bruto </a:t>
            </a:r>
            <a:r>
              <a:rPr lang="en-US" dirty="0" err="1"/>
              <a:t>merupakan</a:t>
            </a:r>
            <a:r>
              <a:rPr lang="en-US" dirty="0"/>
              <a:t> </a:t>
            </a:r>
            <a:r>
              <a:rPr lang="en-US" dirty="0" err="1"/>
              <a:t>akumulasi</a:t>
            </a:r>
            <a:r>
              <a:rPr lang="en-US" dirty="0"/>
              <a:t> </a:t>
            </a:r>
            <a:r>
              <a:rPr lang="en-US" dirty="0" err="1"/>
              <a:t>dari</a:t>
            </a:r>
            <a:r>
              <a:rPr lang="en-US" dirty="0"/>
              <a:t> </a:t>
            </a:r>
            <a:r>
              <a:rPr lang="en-US" dirty="0" err="1"/>
              <a:t>jumlah</a:t>
            </a:r>
            <a:r>
              <a:rPr lang="id-ID" dirty="0"/>
              <a:t>:</a:t>
            </a:r>
            <a:endParaRPr lang="en-US" dirty="0"/>
          </a:p>
          <a:p>
            <a:pPr lvl="0">
              <a:lnSpc>
                <a:spcPct val="120000"/>
              </a:lnSpc>
              <a:buClr>
                <a:srgbClr val="E83461"/>
              </a:buClr>
              <a:buFont typeface="Wingdings" panose="05000000000000000000" pitchFamily="2" charset="2"/>
              <a:buChar char="§"/>
            </a:pPr>
            <a:r>
              <a:rPr lang="en-US" dirty="0" err="1"/>
              <a:t>Biaya</a:t>
            </a:r>
            <a:r>
              <a:rPr lang="en-US" dirty="0"/>
              <a:t> </a:t>
            </a:r>
            <a:r>
              <a:rPr lang="en-US" dirty="0" err="1"/>
              <a:t>periklanan</a:t>
            </a:r>
            <a:r>
              <a:rPr lang="en-US" dirty="0"/>
              <a:t> di media </a:t>
            </a:r>
            <a:r>
              <a:rPr lang="en-US" dirty="0" err="1"/>
              <a:t>elektronik</a:t>
            </a:r>
            <a:r>
              <a:rPr lang="en-US" dirty="0"/>
              <a:t>, media </a:t>
            </a:r>
            <a:r>
              <a:rPr lang="en-US" dirty="0" err="1"/>
              <a:t>cetak</a:t>
            </a:r>
            <a:r>
              <a:rPr lang="en-US" dirty="0"/>
              <a:t>, dan/</a:t>
            </a:r>
            <a:r>
              <a:rPr lang="en-US" dirty="0" err="1"/>
              <a:t>atau</a:t>
            </a:r>
            <a:r>
              <a:rPr lang="en-US" dirty="0"/>
              <a:t> media </a:t>
            </a:r>
            <a:r>
              <a:rPr lang="en-US" dirty="0" err="1"/>
              <a:t>lainnya</a:t>
            </a:r>
            <a:endParaRPr lang="en-US" dirty="0"/>
          </a:p>
          <a:p>
            <a:pPr lvl="0">
              <a:lnSpc>
                <a:spcPct val="120000"/>
              </a:lnSpc>
              <a:buClr>
                <a:srgbClr val="E83461"/>
              </a:buClr>
              <a:buFont typeface="Wingdings" panose="05000000000000000000" pitchFamily="2" charset="2"/>
              <a:buChar char="§"/>
            </a:pPr>
            <a:r>
              <a:rPr lang="en-US" dirty="0" err="1"/>
              <a:t>Biaya</a:t>
            </a:r>
            <a:r>
              <a:rPr lang="en-US" dirty="0"/>
              <a:t> </a:t>
            </a:r>
            <a:r>
              <a:rPr lang="en-US" dirty="0" err="1"/>
              <a:t>pameran</a:t>
            </a:r>
            <a:r>
              <a:rPr lang="en-US" dirty="0"/>
              <a:t> </a:t>
            </a:r>
            <a:r>
              <a:rPr lang="en-US" dirty="0" err="1"/>
              <a:t>produk</a:t>
            </a:r>
            <a:endParaRPr lang="en-US" dirty="0"/>
          </a:p>
          <a:p>
            <a:pPr lvl="0">
              <a:lnSpc>
                <a:spcPct val="120000"/>
              </a:lnSpc>
              <a:buClr>
                <a:srgbClr val="E83461"/>
              </a:buClr>
              <a:buFont typeface="Wingdings" panose="05000000000000000000" pitchFamily="2" charset="2"/>
              <a:buChar char="§"/>
            </a:pPr>
            <a:r>
              <a:rPr lang="en-US" dirty="0" err="1"/>
              <a:t>Biaya</a:t>
            </a:r>
            <a:r>
              <a:rPr lang="en-US" dirty="0"/>
              <a:t> </a:t>
            </a:r>
            <a:r>
              <a:rPr lang="en-US" dirty="0" err="1"/>
              <a:t>pengenalan</a:t>
            </a:r>
            <a:r>
              <a:rPr lang="en-US" dirty="0"/>
              <a:t> </a:t>
            </a:r>
            <a:r>
              <a:rPr lang="en-US" dirty="0" err="1"/>
              <a:t>produk</a:t>
            </a:r>
            <a:r>
              <a:rPr lang="en-US" dirty="0"/>
              <a:t> </a:t>
            </a:r>
            <a:r>
              <a:rPr lang="en-US" dirty="0" err="1"/>
              <a:t>baru</a:t>
            </a:r>
            <a:r>
              <a:rPr lang="en-US" dirty="0"/>
              <a:t>; </a:t>
            </a:r>
            <a:r>
              <a:rPr lang="en-US" dirty="0" err="1"/>
              <a:t>dan</a:t>
            </a:r>
            <a:r>
              <a:rPr lang="en-US" dirty="0"/>
              <a:t>/</a:t>
            </a:r>
            <a:r>
              <a:rPr lang="en-US" dirty="0" err="1"/>
              <a:t>atau</a:t>
            </a:r>
            <a:endParaRPr lang="en-US" dirty="0"/>
          </a:p>
          <a:p>
            <a:pPr>
              <a:lnSpc>
                <a:spcPct val="120000"/>
              </a:lnSpc>
              <a:buClr>
                <a:srgbClr val="E83461"/>
              </a:buClr>
              <a:buFont typeface="Wingdings" panose="05000000000000000000" pitchFamily="2" charset="2"/>
              <a:buChar char="§"/>
            </a:pPr>
            <a:r>
              <a:rPr lang="en-US" dirty="0" err="1"/>
              <a:t>Biaya</a:t>
            </a:r>
            <a:r>
              <a:rPr lang="en-US" dirty="0"/>
              <a:t> </a:t>
            </a:r>
            <a:r>
              <a:rPr lang="en-US" i="1" dirty="0"/>
              <a:t>sponsorship</a:t>
            </a:r>
            <a:r>
              <a:rPr lang="en-US" dirty="0"/>
              <a:t> yang </a:t>
            </a:r>
            <a:r>
              <a:rPr lang="en-US" dirty="0" err="1"/>
              <a:t>berkaitan</a:t>
            </a:r>
            <a:r>
              <a:rPr lang="en-US" dirty="0"/>
              <a:t> </a:t>
            </a:r>
            <a:r>
              <a:rPr lang="en-US" dirty="0" err="1"/>
              <a:t>dengan</a:t>
            </a:r>
            <a:r>
              <a:rPr lang="en-US" dirty="0"/>
              <a:t> </a:t>
            </a:r>
            <a:r>
              <a:rPr lang="en-US" dirty="0" err="1"/>
              <a:t>promosi</a:t>
            </a:r>
            <a:r>
              <a:rPr lang="en-US" dirty="0"/>
              <a:t> </a:t>
            </a:r>
            <a:r>
              <a:rPr lang="en-US" dirty="0" err="1"/>
              <a:t>produk</a:t>
            </a:r>
            <a:endParaRPr lang="en-US" dirty="0"/>
          </a:p>
          <a:p>
            <a:pPr marL="0" indent="0">
              <a:lnSpc>
                <a:spcPct val="120000"/>
              </a:lnSpc>
              <a:buClr>
                <a:srgbClr val="E83461"/>
              </a:buClr>
              <a:buNone/>
            </a:pPr>
            <a:r>
              <a:rPr lang="en-US" sz="2600" b="1" dirty="0">
                <a:solidFill>
                  <a:srgbClr val="FF0000"/>
                </a:solidFill>
              </a:rPr>
              <a:t>*Agar </a:t>
            </a:r>
            <a:r>
              <a:rPr lang="en-US" sz="2600" b="1" dirty="0" err="1">
                <a:solidFill>
                  <a:srgbClr val="FF0000"/>
                </a:solidFill>
              </a:rPr>
              <a:t>biaya</a:t>
            </a:r>
            <a:r>
              <a:rPr lang="en-US" sz="2600" b="1" dirty="0">
                <a:solidFill>
                  <a:srgbClr val="FF0000"/>
                </a:solidFill>
              </a:rPr>
              <a:t> </a:t>
            </a:r>
            <a:r>
              <a:rPr lang="en-US" sz="2600" b="1" dirty="0" err="1">
                <a:solidFill>
                  <a:srgbClr val="FF0000"/>
                </a:solidFill>
              </a:rPr>
              <a:t>promosi</a:t>
            </a:r>
            <a:r>
              <a:rPr lang="en-US" sz="2600" b="1" dirty="0">
                <a:solidFill>
                  <a:srgbClr val="FF0000"/>
                </a:solidFill>
              </a:rPr>
              <a:t> </a:t>
            </a:r>
            <a:r>
              <a:rPr lang="en-US" sz="2600" b="1" dirty="0" err="1">
                <a:solidFill>
                  <a:srgbClr val="FF0000"/>
                </a:solidFill>
              </a:rPr>
              <a:t>dapat</a:t>
            </a:r>
            <a:r>
              <a:rPr lang="en-US" sz="2600" b="1" dirty="0">
                <a:solidFill>
                  <a:srgbClr val="FF0000"/>
                </a:solidFill>
              </a:rPr>
              <a:t> </a:t>
            </a:r>
            <a:r>
              <a:rPr lang="en-US" sz="2600" b="1" dirty="0" err="1">
                <a:solidFill>
                  <a:srgbClr val="FF0000"/>
                </a:solidFill>
              </a:rPr>
              <a:t>dibiayakan</a:t>
            </a:r>
            <a:r>
              <a:rPr lang="en-US" sz="2600" b="1" dirty="0">
                <a:solidFill>
                  <a:srgbClr val="FF0000"/>
                </a:solidFill>
              </a:rPr>
              <a:t> Perusahaan </a:t>
            </a:r>
            <a:r>
              <a:rPr lang="en-US" sz="2600" b="1" dirty="0" err="1">
                <a:solidFill>
                  <a:srgbClr val="FF0000"/>
                </a:solidFill>
              </a:rPr>
              <a:t>wajib</a:t>
            </a:r>
            <a:r>
              <a:rPr lang="en-US" sz="2600" b="1" dirty="0">
                <a:solidFill>
                  <a:srgbClr val="FF0000"/>
                </a:solidFill>
              </a:rPr>
              <a:t> </a:t>
            </a:r>
            <a:r>
              <a:rPr lang="en-US" sz="2600" b="1" dirty="0" err="1">
                <a:solidFill>
                  <a:srgbClr val="FF0000"/>
                </a:solidFill>
              </a:rPr>
              <a:t>membuat</a:t>
            </a:r>
            <a:r>
              <a:rPr lang="en-US" sz="2600" b="1" dirty="0">
                <a:solidFill>
                  <a:srgbClr val="FF0000"/>
                </a:solidFill>
              </a:rPr>
              <a:t> daftar </a:t>
            </a:r>
            <a:r>
              <a:rPr lang="en-US" sz="2600" b="1" dirty="0" err="1">
                <a:solidFill>
                  <a:srgbClr val="FF0000"/>
                </a:solidFill>
              </a:rPr>
              <a:t>nominatif</a:t>
            </a:r>
            <a:r>
              <a:rPr lang="en-US" sz="2600" b="1" dirty="0">
                <a:solidFill>
                  <a:srgbClr val="FF0000"/>
                </a:solidFill>
              </a:rPr>
              <a:t> juga </a:t>
            </a:r>
            <a:r>
              <a:rPr lang="en-US" sz="2600" b="1" dirty="0" err="1">
                <a:solidFill>
                  <a:srgbClr val="FF0000"/>
                </a:solidFill>
              </a:rPr>
              <a:t>disebutkan</a:t>
            </a:r>
            <a:r>
              <a:rPr lang="en-US" sz="2600" b="1" dirty="0">
                <a:solidFill>
                  <a:srgbClr val="FF0000"/>
                </a:solidFill>
              </a:rPr>
              <a:t> </a:t>
            </a:r>
            <a:r>
              <a:rPr lang="en-US" sz="2600" b="1" dirty="0" err="1">
                <a:solidFill>
                  <a:srgbClr val="FF0000"/>
                </a:solidFill>
              </a:rPr>
              <a:t>dalam</a:t>
            </a:r>
            <a:r>
              <a:rPr lang="en-US" sz="2600" b="1" dirty="0">
                <a:solidFill>
                  <a:srgbClr val="FF0000"/>
                </a:solidFill>
              </a:rPr>
              <a:t> PMK-2/2010 </a:t>
            </a:r>
            <a:r>
              <a:rPr lang="en-US" sz="2600" b="1" dirty="0" err="1">
                <a:solidFill>
                  <a:srgbClr val="FF0000"/>
                </a:solidFill>
              </a:rPr>
              <a:t>Pasal</a:t>
            </a:r>
            <a:r>
              <a:rPr lang="en-US" sz="2600" b="1" dirty="0">
                <a:solidFill>
                  <a:srgbClr val="FF0000"/>
                </a:solidFill>
              </a:rPr>
              <a:t> 6 </a:t>
            </a:r>
            <a:r>
              <a:rPr lang="en-US" sz="2600" b="1" dirty="0" err="1">
                <a:solidFill>
                  <a:srgbClr val="FF0000"/>
                </a:solidFill>
              </a:rPr>
              <a:t>ayat</a:t>
            </a:r>
            <a:r>
              <a:rPr lang="en-US" sz="2600" b="1" dirty="0">
                <a:solidFill>
                  <a:srgbClr val="FF0000"/>
                </a:solidFill>
              </a:rPr>
              <a:t> (2)</a:t>
            </a:r>
            <a:br>
              <a:rPr lang="en-US" dirty="0"/>
            </a:br>
            <a:br>
              <a:rPr lang="en-US" dirty="0"/>
            </a:br>
            <a:endParaRPr lang="en-ID" dirty="0"/>
          </a:p>
          <a:p>
            <a:pPr marL="0" indent="0">
              <a:lnSpc>
                <a:spcPct val="120000"/>
              </a:lnSpc>
              <a:buNone/>
            </a:pPr>
            <a:r>
              <a:rPr lang="en-ID" sz="4500" b="1" dirty="0">
                <a:highlight>
                  <a:srgbClr val="EF2328"/>
                </a:highlight>
              </a:rPr>
              <a:t> </a:t>
            </a:r>
            <a:r>
              <a:rPr lang="en-ID" sz="4500" b="1" dirty="0" err="1">
                <a:solidFill>
                  <a:schemeClr val="bg1"/>
                </a:solidFill>
                <a:highlight>
                  <a:srgbClr val="EF2328"/>
                </a:highlight>
              </a:rPr>
              <a:t>Pengecualian</a:t>
            </a:r>
            <a:r>
              <a:rPr lang="en-ID" sz="4500" b="1" dirty="0">
                <a:solidFill>
                  <a:schemeClr val="bg1"/>
                </a:solidFill>
                <a:highlight>
                  <a:srgbClr val="EF2328"/>
                </a:highlight>
              </a:rPr>
              <a:t> </a:t>
            </a:r>
            <a:r>
              <a:rPr lang="en-ID" sz="4500" b="1" dirty="0">
                <a:highlight>
                  <a:srgbClr val="EF2328"/>
                </a:highlight>
              </a:rPr>
              <a:t> </a:t>
            </a:r>
            <a:r>
              <a:rPr lang="en-ID" sz="4500" b="1" dirty="0">
                <a:solidFill>
                  <a:schemeClr val="bg1"/>
                </a:solidFill>
                <a:highlight>
                  <a:srgbClr val="EF2328"/>
                </a:highlight>
              </a:rPr>
              <a:t>  </a:t>
            </a:r>
          </a:p>
          <a:p>
            <a:pPr>
              <a:lnSpc>
                <a:spcPct val="120000"/>
              </a:lnSpc>
              <a:buClr>
                <a:srgbClr val="E83461"/>
              </a:buClr>
              <a:buFont typeface="Wingdings" panose="05000000000000000000" pitchFamily="2" charset="2"/>
              <a:buChar char="§"/>
            </a:pPr>
            <a:r>
              <a:rPr lang="en-ID" dirty="0" err="1"/>
              <a:t>Pemberian</a:t>
            </a:r>
            <a:r>
              <a:rPr lang="en-ID" dirty="0"/>
              <a:t> </a:t>
            </a:r>
            <a:r>
              <a:rPr lang="en-ID" dirty="0" err="1"/>
              <a:t>imbalan</a:t>
            </a:r>
            <a:r>
              <a:rPr lang="en-ID" dirty="0"/>
              <a:t> </a:t>
            </a:r>
            <a:r>
              <a:rPr lang="en-ID" dirty="0" err="1"/>
              <a:t>berupa</a:t>
            </a:r>
            <a:r>
              <a:rPr lang="en-ID" dirty="0"/>
              <a:t> </a:t>
            </a:r>
            <a:r>
              <a:rPr lang="en-US" dirty="0" err="1"/>
              <a:t>uang</a:t>
            </a:r>
            <a:r>
              <a:rPr lang="en-US" dirty="0"/>
              <a:t> </a:t>
            </a:r>
            <a:r>
              <a:rPr lang="en-US" dirty="0" err="1"/>
              <a:t>dan</a:t>
            </a:r>
            <a:r>
              <a:rPr lang="en-US" dirty="0"/>
              <a:t>/</a:t>
            </a:r>
            <a:r>
              <a:rPr lang="en-US" dirty="0" err="1"/>
              <a:t>atau</a:t>
            </a:r>
            <a:r>
              <a:rPr lang="en-US" dirty="0"/>
              <a:t> </a:t>
            </a:r>
            <a:r>
              <a:rPr lang="en-US" dirty="0" err="1"/>
              <a:t>fasilitas</a:t>
            </a:r>
            <a:r>
              <a:rPr lang="en-US" dirty="0"/>
              <a:t>, </a:t>
            </a:r>
            <a:r>
              <a:rPr lang="en-US" dirty="0" err="1"/>
              <a:t>dengan</a:t>
            </a:r>
            <a:r>
              <a:rPr lang="en-US" dirty="0"/>
              <a:t> </a:t>
            </a:r>
            <a:r>
              <a:rPr lang="en-US" dirty="0" err="1"/>
              <a:t>nama</a:t>
            </a:r>
            <a:r>
              <a:rPr lang="en-US" dirty="0"/>
              <a:t> </a:t>
            </a:r>
            <a:r>
              <a:rPr lang="en-US" dirty="0" err="1"/>
              <a:t>dan</a:t>
            </a:r>
            <a:r>
              <a:rPr lang="en-US" dirty="0"/>
              <a:t> </a:t>
            </a:r>
            <a:r>
              <a:rPr lang="en-US" dirty="0" err="1"/>
              <a:t>dalam</a:t>
            </a:r>
            <a:r>
              <a:rPr lang="en-US" dirty="0"/>
              <a:t> </a:t>
            </a:r>
            <a:r>
              <a:rPr lang="en-US" dirty="0" err="1"/>
              <a:t>bentuk</a:t>
            </a:r>
            <a:r>
              <a:rPr lang="en-US" dirty="0"/>
              <a:t> </a:t>
            </a:r>
            <a:r>
              <a:rPr lang="en-US" dirty="0" err="1"/>
              <a:t>apapun</a:t>
            </a:r>
            <a:r>
              <a:rPr lang="en-US" dirty="0"/>
              <a:t>, </a:t>
            </a:r>
            <a:r>
              <a:rPr lang="en-US" dirty="0" err="1"/>
              <a:t>kepada</a:t>
            </a:r>
            <a:r>
              <a:rPr lang="en-US" dirty="0"/>
              <a:t> </a:t>
            </a:r>
            <a:r>
              <a:rPr lang="en-US" dirty="0" err="1"/>
              <a:t>pihak</a:t>
            </a:r>
            <a:r>
              <a:rPr lang="en-US" dirty="0"/>
              <a:t> lain yang </a:t>
            </a:r>
            <a:r>
              <a:rPr lang="en-US" dirty="0" err="1"/>
              <a:t>tidak</a:t>
            </a:r>
            <a:r>
              <a:rPr lang="en-US" dirty="0"/>
              <a:t> </a:t>
            </a:r>
            <a:r>
              <a:rPr lang="en-US" dirty="0" err="1"/>
              <a:t>berkaitan</a:t>
            </a:r>
            <a:r>
              <a:rPr lang="en-US" dirty="0"/>
              <a:t> </a:t>
            </a:r>
            <a:r>
              <a:rPr lang="en-US" dirty="0" err="1"/>
              <a:t>langsung</a:t>
            </a:r>
            <a:r>
              <a:rPr lang="en-US" dirty="0"/>
              <a:t> </a:t>
            </a:r>
            <a:r>
              <a:rPr lang="en-US" dirty="0" err="1"/>
              <a:t>dengan</a:t>
            </a:r>
            <a:r>
              <a:rPr lang="en-US" dirty="0"/>
              <a:t> </a:t>
            </a:r>
            <a:r>
              <a:rPr lang="en-US" dirty="0" err="1"/>
              <a:t>penyelenggaraan</a:t>
            </a:r>
            <a:r>
              <a:rPr lang="en-US" dirty="0"/>
              <a:t> </a:t>
            </a:r>
            <a:r>
              <a:rPr lang="en-US" dirty="0" err="1"/>
              <a:t>kegiatan</a:t>
            </a:r>
            <a:r>
              <a:rPr lang="en-US" dirty="0"/>
              <a:t> </a:t>
            </a:r>
            <a:r>
              <a:rPr lang="en-US" dirty="0" err="1"/>
              <a:t>promosi</a:t>
            </a:r>
            <a:endParaRPr lang="en-US" dirty="0"/>
          </a:p>
          <a:p>
            <a:pPr>
              <a:lnSpc>
                <a:spcPct val="120000"/>
              </a:lnSpc>
              <a:buClr>
                <a:srgbClr val="E83461"/>
              </a:buClr>
              <a:buFont typeface="Wingdings" panose="05000000000000000000" pitchFamily="2" charset="2"/>
              <a:buChar char="§"/>
            </a:pPr>
            <a:r>
              <a:rPr lang="en-ID" dirty="0" err="1"/>
              <a:t>Biaya</a:t>
            </a:r>
            <a:r>
              <a:rPr lang="en-ID" dirty="0"/>
              <a:t> </a:t>
            </a:r>
            <a:r>
              <a:rPr lang="en-ID" dirty="0" err="1"/>
              <a:t>promosi</a:t>
            </a:r>
            <a:r>
              <a:rPr lang="en-ID" dirty="0"/>
              <a:t> </a:t>
            </a:r>
            <a:r>
              <a:rPr lang="en-ID" dirty="0" err="1"/>
              <a:t>untuk</a:t>
            </a:r>
            <a:r>
              <a:rPr lang="en-ID" dirty="0"/>
              <a:t> </a:t>
            </a:r>
            <a:r>
              <a:rPr lang="en-US" dirty="0" err="1"/>
              <a:t>mendapatkan</a:t>
            </a:r>
            <a:r>
              <a:rPr lang="en-US" dirty="0"/>
              <a:t>, </a:t>
            </a:r>
            <a:r>
              <a:rPr lang="en-US" dirty="0" err="1"/>
              <a:t>menagih</a:t>
            </a:r>
            <a:r>
              <a:rPr lang="en-US" dirty="0"/>
              <a:t> dan </a:t>
            </a:r>
            <a:r>
              <a:rPr lang="en-US" dirty="0" err="1"/>
              <a:t>memelihara</a:t>
            </a:r>
            <a:r>
              <a:rPr lang="en-US" dirty="0"/>
              <a:t> </a:t>
            </a:r>
            <a:r>
              <a:rPr lang="en-US" dirty="0" err="1"/>
              <a:t>penghasilan</a:t>
            </a:r>
            <a:r>
              <a:rPr lang="en-US" dirty="0"/>
              <a:t> yang </a:t>
            </a:r>
            <a:r>
              <a:rPr lang="en-US" dirty="0" err="1"/>
              <a:t>bukan</a:t>
            </a:r>
            <a:r>
              <a:rPr lang="en-US" dirty="0"/>
              <a:t> </a:t>
            </a:r>
            <a:r>
              <a:rPr lang="en-US" dirty="0" err="1"/>
              <a:t>merupakan</a:t>
            </a:r>
            <a:r>
              <a:rPr lang="en-US" dirty="0"/>
              <a:t> </a:t>
            </a:r>
            <a:r>
              <a:rPr lang="en-US" dirty="0" err="1"/>
              <a:t>objek</a:t>
            </a:r>
            <a:r>
              <a:rPr lang="en-US" dirty="0"/>
              <a:t> </a:t>
            </a:r>
            <a:r>
              <a:rPr lang="en-US" dirty="0" err="1"/>
              <a:t>pajak</a:t>
            </a:r>
            <a:r>
              <a:rPr lang="en-US" dirty="0"/>
              <a:t> dan yang </a:t>
            </a:r>
            <a:r>
              <a:rPr lang="en-US" dirty="0" err="1"/>
              <a:t>telah</a:t>
            </a:r>
            <a:r>
              <a:rPr lang="en-US" dirty="0"/>
              <a:t> </a:t>
            </a:r>
            <a:r>
              <a:rPr lang="en-US" dirty="0" err="1"/>
              <a:t>dikenai</a:t>
            </a:r>
            <a:r>
              <a:rPr lang="en-US" dirty="0"/>
              <a:t> </a:t>
            </a:r>
            <a:r>
              <a:rPr lang="en-US" dirty="0" err="1"/>
              <a:t>PPh</a:t>
            </a:r>
            <a:r>
              <a:rPr lang="en-US" dirty="0"/>
              <a:t> Final</a:t>
            </a:r>
          </a:p>
        </p:txBody>
      </p:sp>
      <p:pic>
        <p:nvPicPr>
          <p:cNvPr id="5" name="Picture 4">
            <a:extLst>
              <a:ext uri="{FF2B5EF4-FFF2-40B4-BE49-F238E27FC236}">
                <a16:creationId xmlns:a16="http://schemas.microsoft.com/office/drawing/2014/main" id="{AD23552D-16BD-4442-94FF-2B44DCF4D55A}"/>
              </a:ext>
            </a:extLst>
          </p:cNvPr>
          <p:cNvPicPr>
            <a:picLocks noChangeAspect="1"/>
          </p:cNvPicPr>
          <p:nvPr/>
        </p:nvPicPr>
        <p:blipFill>
          <a:blip r:embed="rId2" cstate="print">
            <a:grayscl/>
            <a:extLst>
              <a:ext uri="{28A0092B-C50C-407E-A947-70E740481C1C}">
                <a14:useLocalDpi xmlns:a14="http://schemas.microsoft.com/office/drawing/2010/main" val="0"/>
              </a:ext>
            </a:extLst>
          </a:blip>
          <a:stretch>
            <a:fillRect/>
          </a:stretch>
        </p:blipFill>
        <p:spPr>
          <a:xfrm>
            <a:off x="220028" y="3391532"/>
            <a:ext cx="3211235" cy="3211235"/>
          </a:xfrm>
          <a:prstGeom prst="rect">
            <a:avLst/>
          </a:prstGeom>
        </p:spPr>
      </p:pic>
      <p:sp>
        <p:nvSpPr>
          <p:cNvPr id="6" name="Rectangle 5">
            <a:extLst>
              <a:ext uri="{FF2B5EF4-FFF2-40B4-BE49-F238E27FC236}">
                <a16:creationId xmlns:a16="http://schemas.microsoft.com/office/drawing/2014/main" id="{5F9B6619-7434-4D3D-B429-77B42EE73787}"/>
              </a:ext>
            </a:extLst>
          </p:cNvPr>
          <p:cNvSpPr/>
          <p:nvPr/>
        </p:nvSpPr>
        <p:spPr>
          <a:xfrm>
            <a:off x="11762641" y="1"/>
            <a:ext cx="429359" cy="113986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8" name="Picture 7">
            <a:extLst>
              <a:ext uri="{FF2B5EF4-FFF2-40B4-BE49-F238E27FC236}">
                <a16:creationId xmlns:a16="http://schemas.microsoft.com/office/drawing/2014/main" id="{8FEC707A-D39C-44D1-B9C8-A3151E8F0548}"/>
              </a:ext>
            </a:extLst>
          </p:cNvPr>
          <p:cNvPicPr>
            <a:picLocks noChangeAspect="1"/>
          </p:cNvPicPr>
          <p:nvPr/>
        </p:nvPicPr>
        <p:blipFill>
          <a:blip r:embed="rId3"/>
          <a:stretch>
            <a:fillRect/>
          </a:stretch>
        </p:blipFill>
        <p:spPr>
          <a:xfrm>
            <a:off x="9876322" y="76116"/>
            <a:ext cx="1865538" cy="493819"/>
          </a:xfrm>
          <a:prstGeom prst="rect">
            <a:avLst/>
          </a:prstGeom>
        </p:spPr>
      </p:pic>
    </p:spTree>
    <p:extLst>
      <p:ext uri="{BB962C8B-B14F-4D97-AF65-F5344CB8AC3E}">
        <p14:creationId xmlns:p14="http://schemas.microsoft.com/office/powerpoint/2010/main" val="16286235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29A1C2E-DF09-4A84-8552-8A9E0119A954}"/>
              </a:ext>
            </a:extLst>
          </p:cNvPr>
          <p:cNvSpPr/>
          <p:nvPr/>
        </p:nvSpPr>
        <p:spPr>
          <a:xfrm>
            <a:off x="0" y="-48725"/>
            <a:ext cx="3641272" cy="6906724"/>
          </a:xfrm>
          <a:prstGeom prst="rect">
            <a:avLst/>
          </a:prstGeom>
          <a:solidFill>
            <a:srgbClr val="FFC32E"/>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220028" y="852755"/>
            <a:ext cx="3338704" cy="2385114"/>
          </a:xfrm>
        </p:spPr>
        <p:txBody>
          <a:bodyPr>
            <a:noAutofit/>
          </a:bodyPr>
          <a:lstStyle/>
          <a:p>
            <a:r>
              <a:rPr lang="en-ID" sz="3200" dirty="0" err="1">
                <a:latin typeface="+mn-lt"/>
              </a:rPr>
              <a:t>Biaya</a:t>
            </a:r>
            <a:r>
              <a:rPr lang="en-ID" sz="3200" dirty="0">
                <a:latin typeface="+mn-lt"/>
              </a:rPr>
              <a:t> </a:t>
            </a:r>
            <a:r>
              <a:rPr lang="en-ID" sz="3200" dirty="0" err="1">
                <a:latin typeface="+mn-lt"/>
              </a:rPr>
              <a:t>Promosi</a:t>
            </a:r>
            <a:br>
              <a:rPr lang="en-ID" sz="3200" dirty="0">
                <a:latin typeface="+mn-lt"/>
              </a:rPr>
            </a:br>
            <a:r>
              <a:rPr lang="en-ID" sz="3200" dirty="0">
                <a:latin typeface="+mn-lt"/>
              </a:rPr>
              <a:t>yang </a:t>
            </a:r>
            <a:r>
              <a:rPr lang="en-ID" sz="3200" b="1" dirty="0">
                <a:solidFill>
                  <a:schemeClr val="bg1"/>
                </a:solidFill>
                <a:highlight>
                  <a:srgbClr val="363635"/>
                </a:highlight>
                <a:latin typeface="+mn-lt"/>
              </a:rPr>
              <a:t>DAPAT DIKURANGKAN </a:t>
            </a:r>
            <a:r>
              <a:rPr lang="en-ID" sz="3200" b="1" dirty="0" err="1">
                <a:latin typeface="+mn-lt"/>
              </a:rPr>
              <a:t>dari</a:t>
            </a:r>
            <a:r>
              <a:rPr lang="en-ID" sz="3200" b="1" dirty="0">
                <a:latin typeface="+mn-lt"/>
              </a:rPr>
              <a:t> </a:t>
            </a:r>
            <a:r>
              <a:rPr lang="en-ID" sz="3200" b="1" dirty="0" err="1">
                <a:latin typeface="+mn-lt"/>
              </a:rPr>
              <a:t>Penghasilan</a:t>
            </a:r>
            <a:r>
              <a:rPr lang="en-ID" sz="3200" b="1" dirty="0">
                <a:latin typeface="+mn-lt"/>
              </a:rPr>
              <a:t> </a:t>
            </a:r>
            <a:r>
              <a:rPr lang="en-ID" sz="3200" b="1" dirty="0" err="1">
                <a:latin typeface="+mn-lt"/>
              </a:rPr>
              <a:t>Bruto</a:t>
            </a:r>
            <a:endParaRPr lang="en-US" sz="3200" b="1" dirty="0">
              <a:latin typeface="+mn-lt"/>
            </a:endParaRPr>
          </a:p>
        </p:txBody>
      </p:sp>
      <p:pic>
        <p:nvPicPr>
          <p:cNvPr id="5" name="Picture 4">
            <a:extLst>
              <a:ext uri="{FF2B5EF4-FFF2-40B4-BE49-F238E27FC236}">
                <a16:creationId xmlns:a16="http://schemas.microsoft.com/office/drawing/2014/main" id="{AD23552D-16BD-4442-94FF-2B44DCF4D55A}"/>
              </a:ext>
            </a:extLst>
          </p:cNvPr>
          <p:cNvPicPr>
            <a:picLocks noChangeAspect="1"/>
          </p:cNvPicPr>
          <p:nvPr/>
        </p:nvPicPr>
        <p:blipFill>
          <a:blip r:embed="rId2" cstate="print">
            <a:grayscl/>
            <a:extLst>
              <a:ext uri="{28A0092B-C50C-407E-A947-70E740481C1C}">
                <a14:useLocalDpi xmlns:a14="http://schemas.microsoft.com/office/drawing/2010/main" val="0"/>
              </a:ext>
            </a:extLst>
          </a:blip>
          <a:stretch>
            <a:fillRect/>
          </a:stretch>
        </p:blipFill>
        <p:spPr>
          <a:xfrm>
            <a:off x="220028" y="3391532"/>
            <a:ext cx="3211235" cy="3211235"/>
          </a:xfrm>
          <a:prstGeom prst="rect">
            <a:avLst/>
          </a:prstGeom>
        </p:spPr>
      </p:pic>
      <p:sp>
        <p:nvSpPr>
          <p:cNvPr id="6" name="Rectangle 5">
            <a:extLst>
              <a:ext uri="{FF2B5EF4-FFF2-40B4-BE49-F238E27FC236}">
                <a16:creationId xmlns:a16="http://schemas.microsoft.com/office/drawing/2014/main" id="{5F9B6619-7434-4D3D-B429-77B42EE73787}"/>
              </a:ext>
            </a:extLst>
          </p:cNvPr>
          <p:cNvSpPr/>
          <p:nvPr/>
        </p:nvSpPr>
        <p:spPr>
          <a:xfrm>
            <a:off x="11762641" y="1"/>
            <a:ext cx="429359" cy="113986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8" name="Picture 7">
            <a:extLst>
              <a:ext uri="{FF2B5EF4-FFF2-40B4-BE49-F238E27FC236}">
                <a16:creationId xmlns:a16="http://schemas.microsoft.com/office/drawing/2014/main" id="{8FEC707A-D39C-44D1-B9C8-A3151E8F0548}"/>
              </a:ext>
            </a:extLst>
          </p:cNvPr>
          <p:cNvPicPr>
            <a:picLocks noChangeAspect="1"/>
          </p:cNvPicPr>
          <p:nvPr/>
        </p:nvPicPr>
        <p:blipFill>
          <a:blip r:embed="rId3"/>
          <a:stretch>
            <a:fillRect/>
          </a:stretch>
        </p:blipFill>
        <p:spPr>
          <a:xfrm>
            <a:off x="9876322" y="76116"/>
            <a:ext cx="1865538" cy="493819"/>
          </a:xfrm>
          <a:prstGeom prst="rect">
            <a:avLst/>
          </a:prstGeom>
        </p:spPr>
      </p:pic>
      <p:pic>
        <p:nvPicPr>
          <p:cNvPr id="10" name="Picture 9">
            <a:extLst>
              <a:ext uri="{FF2B5EF4-FFF2-40B4-BE49-F238E27FC236}">
                <a16:creationId xmlns:a16="http://schemas.microsoft.com/office/drawing/2014/main" id="{05BB5BAB-9FF2-6A42-A777-9DE2B5062775}"/>
              </a:ext>
            </a:extLst>
          </p:cNvPr>
          <p:cNvPicPr>
            <a:picLocks noChangeAspect="1"/>
          </p:cNvPicPr>
          <p:nvPr/>
        </p:nvPicPr>
        <p:blipFill>
          <a:blip r:embed="rId4"/>
          <a:stretch>
            <a:fillRect/>
          </a:stretch>
        </p:blipFill>
        <p:spPr>
          <a:xfrm>
            <a:off x="4242949" y="644737"/>
            <a:ext cx="6891216" cy="5958030"/>
          </a:xfrm>
          <a:prstGeom prst="rect">
            <a:avLst/>
          </a:prstGeom>
        </p:spPr>
      </p:pic>
    </p:spTree>
    <p:extLst>
      <p:ext uri="{BB962C8B-B14F-4D97-AF65-F5344CB8AC3E}">
        <p14:creationId xmlns:p14="http://schemas.microsoft.com/office/powerpoint/2010/main" val="18110561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F24CA69-16AB-461F-98AC-B196E5B4E973}"/>
              </a:ext>
            </a:extLst>
          </p:cNvPr>
          <p:cNvSpPr/>
          <p:nvPr/>
        </p:nvSpPr>
        <p:spPr>
          <a:xfrm>
            <a:off x="0" y="1579071"/>
            <a:ext cx="4635415" cy="3885453"/>
          </a:xfrm>
          <a:prstGeom prst="rect">
            <a:avLst/>
          </a:prstGeom>
          <a:solidFill>
            <a:srgbClr val="FFC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Title 1">
            <a:extLst>
              <a:ext uri="{FF2B5EF4-FFF2-40B4-BE49-F238E27FC236}">
                <a16:creationId xmlns:a16="http://schemas.microsoft.com/office/drawing/2014/main" id="{9B90BF5F-AC3C-41E1-B11D-443BD6F4D82E}"/>
              </a:ext>
            </a:extLst>
          </p:cNvPr>
          <p:cNvSpPr>
            <a:spLocks noGrp="1"/>
          </p:cNvSpPr>
          <p:nvPr>
            <p:ph type="title"/>
          </p:nvPr>
        </p:nvSpPr>
        <p:spPr>
          <a:xfrm>
            <a:off x="5462694" y="569935"/>
            <a:ext cx="6175865" cy="1217632"/>
          </a:xfrm>
        </p:spPr>
        <p:txBody>
          <a:bodyPr>
            <a:noAutofit/>
          </a:bodyPr>
          <a:lstStyle/>
          <a:p>
            <a:pPr marL="0" lvl="1" algn="l">
              <a:defRPr/>
            </a:pPr>
            <a:r>
              <a:rPr lang="en-US" sz="2800" b="1" dirty="0" err="1">
                <a:latin typeface="+mn-lt"/>
              </a:rPr>
              <a:t>Perlakuan</a:t>
            </a:r>
            <a:r>
              <a:rPr lang="en-US" sz="2800" b="1" dirty="0">
                <a:latin typeface="+mn-lt"/>
              </a:rPr>
              <a:t> </a:t>
            </a:r>
            <a:r>
              <a:rPr lang="en-US" sz="2800" b="1" dirty="0" err="1">
                <a:latin typeface="+mn-lt"/>
              </a:rPr>
              <a:t>Pajak</a:t>
            </a:r>
            <a:r>
              <a:rPr lang="en-US" sz="2800" b="1" dirty="0">
                <a:latin typeface="+mn-lt"/>
              </a:rPr>
              <a:t> </a:t>
            </a:r>
            <a:r>
              <a:rPr lang="en-US" sz="2800" b="1" dirty="0" err="1">
                <a:latin typeface="+mn-lt"/>
              </a:rPr>
              <a:t>atas</a:t>
            </a:r>
            <a:r>
              <a:rPr lang="en-US" sz="2800" b="1" dirty="0">
                <a:latin typeface="+mn-lt"/>
              </a:rPr>
              <a:t> Natura / </a:t>
            </a:r>
            <a:r>
              <a:rPr lang="en-US" sz="2800" b="1" dirty="0" err="1">
                <a:latin typeface="+mn-lt"/>
              </a:rPr>
              <a:t>Kenikmatan</a:t>
            </a:r>
            <a:endParaRPr lang="id-ID" sz="2800" i="1" dirty="0">
              <a:latin typeface="+mn-lt"/>
            </a:endParaRPr>
          </a:p>
        </p:txBody>
      </p:sp>
      <p:sp>
        <p:nvSpPr>
          <p:cNvPr id="31" name="Rectangle 30">
            <a:extLst>
              <a:ext uri="{FF2B5EF4-FFF2-40B4-BE49-F238E27FC236}">
                <a16:creationId xmlns:a16="http://schemas.microsoft.com/office/drawing/2014/main" id="{3587BB15-5812-4CC2-B262-19D14D89BFD2}"/>
              </a:ext>
            </a:extLst>
          </p:cNvPr>
          <p:cNvSpPr/>
          <p:nvPr/>
        </p:nvSpPr>
        <p:spPr>
          <a:xfrm>
            <a:off x="-451692" y="-958467"/>
            <a:ext cx="1145755" cy="517792"/>
          </a:xfrm>
          <a:prstGeom prst="rect">
            <a:avLst/>
          </a:prstGeom>
          <a:solidFill>
            <a:srgbClr val="E83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2" name="Picture 11">
            <a:extLst>
              <a:ext uri="{FF2B5EF4-FFF2-40B4-BE49-F238E27FC236}">
                <a16:creationId xmlns:a16="http://schemas.microsoft.com/office/drawing/2014/main" id="{5423F62F-DEAF-46ED-8616-9EBAA7CC8129}"/>
              </a:ext>
            </a:extLst>
          </p:cNvPr>
          <p:cNvPicPr>
            <a:picLocks noChangeAspect="1"/>
          </p:cNvPicPr>
          <p:nvPr/>
        </p:nvPicPr>
        <p:blipFill>
          <a:blip r:embed="rId2" cstate="print">
            <a:grayscl/>
            <a:extLst>
              <a:ext uri="{28A0092B-C50C-407E-A947-70E740481C1C}">
                <a14:useLocalDpi xmlns:a14="http://schemas.microsoft.com/office/drawing/2010/main" val="0"/>
              </a:ext>
            </a:extLst>
          </a:blip>
          <a:stretch>
            <a:fillRect/>
          </a:stretch>
        </p:blipFill>
        <p:spPr>
          <a:xfrm>
            <a:off x="303207" y="2037602"/>
            <a:ext cx="4711431" cy="3776756"/>
          </a:xfrm>
          <a:prstGeom prst="rect">
            <a:avLst/>
          </a:prstGeom>
        </p:spPr>
      </p:pic>
      <p:sp>
        <p:nvSpPr>
          <p:cNvPr id="20" name="Subtitle 3">
            <a:extLst>
              <a:ext uri="{FF2B5EF4-FFF2-40B4-BE49-F238E27FC236}">
                <a16:creationId xmlns:a16="http://schemas.microsoft.com/office/drawing/2014/main" id="{200EB52F-0C59-4978-8B19-3254ED551CFE}"/>
              </a:ext>
            </a:extLst>
          </p:cNvPr>
          <p:cNvSpPr txBox="1">
            <a:spLocks/>
          </p:cNvSpPr>
          <p:nvPr/>
        </p:nvSpPr>
        <p:spPr>
          <a:xfrm>
            <a:off x="5462694" y="2037602"/>
            <a:ext cx="6426099" cy="4057966"/>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d-ID" sz="1800" b="1" dirty="0"/>
              <a:t>Pasal 4 ayat (1) UU PPh s.t.d.t.d UU HPP </a:t>
            </a:r>
            <a:endParaRPr lang="en-US" sz="1800" b="1" dirty="0"/>
          </a:p>
          <a:p>
            <a:pPr marL="0" indent="0">
              <a:buNone/>
            </a:pPr>
            <a:r>
              <a:rPr lang="id-ID" sz="1800" dirty="0"/>
              <a:t>“Yang menjadi objek pajak adalah penghasilan…termasuk: </a:t>
            </a:r>
            <a:endParaRPr lang="en-US" sz="1800" dirty="0"/>
          </a:p>
          <a:p>
            <a:pPr marL="342900" indent="-342900">
              <a:buFont typeface="+mj-lt"/>
              <a:buAutoNum type="alphaLcPeriod"/>
            </a:pPr>
            <a:r>
              <a:rPr lang="id-ID" sz="1800" dirty="0"/>
              <a:t>penggantian atau imbalan berkenaan dengan pekerjaan atau jasa yang diterima atau diperoleh termasuk gaji, upah, tunjangan, honorarium, komisi, bonus, gratiﬁkasi, uang pensiun, atau imbalan dalam bentuk lainnya </a:t>
            </a:r>
            <a:r>
              <a:rPr lang="id-ID" sz="1800" b="1" dirty="0"/>
              <a:t>termasuk natura dan/atau kenikmatan</a:t>
            </a:r>
            <a:r>
              <a:rPr lang="id-ID" sz="1800" dirty="0"/>
              <a:t>”</a:t>
            </a:r>
            <a:endParaRPr lang="en-US" sz="1800" dirty="0"/>
          </a:p>
          <a:p>
            <a:pPr marL="0" indent="0">
              <a:buNone/>
            </a:pPr>
            <a:endParaRPr lang="en-US" sz="1800" dirty="0"/>
          </a:p>
          <a:p>
            <a:pPr marL="0" indent="0">
              <a:buNone/>
            </a:pPr>
            <a:r>
              <a:rPr lang="en-US" sz="1800" b="1" dirty="0" err="1"/>
              <a:t>Pasal</a:t>
            </a:r>
            <a:r>
              <a:rPr lang="en-US" sz="1800" b="1" dirty="0"/>
              <a:t> 6 </a:t>
            </a:r>
            <a:r>
              <a:rPr lang="en-US" sz="1800" b="1" dirty="0" err="1"/>
              <a:t>ayat</a:t>
            </a:r>
            <a:r>
              <a:rPr lang="en-US" sz="1800" b="1" dirty="0"/>
              <a:t> (1) </a:t>
            </a:r>
            <a:r>
              <a:rPr lang="en-US" sz="1800" b="1" dirty="0" err="1"/>
              <a:t>huruf</a:t>
            </a:r>
            <a:r>
              <a:rPr lang="en-US" sz="1800" b="1" dirty="0"/>
              <a:t> n UU </a:t>
            </a:r>
            <a:r>
              <a:rPr lang="en-US" sz="1800" b="1" dirty="0" err="1"/>
              <a:t>PPh</a:t>
            </a:r>
            <a:r>
              <a:rPr lang="en-US" sz="1800" b="1" dirty="0"/>
              <a:t> </a:t>
            </a:r>
            <a:r>
              <a:rPr lang="en-US" sz="1800" b="1" dirty="0" err="1"/>
              <a:t>s.t.d.t.d</a:t>
            </a:r>
            <a:r>
              <a:rPr lang="en-US" sz="1800" b="1" dirty="0"/>
              <a:t> UU HPP </a:t>
            </a:r>
          </a:p>
          <a:p>
            <a:pPr marL="0" indent="0">
              <a:buNone/>
            </a:pPr>
            <a:r>
              <a:rPr lang="en-US" sz="1800" dirty="0"/>
              <a:t>“</a:t>
            </a:r>
            <a:r>
              <a:rPr lang="en-US" sz="1800" dirty="0" err="1"/>
              <a:t>Besarnya</a:t>
            </a:r>
            <a:r>
              <a:rPr lang="en-US" sz="1800" dirty="0"/>
              <a:t> </a:t>
            </a:r>
            <a:r>
              <a:rPr lang="en-US" sz="1800" dirty="0" err="1"/>
              <a:t>Penghasilan</a:t>
            </a:r>
            <a:r>
              <a:rPr lang="en-US" sz="1800" dirty="0"/>
              <a:t> </a:t>
            </a:r>
            <a:r>
              <a:rPr lang="en-US" sz="1800" dirty="0" err="1"/>
              <a:t>Kena</a:t>
            </a:r>
            <a:r>
              <a:rPr lang="en-US" sz="1800" dirty="0"/>
              <a:t> </a:t>
            </a:r>
            <a:r>
              <a:rPr lang="en-US" sz="1800" dirty="0" err="1"/>
              <a:t>Pajak</a:t>
            </a:r>
            <a:r>
              <a:rPr lang="en-US" sz="1800" dirty="0"/>
              <a:t> </a:t>
            </a:r>
            <a:r>
              <a:rPr lang="en-US" sz="1800" dirty="0" err="1"/>
              <a:t>bagi</a:t>
            </a:r>
            <a:r>
              <a:rPr lang="en-US" sz="1800" dirty="0"/>
              <a:t> </a:t>
            </a:r>
            <a:r>
              <a:rPr lang="en-US" sz="1800" dirty="0" err="1"/>
              <a:t>Wajib</a:t>
            </a:r>
            <a:r>
              <a:rPr lang="en-US" sz="1800" dirty="0"/>
              <a:t> </a:t>
            </a:r>
            <a:r>
              <a:rPr lang="en-US" sz="1800" dirty="0" err="1"/>
              <a:t>Pajak</a:t>
            </a:r>
            <a:r>
              <a:rPr lang="en-US" sz="1800" dirty="0"/>
              <a:t> </a:t>
            </a:r>
            <a:r>
              <a:rPr lang="en-US" sz="1800" dirty="0" err="1"/>
              <a:t>dalam</a:t>
            </a:r>
            <a:r>
              <a:rPr lang="en-US" sz="1800" dirty="0"/>
              <a:t> negeri dan </a:t>
            </a:r>
            <a:r>
              <a:rPr lang="en-US" sz="1800" dirty="0" err="1"/>
              <a:t>bentuk</a:t>
            </a:r>
            <a:r>
              <a:rPr lang="en-US" sz="1800" dirty="0"/>
              <a:t> </a:t>
            </a:r>
            <a:r>
              <a:rPr lang="en-US" sz="1800" dirty="0" err="1"/>
              <a:t>usaha</a:t>
            </a:r>
            <a:r>
              <a:rPr lang="en-US" sz="1800" dirty="0"/>
              <a:t> </a:t>
            </a:r>
            <a:r>
              <a:rPr lang="en-US" sz="1800" dirty="0" err="1"/>
              <a:t>tetap</a:t>
            </a:r>
            <a:r>
              <a:rPr lang="en-US" sz="1800" dirty="0"/>
              <a:t>, </a:t>
            </a:r>
            <a:r>
              <a:rPr lang="en-US" sz="1800" dirty="0" err="1"/>
              <a:t>ditentukan</a:t>
            </a:r>
            <a:r>
              <a:rPr lang="en-US" sz="1800" dirty="0"/>
              <a:t> </a:t>
            </a:r>
            <a:r>
              <a:rPr lang="en-US" sz="1800" dirty="0" err="1"/>
              <a:t>berdasarkan</a:t>
            </a:r>
            <a:r>
              <a:rPr lang="en-US" sz="1800" dirty="0"/>
              <a:t> </a:t>
            </a:r>
            <a:r>
              <a:rPr lang="en-US" sz="1800" dirty="0" err="1"/>
              <a:t>penghasilan</a:t>
            </a:r>
            <a:r>
              <a:rPr lang="en-US" sz="1800" dirty="0"/>
              <a:t> </a:t>
            </a:r>
            <a:r>
              <a:rPr lang="en-US" sz="1800" dirty="0" err="1"/>
              <a:t>bruto</a:t>
            </a:r>
            <a:r>
              <a:rPr lang="en-US" sz="1800" dirty="0"/>
              <a:t> </a:t>
            </a:r>
            <a:r>
              <a:rPr lang="en-US" sz="1800" dirty="0" err="1"/>
              <a:t>dikurangi</a:t>
            </a:r>
            <a:r>
              <a:rPr lang="en-US" sz="1800" dirty="0"/>
              <a:t> </a:t>
            </a:r>
            <a:r>
              <a:rPr lang="en-US" sz="1800" dirty="0" err="1"/>
              <a:t>biaya</a:t>
            </a:r>
            <a:r>
              <a:rPr lang="en-US" sz="1800" dirty="0"/>
              <a:t> </a:t>
            </a:r>
            <a:r>
              <a:rPr lang="en-US" sz="1800" dirty="0" err="1"/>
              <a:t>untuk</a:t>
            </a:r>
            <a:r>
              <a:rPr lang="en-US" sz="1800" dirty="0"/>
              <a:t> </a:t>
            </a:r>
            <a:r>
              <a:rPr lang="en-US" sz="1800" dirty="0" err="1"/>
              <a:t>mendapatkan</a:t>
            </a:r>
            <a:r>
              <a:rPr lang="en-US" sz="1800" dirty="0"/>
              <a:t>, </a:t>
            </a:r>
            <a:r>
              <a:rPr lang="en-US" sz="1800" dirty="0" err="1"/>
              <a:t>menagih</a:t>
            </a:r>
            <a:r>
              <a:rPr lang="en-US" sz="1800" dirty="0"/>
              <a:t>, dan </a:t>
            </a:r>
            <a:r>
              <a:rPr lang="en-US" sz="1800" dirty="0" err="1"/>
              <a:t>memelihara</a:t>
            </a:r>
            <a:r>
              <a:rPr lang="en-US" sz="1800" dirty="0"/>
              <a:t> </a:t>
            </a:r>
            <a:r>
              <a:rPr lang="en-US" sz="1800" dirty="0" err="1"/>
              <a:t>penghasilan</a:t>
            </a:r>
            <a:r>
              <a:rPr lang="en-US" sz="1800" dirty="0"/>
              <a:t>, </a:t>
            </a:r>
            <a:r>
              <a:rPr lang="en-US" sz="1800" dirty="0" err="1"/>
              <a:t>termasuk</a:t>
            </a:r>
            <a:r>
              <a:rPr lang="en-US" sz="1800" dirty="0"/>
              <a:t>: </a:t>
            </a:r>
          </a:p>
          <a:p>
            <a:pPr marL="0" indent="0">
              <a:buNone/>
            </a:pPr>
            <a:r>
              <a:rPr lang="en-US" sz="1800" dirty="0"/>
              <a:t>… </a:t>
            </a:r>
          </a:p>
          <a:p>
            <a:pPr marL="0" indent="0">
              <a:buNone/>
            </a:pPr>
            <a:r>
              <a:rPr lang="en-US" sz="1800" dirty="0"/>
              <a:t>n. </a:t>
            </a:r>
            <a:r>
              <a:rPr lang="en-US" sz="1800" dirty="0" err="1"/>
              <a:t>biaya</a:t>
            </a:r>
            <a:r>
              <a:rPr lang="en-US" sz="1800" dirty="0"/>
              <a:t> </a:t>
            </a:r>
            <a:r>
              <a:rPr lang="en-US" sz="1800" dirty="0" err="1"/>
              <a:t>penggantian</a:t>
            </a:r>
            <a:r>
              <a:rPr lang="en-US" sz="1800" dirty="0"/>
              <a:t> </a:t>
            </a:r>
            <a:r>
              <a:rPr lang="en-US" sz="1800" dirty="0" err="1"/>
              <a:t>atau</a:t>
            </a:r>
            <a:r>
              <a:rPr lang="en-US" sz="1800" dirty="0"/>
              <a:t> </a:t>
            </a:r>
            <a:r>
              <a:rPr lang="en-US" sz="1800" dirty="0" err="1"/>
              <a:t>imbalan</a:t>
            </a:r>
            <a:r>
              <a:rPr lang="en-US" sz="1800" dirty="0"/>
              <a:t> yang </a:t>
            </a:r>
            <a:r>
              <a:rPr lang="en-US" sz="1800" dirty="0" err="1"/>
              <a:t>diberikan</a:t>
            </a:r>
            <a:r>
              <a:rPr lang="en-US" sz="1800" dirty="0"/>
              <a:t> </a:t>
            </a:r>
            <a:r>
              <a:rPr lang="en-US" sz="1800" dirty="0" err="1"/>
              <a:t>dalam</a:t>
            </a:r>
            <a:r>
              <a:rPr lang="en-US" sz="1800" dirty="0"/>
              <a:t> </a:t>
            </a:r>
            <a:r>
              <a:rPr lang="en-US" sz="1800" dirty="0" err="1"/>
              <a:t>bentuk</a:t>
            </a:r>
            <a:r>
              <a:rPr lang="en-US" sz="1800" dirty="0"/>
              <a:t> </a:t>
            </a:r>
            <a:r>
              <a:rPr lang="en-US" sz="1800" b="1" dirty="0"/>
              <a:t>natura dan/</a:t>
            </a:r>
            <a:r>
              <a:rPr lang="en-US" sz="1800" b="1" dirty="0" err="1"/>
              <a:t>atau</a:t>
            </a:r>
            <a:r>
              <a:rPr lang="en-US" sz="1800" b="1" dirty="0"/>
              <a:t> </a:t>
            </a:r>
            <a:r>
              <a:rPr lang="en-US" sz="1800" b="1" dirty="0" err="1"/>
              <a:t>kenikmatan</a:t>
            </a:r>
            <a:r>
              <a:rPr lang="en-US" sz="1800" dirty="0"/>
              <a:t>”</a:t>
            </a:r>
          </a:p>
          <a:p>
            <a:endParaRPr lang="en-US" sz="1800" dirty="0"/>
          </a:p>
        </p:txBody>
      </p:sp>
      <p:sp>
        <p:nvSpPr>
          <p:cNvPr id="13" name="Rectangle 12">
            <a:extLst>
              <a:ext uri="{FF2B5EF4-FFF2-40B4-BE49-F238E27FC236}">
                <a16:creationId xmlns:a16="http://schemas.microsoft.com/office/drawing/2014/main" id="{A7B513C0-0B1B-4E3D-AB92-C566E34BC63F}"/>
              </a:ext>
            </a:extLst>
          </p:cNvPr>
          <p:cNvSpPr/>
          <p:nvPr/>
        </p:nvSpPr>
        <p:spPr>
          <a:xfrm>
            <a:off x="11762641" y="1"/>
            <a:ext cx="429359" cy="113986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4" name="Picture 13">
            <a:extLst>
              <a:ext uri="{FF2B5EF4-FFF2-40B4-BE49-F238E27FC236}">
                <a16:creationId xmlns:a16="http://schemas.microsoft.com/office/drawing/2014/main" id="{2BF63D0F-36A0-41A3-A9C2-3DD69E8D9851}"/>
              </a:ext>
            </a:extLst>
          </p:cNvPr>
          <p:cNvPicPr>
            <a:picLocks noChangeAspect="1"/>
          </p:cNvPicPr>
          <p:nvPr/>
        </p:nvPicPr>
        <p:blipFill>
          <a:blip r:embed="rId3"/>
          <a:stretch>
            <a:fillRect/>
          </a:stretch>
        </p:blipFill>
        <p:spPr>
          <a:xfrm>
            <a:off x="9876322" y="76116"/>
            <a:ext cx="1865538" cy="493819"/>
          </a:xfrm>
          <a:prstGeom prst="rect">
            <a:avLst/>
          </a:prstGeom>
        </p:spPr>
      </p:pic>
    </p:spTree>
    <p:extLst>
      <p:ext uri="{BB962C8B-B14F-4D97-AF65-F5344CB8AC3E}">
        <p14:creationId xmlns:p14="http://schemas.microsoft.com/office/powerpoint/2010/main" val="24600132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F24CA69-16AB-461F-98AC-B196E5B4E973}"/>
              </a:ext>
            </a:extLst>
          </p:cNvPr>
          <p:cNvSpPr/>
          <p:nvPr/>
        </p:nvSpPr>
        <p:spPr>
          <a:xfrm>
            <a:off x="0" y="1579071"/>
            <a:ext cx="4635415" cy="3885453"/>
          </a:xfrm>
          <a:prstGeom prst="rect">
            <a:avLst/>
          </a:prstGeom>
          <a:solidFill>
            <a:srgbClr val="FFC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Title 1">
            <a:extLst>
              <a:ext uri="{FF2B5EF4-FFF2-40B4-BE49-F238E27FC236}">
                <a16:creationId xmlns:a16="http://schemas.microsoft.com/office/drawing/2014/main" id="{9B90BF5F-AC3C-41E1-B11D-443BD6F4D82E}"/>
              </a:ext>
            </a:extLst>
          </p:cNvPr>
          <p:cNvSpPr>
            <a:spLocks noGrp="1"/>
          </p:cNvSpPr>
          <p:nvPr>
            <p:ph type="title"/>
          </p:nvPr>
        </p:nvSpPr>
        <p:spPr>
          <a:xfrm>
            <a:off x="5376358" y="1894378"/>
            <a:ext cx="6175865" cy="1217632"/>
          </a:xfrm>
        </p:spPr>
        <p:txBody>
          <a:bodyPr>
            <a:noAutofit/>
          </a:bodyPr>
          <a:lstStyle/>
          <a:p>
            <a:pPr marL="0" lvl="1" algn="l">
              <a:defRPr/>
            </a:pPr>
            <a:r>
              <a:rPr lang="id-ID" sz="2800" b="1" dirty="0">
                <a:latin typeface="+mn-lt"/>
              </a:rPr>
              <a:t>Pemberian Natura dan Kenikmatan </a:t>
            </a:r>
            <a:r>
              <a:rPr lang="id-ID" sz="2800" dirty="0">
                <a:latin typeface="+mn-lt"/>
              </a:rPr>
              <a:t>yang</a:t>
            </a:r>
            <a:r>
              <a:rPr lang="id-ID" sz="2800" b="1" dirty="0">
                <a:latin typeface="+mn-lt"/>
              </a:rPr>
              <a:t> </a:t>
            </a:r>
            <a:r>
              <a:rPr lang="en-US" sz="2800" b="1" dirty="0" err="1">
                <a:latin typeface="+mn-lt"/>
              </a:rPr>
              <a:t>Dikecualikan</a:t>
            </a:r>
            <a:r>
              <a:rPr lang="en-US" sz="2800" b="1" dirty="0">
                <a:latin typeface="+mn-lt"/>
              </a:rPr>
              <a:t> </a:t>
            </a:r>
            <a:r>
              <a:rPr lang="id-ID" sz="2800" dirty="0">
                <a:latin typeface="+mn-lt"/>
              </a:rPr>
              <a:t>Dari </a:t>
            </a:r>
            <a:r>
              <a:rPr lang="en-US" sz="2800" dirty="0" err="1">
                <a:latin typeface="+mn-lt"/>
              </a:rPr>
              <a:t>Objek</a:t>
            </a:r>
            <a:r>
              <a:rPr lang="en-US" sz="2800" dirty="0">
                <a:latin typeface="+mn-lt"/>
              </a:rPr>
              <a:t> </a:t>
            </a:r>
            <a:r>
              <a:rPr lang="en-US" sz="2800" dirty="0" err="1">
                <a:latin typeface="+mn-lt"/>
              </a:rPr>
              <a:t>PPh</a:t>
            </a:r>
            <a:br>
              <a:rPr lang="en-US" sz="2800" b="1" dirty="0">
                <a:latin typeface="+mn-lt"/>
              </a:rPr>
            </a:br>
            <a:r>
              <a:rPr lang="id-ID" sz="1400" b="1" i="1" dirty="0">
                <a:latin typeface="+mn-lt"/>
              </a:rPr>
              <a:t>(</a:t>
            </a:r>
            <a:r>
              <a:rPr lang="en-US" sz="1400" b="1" i="1" dirty="0">
                <a:latin typeface="+mn-lt"/>
              </a:rPr>
              <a:t>PP</a:t>
            </a:r>
            <a:r>
              <a:rPr lang="id-ID" sz="1400" b="1" i="1" dirty="0">
                <a:latin typeface="+mn-lt"/>
              </a:rPr>
              <a:t> No </a:t>
            </a:r>
            <a:r>
              <a:rPr lang="en-US" sz="1400" b="1" i="1" dirty="0">
                <a:latin typeface="+mn-lt"/>
              </a:rPr>
              <a:t>55 </a:t>
            </a:r>
            <a:r>
              <a:rPr lang="en-US" sz="1400" b="1" i="1" dirty="0" err="1">
                <a:latin typeface="+mn-lt"/>
              </a:rPr>
              <a:t>Tahun</a:t>
            </a:r>
            <a:r>
              <a:rPr lang="en-US" sz="1400" b="1" i="1" dirty="0">
                <a:latin typeface="+mn-lt"/>
              </a:rPr>
              <a:t> 2022</a:t>
            </a:r>
            <a:r>
              <a:rPr lang="id-ID" sz="1400" b="1" i="1" dirty="0">
                <a:latin typeface="+mn-lt"/>
              </a:rPr>
              <a:t>)</a:t>
            </a:r>
            <a:endParaRPr lang="id-ID" sz="2800" i="1" dirty="0">
              <a:latin typeface="+mn-lt"/>
            </a:endParaRPr>
          </a:p>
        </p:txBody>
      </p:sp>
      <p:sp>
        <p:nvSpPr>
          <p:cNvPr id="31" name="Rectangle 30">
            <a:extLst>
              <a:ext uri="{FF2B5EF4-FFF2-40B4-BE49-F238E27FC236}">
                <a16:creationId xmlns:a16="http://schemas.microsoft.com/office/drawing/2014/main" id="{3587BB15-5812-4CC2-B262-19D14D89BFD2}"/>
              </a:ext>
            </a:extLst>
          </p:cNvPr>
          <p:cNvSpPr/>
          <p:nvPr/>
        </p:nvSpPr>
        <p:spPr>
          <a:xfrm>
            <a:off x="-451692" y="-958467"/>
            <a:ext cx="1145755" cy="517792"/>
          </a:xfrm>
          <a:prstGeom prst="rect">
            <a:avLst/>
          </a:prstGeom>
          <a:solidFill>
            <a:srgbClr val="E83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2" name="Picture 11">
            <a:extLst>
              <a:ext uri="{FF2B5EF4-FFF2-40B4-BE49-F238E27FC236}">
                <a16:creationId xmlns:a16="http://schemas.microsoft.com/office/drawing/2014/main" id="{5423F62F-DEAF-46ED-8616-9EBAA7CC8129}"/>
              </a:ext>
            </a:extLst>
          </p:cNvPr>
          <p:cNvPicPr>
            <a:picLocks noChangeAspect="1"/>
          </p:cNvPicPr>
          <p:nvPr/>
        </p:nvPicPr>
        <p:blipFill>
          <a:blip r:embed="rId2" cstate="print">
            <a:grayscl/>
            <a:extLst>
              <a:ext uri="{28A0092B-C50C-407E-A947-70E740481C1C}">
                <a14:useLocalDpi xmlns:a14="http://schemas.microsoft.com/office/drawing/2010/main" val="0"/>
              </a:ext>
            </a:extLst>
          </a:blip>
          <a:stretch>
            <a:fillRect/>
          </a:stretch>
        </p:blipFill>
        <p:spPr>
          <a:xfrm>
            <a:off x="303207" y="2037602"/>
            <a:ext cx="4711431" cy="3776756"/>
          </a:xfrm>
          <a:prstGeom prst="rect">
            <a:avLst/>
          </a:prstGeom>
        </p:spPr>
      </p:pic>
      <p:sp>
        <p:nvSpPr>
          <p:cNvPr id="20" name="Subtitle 3">
            <a:extLst>
              <a:ext uri="{FF2B5EF4-FFF2-40B4-BE49-F238E27FC236}">
                <a16:creationId xmlns:a16="http://schemas.microsoft.com/office/drawing/2014/main" id="{200EB52F-0C59-4978-8B19-3254ED551CFE}"/>
              </a:ext>
            </a:extLst>
          </p:cNvPr>
          <p:cNvSpPr txBox="1">
            <a:spLocks/>
          </p:cNvSpPr>
          <p:nvPr/>
        </p:nvSpPr>
        <p:spPr>
          <a:xfrm>
            <a:off x="5376358" y="3312248"/>
            <a:ext cx="6426099" cy="298355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D" sz="1800" dirty="0" err="1"/>
              <a:t>makanan</a:t>
            </a:r>
            <a:r>
              <a:rPr lang="en-ID" sz="1800" dirty="0"/>
              <a:t>, </a:t>
            </a:r>
            <a:r>
              <a:rPr lang="en-ID" sz="1800" dirty="0" err="1"/>
              <a:t>bahan</a:t>
            </a:r>
            <a:r>
              <a:rPr lang="en-ID" sz="1800" dirty="0"/>
              <a:t> </a:t>
            </a:r>
            <a:r>
              <a:rPr lang="en-ID" sz="1800" dirty="0" err="1"/>
              <a:t>makanan</a:t>
            </a:r>
            <a:r>
              <a:rPr lang="en-ID" sz="1800" dirty="0"/>
              <a:t>, </a:t>
            </a:r>
            <a:r>
              <a:rPr lang="en-ID" sz="1800" dirty="0" err="1"/>
              <a:t>bahan</a:t>
            </a:r>
            <a:r>
              <a:rPr lang="en-ID" sz="1800" dirty="0"/>
              <a:t> </a:t>
            </a:r>
            <a:r>
              <a:rPr lang="en-ID" sz="1800" dirty="0" err="1"/>
              <a:t>minuman</a:t>
            </a:r>
            <a:r>
              <a:rPr lang="en-ID" sz="1800" dirty="0"/>
              <a:t>, dan </a:t>
            </a:r>
            <a:r>
              <a:rPr lang="en-ID" sz="1800" dirty="0" err="1"/>
              <a:t>atau</a:t>
            </a:r>
            <a:r>
              <a:rPr lang="en-ID" sz="1800" dirty="0"/>
              <a:t> </a:t>
            </a:r>
            <a:r>
              <a:rPr lang="en-ID" sz="1800" dirty="0" err="1"/>
              <a:t>minuman</a:t>
            </a:r>
            <a:r>
              <a:rPr lang="en-ID" sz="1800" dirty="0"/>
              <a:t> </a:t>
            </a:r>
            <a:r>
              <a:rPr lang="en-ID" sz="1800" dirty="0" err="1"/>
              <a:t>bagi</a:t>
            </a:r>
            <a:r>
              <a:rPr lang="en-ID" sz="1800" dirty="0"/>
              <a:t> </a:t>
            </a:r>
            <a:r>
              <a:rPr lang="en-ID" sz="1800" dirty="0" err="1"/>
              <a:t>seluruh</a:t>
            </a:r>
            <a:r>
              <a:rPr lang="en-ID" sz="1800" dirty="0"/>
              <a:t> </a:t>
            </a:r>
            <a:r>
              <a:rPr lang="en-ID" sz="1800" dirty="0" err="1"/>
              <a:t>Pegawai</a:t>
            </a:r>
            <a:r>
              <a:rPr lang="en-ID" sz="1800" dirty="0"/>
              <a:t>;</a:t>
            </a:r>
          </a:p>
          <a:p>
            <a:r>
              <a:rPr lang="en-ID" sz="1800" dirty="0"/>
              <a:t>natura dan/</a:t>
            </a:r>
            <a:r>
              <a:rPr lang="en-ID" sz="1800" dirty="0" err="1"/>
              <a:t>atau</a:t>
            </a:r>
            <a:r>
              <a:rPr lang="en-ID" sz="1800" dirty="0"/>
              <a:t> </a:t>
            </a:r>
            <a:r>
              <a:rPr lang="en-ID" sz="1800" dirty="0" err="1"/>
              <a:t>kenikmatan</a:t>
            </a:r>
            <a:r>
              <a:rPr lang="en-ID" sz="1800" dirty="0"/>
              <a:t> yang </a:t>
            </a:r>
            <a:r>
              <a:rPr lang="en-ID" sz="1800" dirty="0" err="1"/>
              <a:t>disediakan</a:t>
            </a:r>
            <a:r>
              <a:rPr lang="en-ID" sz="1800" dirty="0"/>
              <a:t> di </a:t>
            </a:r>
            <a:r>
              <a:rPr lang="en-ID" sz="1800" dirty="0" err="1"/>
              <a:t>daerah</a:t>
            </a:r>
            <a:r>
              <a:rPr lang="en-ID" sz="1800" dirty="0"/>
              <a:t> </a:t>
            </a:r>
            <a:r>
              <a:rPr lang="en-ID" sz="1800" dirty="0" err="1"/>
              <a:t>tertentu</a:t>
            </a:r>
            <a:r>
              <a:rPr lang="en-ID" sz="1800" dirty="0"/>
              <a:t>;</a:t>
            </a:r>
          </a:p>
          <a:p>
            <a:r>
              <a:rPr lang="en-ID" sz="1800" dirty="0"/>
              <a:t>natura dan/</a:t>
            </a:r>
            <a:r>
              <a:rPr lang="en-ID" sz="1800" dirty="0" err="1"/>
              <a:t>atau</a:t>
            </a:r>
            <a:r>
              <a:rPr lang="en-ID" sz="1800" dirty="0"/>
              <a:t> </a:t>
            </a:r>
            <a:r>
              <a:rPr lang="en-ID" sz="1800" dirty="0" err="1"/>
              <a:t>kenikmatan</a:t>
            </a:r>
            <a:r>
              <a:rPr lang="en-ID" sz="1800" dirty="0"/>
              <a:t> yang </a:t>
            </a:r>
            <a:r>
              <a:rPr lang="en-ID" sz="1800" dirty="0" err="1"/>
              <a:t>harus</a:t>
            </a:r>
            <a:r>
              <a:rPr lang="en-ID" sz="1800" dirty="0"/>
              <a:t> </a:t>
            </a:r>
            <a:r>
              <a:rPr lang="en-ID" sz="1800" dirty="0" err="1"/>
              <a:t>disediakan</a:t>
            </a:r>
            <a:r>
              <a:rPr lang="en-ID" sz="1800" dirty="0"/>
              <a:t> oleh </a:t>
            </a:r>
            <a:r>
              <a:rPr lang="en-ID" sz="1800" dirty="0" err="1"/>
              <a:t>pemberi</a:t>
            </a:r>
            <a:r>
              <a:rPr lang="en-ID" sz="1800" dirty="0"/>
              <a:t> </a:t>
            </a:r>
            <a:r>
              <a:rPr lang="en-ID" sz="1800" dirty="0" err="1"/>
              <a:t>kerja</a:t>
            </a:r>
            <a:r>
              <a:rPr lang="en-ID" sz="1800" dirty="0"/>
              <a:t> </a:t>
            </a:r>
            <a:r>
              <a:rPr lang="en-ID" sz="1800" dirty="0" err="1"/>
              <a:t>dalam</a:t>
            </a:r>
            <a:r>
              <a:rPr lang="en-ID" sz="1800" dirty="0"/>
              <a:t> </a:t>
            </a:r>
            <a:r>
              <a:rPr lang="en-ID" sz="1800" dirty="0" err="1"/>
              <a:t>pelaksanaan</a:t>
            </a:r>
            <a:r>
              <a:rPr lang="en-ID" sz="1800" dirty="0"/>
              <a:t> </a:t>
            </a:r>
            <a:r>
              <a:rPr lang="en-ID" sz="1800" dirty="0" err="1"/>
              <a:t>pekerjaan</a:t>
            </a:r>
            <a:r>
              <a:rPr lang="en-ID" sz="1800" dirty="0"/>
              <a:t>; </a:t>
            </a:r>
          </a:p>
          <a:p>
            <a:r>
              <a:rPr lang="es-ES" sz="1800" dirty="0"/>
              <a:t>natura dan/</a:t>
            </a:r>
            <a:r>
              <a:rPr lang="es-ES" sz="1800" dirty="0" err="1"/>
              <a:t>atau</a:t>
            </a:r>
            <a:r>
              <a:rPr lang="es-ES" sz="1800" dirty="0"/>
              <a:t> </a:t>
            </a:r>
            <a:r>
              <a:rPr lang="es-ES" sz="1800" dirty="0" err="1"/>
              <a:t>kenikmatan</a:t>
            </a:r>
            <a:r>
              <a:rPr lang="es-ES" sz="1800" dirty="0"/>
              <a:t> yang </a:t>
            </a:r>
            <a:r>
              <a:rPr lang="es-ES" sz="1800" dirty="0" err="1"/>
              <a:t>bersumber</a:t>
            </a:r>
            <a:r>
              <a:rPr lang="es-ES" sz="1800" dirty="0"/>
              <a:t> </a:t>
            </a:r>
            <a:r>
              <a:rPr lang="es-ES" sz="1800" dirty="0" err="1"/>
              <a:t>atau</a:t>
            </a:r>
            <a:r>
              <a:rPr lang="es-ES" sz="1800" dirty="0"/>
              <a:t> </a:t>
            </a:r>
            <a:r>
              <a:rPr lang="es-ES" sz="1800" dirty="0" err="1"/>
              <a:t>dibiayai</a:t>
            </a:r>
            <a:r>
              <a:rPr lang="es-ES" sz="1800" dirty="0"/>
              <a:t> </a:t>
            </a:r>
            <a:r>
              <a:rPr lang="es-ES" sz="1800" dirty="0" err="1"/>
              <a:t>anggaran</a:t>
            </a:r>
            <a:r>
              <a:rPr lang="es-ES" sz="1800" dirty="0"/>
              <a:t> </a:t>
            </a:r>
            <a:r>
              <a:rPr lang="es-ES" sz="1800" dirty="0" err="1"/>
              <a:t>pendapatan</a:t>
            </a:r>
            <a:r>
              <a:rPr lang="es-ES" sz="1800" dirty="0"/>
              <a:t> dan </a:t>
            </a:r>
            <a:r>
              <a:rPr lang="es-ES" sz="1800" dirty="0" err="1"/>
              <a:t>belanja</a:t>
            </a:r>
            <a:r>
              <a:rPr lang="es-ES" sz="1800" dirty="0"/>
              <a:t> negara, </a:t>
            </a:r>
            <a:r>
              <a:rPr lang="es-ES" sz="1800" dirty="0" err="1"/>
              <a:t>angga.ran</a:t>
            </a:r>
            <a:r>
              <a:rPr lang="es-ES" sz="1800" dirty="0"/>
              <a:t> </a:t>
            </a:r>
            <a:r>
              <a:rPr lang="es-ES" sz="1800" dirty="0" err="1"/>
              <a:t>pendapatan</a:t>
            </a:r>
            <a:r>
              <a:rPr lang="es-ES" sz="1800" dirty="0"/>
              <a:t> dan </a:t>
            </a:r>
            <a:r>
              <a:rPr lang="es-ES" sz="1800" dirty="0" err="1"/>
              <a:t>belanja</a:t>
            </a:r>
            <a:r>
              <a:rPr lang="es-ES" sz="1800" dirty="0"/>
              <a:t> </a:t>
            </a:r>
            <a:r>
              <a:rPr lang="es-ES" sz="1800" dirty="0" err="1"/>
              <a:t>daerah</a:t>
            </a:r>
            <a:r>
              <a:rPr lang="es-ES" sz="1800" dirty="0"/>
              <a:t>, dan/</a:t>
            </a:r>
            <a:r>
              <a:rPr lang="es-ES" sz="1800" dirty="0" err="1"/>
              <a:t>atau</a:t>
            </a:r>
            <a:r>
              <a:rPr lang="es-ES" sz="1800" dirty="0"/>
              <a:t> </a:t>
            </a:r>
            <a:r>
              <a:rPr lang="es-ES" sz="1800" dirty="0" err="1"/>
              <a:t>anggaran</a:t>
            </a:r>
            <a:r>
              <a:rPr lang="es-ES" sz="1800" dirty="0"/>
              <a:t> </a:t>
            </a:r>
            <a:r>
              <a:rPr lang="es-ES" sz="1800" dirty="0" err="1"/>
              <a:t>pendapatan</a:t>
            </a:r>
            <a:r>
              <a:rPr lang="es-ES" sz="1800" dirty="0"/>
              <a:t> dan </a:t>
            </a:r>
            <a:r>
              <a:rPr lang="es-ES" sz="1800" dirty="0" err="1"/>
              <a:t>belanja</a:t>
            </a:r>
            <a:r>
              <a:rPr lang="es-ES" sz="1800" dirty="0"/>
              <a:t> </a:t>
            </a:r>
            <a:r>
              <a:rPr lang="es-ES" sz="1800" dirty="0" err="1"/>
              <a:t>desa</a:t>
            </a:r>
            <a:r>
              <a:rPr lang="es-ES" sz="1800" dirty="0"/>
              <a:t>; </a:t>
            </a:r>
            <a:r>
              <a:rPr lang="es-ES" sz="1800" dirty="0" err="1"/>
              <a:t>atau</a:t>
            </a:r>
            <a:r>
              <a:rPr lang="es-ES" sz="1800" dirty="0"/>
              <a:t> </a:t>
            </a:r>
          </a:p>
          <a:p>
            <a:r>
              <a:rPr lang="es-ES" sz="1800" dirty="0"/>
              <a:t>natura dan/</a:t>
            </a:r>
            <a:r>
              <a:rPr lang="es-ES" sz="1800" dirty="0" err="1"/>
              <a:t>atau</a:t>
            </a:r>
            <a:r>
              <a:rPr lang="es-ES" sz="1800" dirty="0"/>
              <a:t> </a:t>
            </a:r>
            <a:r>
              <a:rPr lang="es-ES" sz="1800" dirty="0" err="1"/>
              <a:t>kenikmatan</a:t>
            </a:r>
            <a:r>
              <a:rPr lang="es-ES" sz="1800" dirty="0"/>
              <a:t> </a:t>
            </a:r>
            <a:r>
              <a:rPr lang="es-ES" sz="1800" dirty="0" err="1"/>
              <a:t>dengan</a:t>
            </a:r>
            <a:r>
              <a:rPr lang="es-ES" sz="1800" dirty="0"/>
              <a:t> </a:t>
            </a:r>
            <a:r>
              <a:rPr lang="es-ES" sz="1800" dirty="0" err="1"/>
              <a:t>jenis</a:t>
            </a:r>
            <a:r>
              <a:rPr lang="es-ES" sz="1800" dirty="0"/>
              <a:t> dan/</a:t>
            </a:r>
            <a:r>
              <a:rPr lang="es-ES" sz="1800" dirty="0" err="1"/>
              <a:t>atau</a:t>
            </a:r>
            <a:r>
              <a:rPr lang="es-ES" sz="1800" dirty="0"/>
              <a:t> </a:t>
            </a:r>
            <a:r>
              <a:rPr lang="es-ES" sz="1800" dirty="0" err="1"/>
              <a:t>batasan</a:t>
            </a:r>
            <a:r>
              <a:rPr lang="es-ES" sz="1800" dirty="0"/>
              <a:t> </a:t>
            </a:r>
            <a:r>
              <a:rPr lang="es-ES" sz="1800" dirty="0" err="1"/>
              <a:t>tertentu</a:t>
            </a:r>
            <a:r>
              <a:rPr lang="es-ES" sz="1800" dirty="0"/>
              <a:t>.</a:t>
            </a:r>
            <a:endParaRPr lang="id-ID" sz="1800" dirty="0"/>
          </a:p>
        </p:txBody>
      </p:sp>
      <p:sp>
        <p:nvSpPr>
          <p:cNvPr id="13" name="Rectangle 12">
            <a:extLst>
              <a:ext uri="{FF2B5EF4-FFF2-40B4-BE49-F238E27FC236}">
                <a16:creationId xmlns:a16="http://schemas.microsoft.com/office/drawing/2014/main" id="{A7B513C0-0B1B-4E3D-AB92-C566E34BC63F}"/>
              </a:ext>
            </a:extLst>
          </p:cNvPr>
          <p:cNvSpPr/>
          <p:nvPr/>
        </p:nvSpPr>
        <p:spPr>
          <a:xfrm>
            <a:off x="11762641" y="1"/>
            <a:ext cx="429359" cy="113986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4" name="Picture 13">
            <a:extLst>
              <a:ext uri="{FF2B5EF4-FFF2-40B4-BE49-F238E27FC236}">
                <a16:creationId xmlns:a16="http://schemas.microsoft.com/office/drawing/2014/main" id="{2BF63D0F-36A0-41A3-A9C2-3DD69E8D9851}"/>
              </a:ext>
            </a:extLst>
          </p:cNvPr>
          <p:cNvPicPr>
            <a:picLocks noChangeAspect="1"/>
          </p:cNvPicPr>
          <p:nvPr/>
        </p:nvPicPr>
        <p:blipFill>
          <a:blip r:embed="rId3"/>
          <a:stretch>
            <a:fillRect/>
          </a:stretch>
        </p:blipFill>
        <p:spPr>
          <a:xfrm>
            <a:off x="9876322" y="76116"/>
            <a:ext cx="1865538" cy="493819"/>
          </a:xfrm>
          <a:prstGeom prst="rect">
            <a:avLst/>
          </a:prstGeom>
        </p:spPr>
      </p:pic>
    </p:spTree>
    <p:extLst>
      <p:ext uri="{BB962C8B-B14F-4D97-AF65-F5344CB8AC3E}">
        <p14:creationId xmlns:p14="http://schemas.microsoft.com/office/powerpoint/2010/main" val="31984959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A3BDCC-C671-41C8-ADEB-8D809B3E7D33}"/>
              </a:ext>
            </a:extLst>
          </p:cNvPr>
          <p:cNvSpPr/>
          <p:nvPr/>
        </p:nvSpPr>
        <p:spPr>
          <a:xfrm>
            <a:off x="7633699" y="1684962"/>
            <a:ext cx="4566151" cy="5173038"/>
          </a:xfrm>
          <a:prstGeom prst="rect">
            <a:avLst/>
          </a:prstGeom>
          <a:solidFill>
            <a:srgbClr val="FFC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9" name="Rectangle 18">
            <a:extLst>
              <a:ext uri="{FF2B5EF4-FFF2-40B4-BE49-F238E27FC236}">
                <a16:creationId xmlns:a16="http://schemas.microsoft.com/office/drawing/2014/main" id="{272010AD-CD7C-4897-8474-F0A033B241CA}"/>
              </a:ext>
            </a:extLst>
          </p:cNvPr>
          <p:cNvSpPr/>
          <p:nvPr/>
        </p:nvSpPr>
        <p:spPr>
          <a:xfrm>
            <a:off x="0" y="0"/>
            <a:ext cx="429359" cy="2134438"/>
          </a:xfrm>
          <a:prstGeom prst="rect">
            <a:avLst/>
          </a:prstGeom>
          <a:solidFill>
            <a:srgbClr val="EF23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Title 1">
            <a:extLst>
              <a:ext uri="{FF2B5EF4-FFF2-40B4-BE49-F238E27FC236}">
                <a16:creationId xmlns:a16="http://schemas.microsoft.com/office/drawing/2014/main" id="{9B90BF5F-AC3C-41E1-B11D-443BD6F4D82E}"/>
              </a:ext>
            </a:extLst>
          </p:cNvPr>
          <p:cNvSpPr>
            <a:spLocks noGrp="1"/>
          </p:cNvSpPr>
          <p:nvPr>
            <p:ph type="title"/>
          </p:nvPr>
        </p:nvSpPr>
        <p:spPr>
          <a:xfrm>
            <a:off x="2418317" y="2134438"/>
            <a:ext cx="4504751" cy="930038"/>
          </a:xfrm>
        </p:spPr>
        <p:txBody>
          <a:bodyPr>
            <a:noAutofit/>
          </a:bodyPr>
          <a:lstStyle/>
          <a:p>
            <a:pPr marL="0" lvl="1" algn="r">
              <a:defRPr/>
            </a:pPr>
            <a:r>
              <a:rPr lang="id-ID" sz="5400" b="1" dirty="0">
                <a:latin typeface="+mn-lt"/>
              </a:rPr>
              <a:t>Penyusutan</a:t>
            </a:r>
            <a:endParaRPr lang="id-ID" sz="5400" dirty="0">
              <a:latin typeface="+mn-lt"/>
            </a:endParaRPr>
          </a:p>
        </p:txBody>
      </p:sp>
      <p:sp>
        <p:nvSpPr>
          <p:cNvPr id="11" name="Content Placeholder 2">
            <a:extLst>
              <a:ext uri="{FF2B5EF4-FFF2-40B4-BE49-F238E27FC236}">
                <a16:creationId xmlns:a16="http://schemas.microsoft.com/office/drawing/2014/main" id="{A64A2EE5-3AF0-4285-B98D-1592005A21B1}"/>
              </a:ext>
            </a:extLst>
          </p:cNvPr>
          <p:cNvSpPr>
            <a:spLocks noGrp="1"/>
          </p:cNvSpPr>
          <p:nvPr>
            <p:ph idx="1"/>
          </p:nvPr>
        </p:nvSpPr>
        <p:spPr>
          <a:xfrm>
            <a:off x="624153" y="3064476"/>
            <a:ext cx="6489357" cy="3208017"/>
          </a:xfrm>
        </p:spPr>
        <p:txBody>
          <a:bodyPr>
            <a:normAutofit/>
          </a:bodyPr>
          <a:lstStyle/>
          <a:p>
            <a:pPr marL="0" indent="0">
              <a:buNone/>
            </a:pPr>
            <a:r>
              <a:rPr lang="en-ID" sz="2000" i="1" dirty="0" err="1"/>
              <a:t>Suatu</a:t>
            </a:r>
            <a:r>
              <a:rPr lang="en-ID" sz="2000" i="1" dirty="0"/>
              <a:t> </a:t>
            </a:r>
            <a:r>
              <a:rPr lang="en-ID" sz="2000" i="1" dirty="0" err="1"/>
              <a:t>pengalokasian</a:t>
            </a:r>
            <a:r>
              <a:rPr lang="en-ID" sz="2000" i="1" dirty="0"/>
              <a:t> </a:t>
            </a:r>
            <a:r>
              <a:rPr lang="id-ID" sz="2000" i="1" dirty="0"/>
              <a:t>pengeluaran untuk memperoleh harta berwujud yang mempunyai masa manfaat lebih dari 1 (satu) tahun dengan cara membebankannya sebagai biaya untuk mendapatkan, menagih, dan memelihara penghasilan selama masa manfaat harta berwujud tersebut</a:t>
            </a:r>
            <a:endParaRPr lang="en-ID" sz="2000" i="1" dirty="0"/>
          </a:p>
          <a:p>
            <a:pPr marL="0" indent="0">
              <a:buNone/>
            </a:pPr>
            <a:endParaRPr lang="en-ID" sz="1800" dirty="0"/>
          </a:p>
          <a:p>
            <a:pPr marL="0" indent="0">
              <a:buNone/>
            </a:pPr>
            <a:r>
              <a:rPr lang="en-ID" sz="1800" dirty="0" err="1"/>
              <a:t>Kriteria</a:t>
            </a:r>
            <a:r>
              <a:rPr lang="en-ID" sz="1800" dirty="0"/>
              <a:t> </a:t>
            </a:r>
            <a:r>
              <a:rPr lang="en-ID" sz="1800" dirty="0" err="1"/>
              <a:t>harta</a:t>
            </a:r>
            <a:r>
              <a:rPr lang="en-ID" sz="1800" dirty="0"/>
              <a:t> yang </a:t>
            </a:r>
            <a:r>
              <a:rPr lang="en-ID" sz="1800" dirty="0" err="1"/>
              <a:t>dapat</a:t>
            </a:r>
            <a:r>
              <a:rPr lang="en-ID" sz="1800" dirty="0"/>
              <a:t> </a:t>
            </a:r>
            <a:r>
              <a:rPr lang="en-ID" sz="1800" dirty="0" err="1"/>
              <a:t>disusutkan</a:t>
            </a:r>
            <a:r>
              <a:rPr lang="en-ID" sz="1800" dirty="0"/>
              <a:t> </a:t>
            </a:r>
            <a:r>
              <a:rPr lang="en-ID" sz="1800" dirty="0" err="1"/>
              <a:t>menurut</a:t>
            </a:r>
            <a:r>
              <a:rPr lang="en-ID" sz="1800" dirty="0"/>
              <a:t> </a:t>
            </a:r>
            <a:r>
              <a:rPr lang="en-ID" sz="1800" dirty="0" err="1"/>
              <a:t>pajak</a:t>
            </a:r>
            <a:r>
              <a:rPr lang="en-ID" sz="1800" dirty="0"/>
              <a:t> (</a:t>
            </a:r>
            <a:r>
              <a:rPr lang="en-ID" sz="1800" dirty="0" err="1"/>
              <a:t>secara</a:t>
            </a:r>
            <a:r>
              <a:rPr lang="en-ID" sz="1800" dirty="0"/>
              <a:t> </a:t>
            </a:r>
            <a:r>
              <a:rPr lang="en-ID" sz="1800" dirty="0" err="1"/>
              <a:t>fiskal</a:t>
            </a:r>
            <a:r>
              <a:rPr lang="en-ID" sz="1800" dirty="0"/>
              <a:t>):</a:t>
            </a:r>
          </a:p>
          <a:p>
            <a:pPr lvl="0">
              <a:buClr>
                <a:srgbClr val="E83461"/>
              </a:buClr>
              <a:buFont typeface="Wingdings" panose="05000000000000000000" pitchFamily="2" charset="2"/>
              <a:buChar char="§"/>
            </a:pPr>
            <a:r>
              <a:rPr lang="en-ID" sz="1800" dirty="0" err="1"/>
              <a:t>Harta</a:t>
            </a:r>
            <a:r>
              <a:rPr lang="en-ID" sz="1800" dirty="0"/>
              <a:t> </a:t>
            </a:r>
            <a:r>
              <a:rPr lang="en-ID" sz="1800" dirty="0" err="1"/>
              <a:t>berwujud</a:t>
            </a:r>
            <a:r>
              <a:rPr lang="en-ID" sz="1800" dirty="0"/>
              <a:t> yang </a:t>
            </a:r>
            <a:r>
              <a:rPr lang="en-ID" sz="1800" dirty="0" err="1"/>
              <a:t>digunakan</a:t>
            </a:r>
            <a:r>
              <a:rPr lang="en-ID" sz="1800" dirty="0"/>
              <a:t> </a:t>
            </a:r>
            <a:r>
              <a:rPr lang="id-ID" sz="1800" dirty="0"/>
              <a:t>untuk mendapatkan, menagih, dan memelihara penghasilan; dan</a:t>
            </a:r>
            <a:endParaRPr lang="en-US" sz="1800" dirty="0"/>
          </a:p>
          <a:p>
            <a:pPr>
              <a:buClr>
                <a:srgbClr val="E83461"/>
              </a:buClr>
              <a:buFont typeface="Wingdings" panose="05000000000000000000" pitchFamily="2" charset="2"/>
              <a:buChar char="§"/>
            </a:pPr>
            <a:r>
              <a:rPr lang="en-ID" sz="1800" dirty="0" err="1"/>
              <a:t>Mempunyai</a:t>
            </a:r>
            <a:r>
              <a:rPr lang="en-ID" sz="1800" dirty="0"/>
              <a:t> </a:t>
            </a:r>
            <a:r>
              <a:rPr lang="id-ID" sz="1800" dirty="0"/>
              <a:t>masa manfaat lebih dari 1 (satu) tahun</a:t>
            </a:r>
            <a:endParaRPr lang="en-ID" sz="1800" dirty="0"/>
          </a:p>
        </p:txBody>
      </p:sp>
      <p:pic>
        <p:nvPicPr>
          <p:cNvPr id="4" name="Picture 3">
            <a:extLst>
              <a:ext uri="{FF2B5EF4-FFF2-40B4-BE49-F238E27FC236}">
                <a16:creationId xmlns:a16="http://schemas.microsoft.com/office/drawing/2014/main" id="{8453BD18-61FF-4A22-BA53-B34CBC7E8EBD}"/>
              </a:ext>
            </a:extLst>
          </p:cNvPr>
          <p:cNvPicPr>
            <a:picLocks noChangeAspect="1"/>
          </p:cNvPicPr>
          <p:nvPr/>
        </p:nvPicPr>
        <p:blipFill>
          <a:blip r:embed="rId2" cstate="print">
            <a:grayscl/>
            <a:extLst>
              <a:ext uri="{28A0092B-C50C-407E-A947-70E740481C1C}">
                <a14:useLocalDpi xmlns:a14="http://schemas.microsoft.com/office/drawing/2010/main" val="0"/>
              </a:ext>
            </a:extLst>
          </a:blip>
          <a:stretch>
            <a:fillRect/>
          </a:stretch>
        </p:blipFill>
        <p:spPr>
          <a:xfrm>
            <a:off x="7113510" y="2310284"/>
            <a:ext cx="5997001" cy="3984841"/>
          </a:xfrm>
          <a:prstGeom prst="rect">
            <a:avLst/>
          </a:prstGeom>
        </p:spPr>
      </p:pic>
      <p:sp>
        <p:nvSpPr>
          <p:cNvPr id="8" name="Rectangle 7">
            <a:extLst>
              <a:ext uri="{FF2B5EF4-FFF2-40B4-BE49-F238E27FC236}">
                <a16:creationId xmlns:a16="http://schemas.microsoft.com/office/drawing/2014/main" id="{1D8B9A39-55EF-4681-9B56-D5E925D12761}"/>
              </a:ext>
            </a:extLst>
          </p:cNvPr>
          <p:cNvSpPr/>
          <p:nvPr/>
        </p:nvSpPr>
        <p:spPr>
          <a:xfrm>
            <a:off x="11762641" y="1"/>
            <a:ext cx="429359" cy="113986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9" name="Picture 8">
            <a:extLst>
              <a:ext uri="{FF2B5EF4-FFF2-40B4-BE49-F238E27FC236}">
                <a16:creationId xmlns:a16="http://schemas.microsoft.com/office/drawing/2014/main" id="{842B29FC-D8FD-44CF-AB40-952DC380068A}"/>
              </a:ext>
            </a:extLst>
          </p:cNvPr>
          <p:cNvPicPr>
            <a:picLocks noChangeAspect="1"/>
          </p:cNvPicPr>
          <p:nvPr/>
        </p:nvPicPr>
        <p:blipFill>
          <a:blip r:embed="rId3"/>
          <a:stretch>
            <a:fillRect/>
          </a:stretch>
        </p:blipFill>
        <p:spPr>
          <a:xfrm>
            <a:off x="9876322" y="76116"/>
            <a:ext cx="1865538" cy="493819"/>
          </a:xfrm>
          <a:prstGeom prst="rect">
            <a:avLst/>
          </a:prstGeom>
        </p:spPr>
      </p:pic>
    </p:spTree>
    <p:extLst>
      <p:ext uri="{BB962C8B-B14F-4D97-AF65-F5344CB8AC3E}">
        <p14:creationId xmlns:p14="http://schemas.microsoft.com/office/powerpoint/2010/main" val="34117359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A3BDCC-C671-41C8-ADEB-8D809B3E7D33}"/>
              </a:ext>
            </a:extLst>
          </p:cNvPr>
          <p:cNvSpPr/>
          <p:nvPr/>
        </p:nvSpPr>
        <p:spPr>
          <a:xfrm>
            <a:off x="7633699" y="1684962"/>
            <a:ext cx="4566151" cy="5173038"/>
          </a:xfrm>
          <a:prstGeom prst="rect">
            <a:avLst/>
          </a:prstGeom>
          <a:solidFill>
            <a:srgbClr val="FFC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9" name="Rectangle 18">
            <a:extLst>
              <a:ext uri="{FF2B5EF4-FFF2-40B4-BE49-F238E27FC236}">
                <a16:creationId xmlns:a16="http://schemas.microsoft.com/office/drawing/2014/main" id="{272010AD-CD7C-4897-8474-F0A033B241CA}"/>
              </a:ext>
            </a:extLst>
          </p:cNvPr>
          <p:cNvSpPr/>
          <p:nvPr/>
        </p:nvSpPr>
        <p:spPr>
          <a:xfrm>
            <a:off x="0" y="0"/>
            <a:ext cx="429359" cy="2134438"/>
          </a:xfrm>
          <a:prstGeom prst="rect">
            <a:avLst/>
          </a:prstGeom>
          <a:solidFill>
            <a:srgbClr val="EF23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Title 1">
            <a:extLst>
              <a:ext uri="{FF2B5EF4-FFF2-40B4-BE49-F238E27FC236}">
                <a16:creationId xmlns:a16="http://schemas.microsoft.com/office/drawing/2014/main" id="{9B90BF5F-AC3C-41E1-B11D-443BD6F4D82E}"/>
              </a:ext>
            </a:extLst>
          </p:cNvPr>
          <p:cNvSpPr>
            <a:spLocks noGrp="1"/>
          </p:cNvSpPr>
          <p:nvPr>
            <p:ph type="title"/>
          </p:nvPr>
        </p:nvSpPr>
        <p:spPr>
          <a:xfrm>
            <a:off x="624154" y="674850"/>
            <a:ext cx="7347262" cy="930038"/>
          </a:xfrm>
        </p:spPr>
        <p:txBody>
          <a:bodyPr>
            <a:noAutofit/>
          </a:bodyPr>
          <a:lstStyle/>
          <a:p>
            <a:pPr marL="0" lvl="1" algn="r">
              <a:defRPr/>
            </a:pPr>
            <a:r>
              <a:rPr lang="id-ID" sz="5400" b="1" dirty="0">
                <a:latin typeface="+mn-lt"/>
              </a:rPr>
              <a:t>Saat dimulai penyusutan</a:t>
            </a:r>
            <a:endParaRPr lang="id-ID" sz="5400" dirty="0">
              <a:latin typeface="+mn-lt"/>
            </a:endParaRPr>
          </a:p>
        </p:txBody>
      </p:sp>
      <p:sp>
        <p:nvSpPr>
          <p:cNvPr id="11" name="Content Placeholder 2">
            <a:extLst>
              <a:ext uri="{FF2B5EF4-FFF2-40B4-BE49-F238E27FC236}">
                <a16:creationId xmlns:a16="http://schemas.microsoft.com/office/drawing/2014/main" id="{A64A2EE5-3AF0-4285-B98D-1592005A21B1}"/>
              </a:ext>
            </a:extLst>
          </p:cNvPr>
          <p:cNvSpPr>
            <a:spLocks noGrp="1"/>
          </p:cNvSpPr>
          <p:nvPr>
            <p:ph idx="1"/>
          </p:nvPr>
        </p:nvSpPr>
        <p:spPr>
          <a:xfrm>
            <a:off x="624154" y="1824991"/>
            <a:ext cx="6489357" cy="4470134"/>
          </a:xfrm>
        </p:spPr>
        <p:txBody>
          <a:bodyPr>
            <a:normAutofit/>
          </a:bodyPr>
          <a:lstStyle/>
          <a:p>
            <a:pPr marL="0" indent="0">
              <a:lnSpc>
                <a:spcPct val="120000"/>
              </a:lnSpc>
              <a:buNone/>
            </a:pPr>
            <a:r>
              <a:rPr lang="en-US" sz="1800" dirty="0" err="1"/>
              <a:t>Penyusutan</a:t>
            </a:r>
            <a:r>
              <a:rPr lang="en-US" sz="1800" dirty="0"/>
              <a:t> </a:t>
            </a:r>
            <a:r>
              <a:rPr lang="en-US" sz="1800" dirty="0" err="1"/>
              <a:t>aktiva</a:t>
            </a:r>
            <a:r>
              <a:rPr lang="en-US" sz="1800" dirty="0"/>
              <a:t> </a:t>
            </a:r>
            <a:r>
              <a:rPr lang="en-US" sz="1800" dirty="0" err="1"/>
              <a:t>dimulai</a:t>
            </a:r>
            <a:r>
              <a:rPr lang="en-US" sz="1800" dirty="0"/>
              <a:t> pada </a:t>
            </a:r>
            <a:r>
              <a:rPr lang="en-US" sz="1800" dirty="0" err="1"/>
              <a:t>bulan</a:t>
            </a:r>
            <a:r>
              <a:rPr lang="en-US" sz="1800" dirty="0"/>
              <a:t> </a:t>
            </a:r>
            <a:r>
              <a:rPr lang="en-US" sz="1800" b="1" dirty="0" err="1">
                <a:solidFill>
                  <a:srgbClr val="FF0000"/>
                </a:solidFill>
              </a:rPr>
              <a:t>dilakukannya</a:t>
            </a:r>
            <a:r>
              <a:rPr lang="en-US" sz="1800" b="1" dirty="0">
                <a:solidFill>
                  <a:srgbClr val="FF0000"/>
                </a:solidFill>
              </a:rPr>
              <a:t> </a:t>
            </a:r>
            <a:r>
              <a:rPr lang="en-US" sz="1800" b="1" dirty="0" err="1">
                <a:solidFill>
                  <a:srgbClr val="FF0000"/>
                </a:solidFill>
              </a:rPr>
              <a:t>pengeluaran</a:t>
            </a:r>
            <a:r>
              <a:rPr lang="en-US" sz="1800" b="1" dirty="0">
                <a:solidFill>
                  <a:srgbClr val="FF0000"/>
                </a:solidFill>
              </a:rPr>
              <a:t> </a:t>
            </a:r>
            <a:r>
              <a:rPr lang="en-US" sz="1800" b="1" dirty="0" err="1">
                <a:solidFill>
                  <a:srgbClr val="FF0000"/>
                </a:solidFill>
              </a:rPr>
              <a:t>kecuali</a:t>
            </a:r>
            <a:r>
              <a:rPr lang="en-US" sz="1800" b="1" dirty="0">
                <a:solidFill>
                  <a:srgbClr val="FF0000"/>
                </a:solidFill>
              </a:rPr>
              <a:t> </a:t>
            </a:r>
            <a:r>
              <a:rPr lang="en-US" sz="1800" b="1" dirty="0" err="1">
                <a:solidFill>
                  <a:srgbClr val="FF0000"/>
                </a:solidFill>
              </a:rPr>
              <a:t>untuk</a:t>
            </a:r>
            <a:r>
              <a:rPr lang="en-US" sz="1800" b="1" dirty="0">
                <a:solidFill>
                  <a:srgbClr val="FF0000"/>
                </a:solidFill>
              </a:rPr>
              <a:t> </a:t>
            </a:r>
            <a:r>
              <a:rPr lang="en-US" sz="1800" b="1" dirty="0" err="1">
                <a:solidFill>
                  <a:srgbClr val="FF0000"/>
                </a:solidFill>
              </a:rPr>
              <a:t>harta</a:t>
            </a:r>
            <a:r>
              <a:rPr lang="en-US" sz="1800" b="1" dirty="0">
                <a:solidFill>
                  <a:srgbClr val="FF0000"/>
                </a:solidFill>
              </a:rPr>
              <a:t> yang </a:t>
            </a:r>
            <a:r>
              <a:rPr lang="en-US" sz="1800" b="1" dirty="0" err="1">
                <a:solidFill>
                  <a:srgbClr val="FF0000"/>
                </a:solidFill>
              </a:rPr>
              <a:t>masih</a:t>
            </a:r>
            <a:r>
              <a:rPr lang="en-US" sz="1800" b="1" dirty="0">
                <a:solidFill>
                  <a:srgbClr val="FF0000"/>
                </a:solidFill>
              </a:rPr>
              <a:t> </a:t>
            </a:r>
            <a:r>
              <a:rPr lang="en-US" sz="1800" b="1" dirty="0" err="1">
                <a:solidFill>
                  <a:srgbClr val="FF0000"/>
                </a:solidFill>
              </a:rPr>
              <a:t>dalam</a:t>
            </a:r>
            <a:r>
              <a:rPr lang="en-US" sz="1800" b="1" dirty="0">
                <a:solidFill>
                  <a:srgbClr val="FF0000"/>
                </a:solidFill>
              </a:rPr>
              <a:t> proses </a:t>
            </a:r>
            <a:r>
              <a:rPr lang="en-US" sz="1800" b="1" dirty="0" err="1">
                <a:solidFill>
                  <a:srgbClr val="FF0000"/>
                </a:solidFill>
              </a:rPr>
              <a:t>pengerjaan</a:t>
            </a:r>
            <a:r>
              <a:rPr lang="en-US" sz="1800" b="1" dirty="0">
                <a:solidFill>
                  <a:srgbClr val="FF0000"/>
                </a:solidFill>
              </a:rPr>
              <a:t>, </a:t>
            </a:r>
            <a:r>
              <a:rPr lang="en-US" sz="1800" b="1" dirty="0" err="1">
                <a:solidFill>
                  <a:srgbClr val="FF0000"/>
                </a:solidFill>
              </a:rPr>
              <a:t>penyusutannya</a:t>
            </a:r>
            <a:r>
              <a:rPr lang="en-US" sz="1800" b="1" dirty="0">
                <a:solidFill>
                  <a:srgbClr val="FF0000"/>
                </a:solidFill>
              </a:rPr>
              <a:t> </a:t>
            </a:r>
            <a:r>
              <a:rPr lang="en-US" sz="1800" b="1" dirty="0" err="1">
                <a:solidFill>
                  <a:srgbClr val="FF0000"/>
                </a:solidFill>
              </a:rPr>
              <a:t>dimulai</a:t>
            </a:r>
            <a:r>
              <a:rPr lang="en-US" sz="1800" b="1" dirty="0">
                <a:solidFill>
                  <a:srgbClr val="FF0000"/>
                </a:solidFill>
              </a:rPr>
              <a:t> pada </a:t>
            </a:r>
            <a:r>
              <a:rPr lang="en-US" sz="1800" b="1" dirty="0" err="1">
                <a:solidFill>
                  <a:srgbClr val="FF0000"/>
                </a:solidFill>
              </a:rPr>
              <a:t>bulan</a:t>
            </a:r>
            <a:r>
              <a:rPr lang="en-US" sz="1800" b="1" dirty="0">
                <a:solidFill>
                  <a:srgbClr val="FF0000"/>
                </a:solidFill>
              </a:rPr>
              <a:t> </a:t>
            </a:r>
            <a:r>
              <a:rPr lang="en-US" sz="1800" b="1" dirty="0" err="1">
                <a:solidFill>
                  <a:srgbClr val="FF0000"/>
                </a:solidFill>
              </a:rPr>
              <a:t>selesainya</a:t>
            </a:r>
            <a:r>
              <a:rPr lang="en-US" sz="1800" b="1" dirty="0">
                <a:solidFill>
                  <a:srgbClr val="FF0000"/>
                </a:solidFill>
              </a:rPr>
              <a:t> </a:t>
            </a:r>
            <a:r>
              <a:rPr lang="en-US" sz="1800" b="1" dirty="0" err="1">
                <a:solidFill>
                  <a:srgbClr val="FF0000"/>
                </a:solidFill>
              </a:rPr>
              <a:t>pengerjaan</a:t>
            </a:r>
            <a:r>
              <a:rPr lang="en-US" sz="1800" b="1" dirty="0">
                <a:solidFill>
                  <a:srgbClr val="FF0000"/>
                </a:solidFill>
              </a:rPr>
              <a:t> </a:t>
            </a:r>
            <a:r>
              <a:rPr lang="en-US" sz="1800" b="1" dirty="0" err="1">
                <a:solidFill>
                  <a:srgbClr val="FF0000"/>
                </a:solidFill>
              </a:rPr>
              <a:t>harta</a:t>
            </a:r>
            <a:r>
              <a:rPr lang="en-US" sz="1800" b="1" dirty="0">
                <a:solidFill>
                  <a:srgbClr val="FF0000"/>
                </a:solidFill>
              </a:rPr>
              <a:t> </a:t>
            </a:r>
            <a:r>
              <a:rPr lang="en-US" sz="1800" b="1" dirty="0" err="1">
                <a:solidFill>
                  <a:srgbClr val="FF0000"/>
                </a:solidFill>
              </a:rPr>
              <a:t>tersebut</a:t>
            </a:r>
            <a:r>
              <a:rPr lang="en-US" sz="1800" b="1" dirty="0">
                <a:solidFill>
                  <a:srgbClr val="FF0000"/>
                </a:solidFill>
              </a:rPr>
              <a:t>.</a:t>
            </a:r>
            <a:r>
              <a:rPr lang="en-US" sz="1800" dirty="0"/>
              <a:t> </a:t>
            </a:r>
            <a:r>
              <a:rPr lang="en-US" sz="1800" dirty="0" err="1"/>
              <a:t>Penyusutan</a:t>
            </a:r>
            <a:r>
              <a:rPr lang="en-US" sz="1800" dirty="0"/>
              <a:t> pada </a:t>
            </a:r>
            <a:r>
              <a:rPr lang="en-US" sz="1800" dirty="0" err="1"/>
              <a:t>tahun</a:t>
            </a:r>
            <a:r>
              <a:rPr lang="en-US" sz="1800" dirty="0"/>
              <a:t> </a:t>
            </a:r>
            <a:r>
              <a:rPr lang="en-US" sz="1800" dirty="0" err="1"/>
              <a:t>pertama</a:t>
            </a:r>
            <a:r>
              <a:rPr lang="en-US" sz="1800" dirty="0"/>
              <a:t> </a:t>
            </a:r>
            <a:r>
              <a:rPr lang="en-US" sz="1800" dirty="0" err="1"/>
              <a:t>dihitung</a:t>
            </a:r>
            <a:r>
              <a:rPr lang="en-US" sz="1800" dirty="0"/>
              <a:t> </a:t>
            </a:r>
            <a:r>
              <a:rPr lang="en-US" sz="1800" dirty="0" err="1"/>
              <a:t>secara</a:t>
            </a:r>
            <a:r>
              <a:rPr lang="en-US" sz="1800" dirty="0"/>
              <a:t> pro-rata. </a:t>
            </a:r>
            <a:r>
              <a:rPr lang="en-US" sz="1800" dirty="0" err="1"/>
              <a:t>Dengan</a:t>
            </a:r>
            <a:r>
              <a:rPr lang="en-US" sz="1800" dirty="0"/>
              <a:t> </a:t>
            </a:r>
            <a:r>
              <a:rPr lang="en-US" sz="1800" dirty="0" err="1"/>
              <a:t>persetujuan</a:t>
            </a:r>
            <a:r>
              <a:rPr lang="en-US" sz="1800" dirty="0"/>
              <a:t> </a:t>
            </a:r>
            <a:r>
              <a:rPr lang="en-US" sz="1800" dirty="0" err="1"/>
              <a:t>Dirjen</a:t>
            </a:r>
            <a:r>
              <a:rPr lang="en-US" sz="1800" dirty="0"/>
              <a:t> </a:t>
            </a:r>
            <a:r>
              <a:rPr lang="en-US" sz="1800" dirty="0" err="1"/>
              <a:t>Pajak</a:t>
            </a:r>
            <a:r>
              <a:rPr lang="en-US" sz="1800" dirty="0"/>
              <a:t>, </a:t>
            </a:r>
            <a:r>
              <a:rPr lang="en-US" sz="1800" dirty="0" err="1"/>
              <a:t>Wajib</a:t>
            </a:r>
            <a:r>
              <a:rPr lang="en-US" sz="1800" dirty="0"/>
              <a:t> </a:t>
            </a:r>
            <a:r>
              <a:rPr lang="en-US" sz="1800" dirty="0" err="1"/>
              <a:t>Pajak</a:t>
            </a:r>
            <a:r>
              <a:rPr lang="en-US" sz="1800" dirty="0"/>
              <a:t> </a:t>
            </a:r>
            <a:r>
              <a:rPr lang="en-US" sz="1800" dirty="0" err="1"/>
              <a:t>dapat</a:t>
            </a:r>
            <a:r>
              <a:rPr lang="en-US" sz="1800" dirty="0"/>
              <a:t> </a:t>
            </a:r>
            <a:r>
              <a:rPr lang="en-US" sz="1800" dirty="0" err="1"/>
              <a:t>melakukan</a:t>
            </a:r>
            <a:r>
              <a:rPr lang="en-US" sz="1800" dirty="0"/>
              <a:t> </a:t>
            </a:r>
            <a:r>
              <a:rPr lang="en-US" sz="1800" dirty="0" err="1"/>
              <a:t>penyusutan</a:t>
            </a:r>
            <a:r>
              <a:rPr lang="en-US" sz="1800" dirty="0"/>
              <a:t> </a:t>
            </a:r>
            <a:r>
              <a:rPr lang="en-US" sz="1800" dirty="0" err="1"/>
              <a:t>mulai</a:t>
            </a:r>
            <a:r>
              <a:rPr lang="en-US" sz="1800" dirty="0"/>
              <a:t> pada </a:t>
            </a:r>
            <a:r>
              <a:rPr lang="en-US" sz="1800" dirty="0" err="1"/>
              <a:t>bulan</a:t>
            </a:r>
            <a:r>
              <a:rPr lang="en-US" sz="1800" dirty="0"/>
              <a:t> </a:t>
            </a:r>
            <a:r>
              <a:rPr lang="en-US" sz="1800" dirty="0" err="1"/>
              <a:t>digunakannya</a:t>
            </a:r>
            <a:r>
              <a:rPr lang="en-US" sz="1800" dirty="0"/>
              <a:t> </a:t>
            </a:r>
            <a:r>
              <a:rPr lang="en-US" sz="1800" dirty="0" err="1"/>
              <a:t>harta</a:t>
            </a:r>
            <a:r>
              <a:rPr lang="en-US" sz="1800" dirty="0"/>
              <a:t> </a:t>
            </a:r>
            <a:r>
              <a:rPr lang="en-US" sz="1800" dirty="0" err="1"/>
              <a:t>tersebut</a:t>
            </a:r>
            <a:r>
              <a:rPr lang="en-US" sz="1800" dirty="0"/>
              <a:t> </a:t>
            </a:r>
            <a:r>
              <a:rPr lang="en-US" sz="1800" dirty="0" err="1"/>
              <a:t>untuk</a:t>
            </a:r>
            <a:r>
              <a:rPr lang="en-US" sz="1800" dirty="0"/>
              <a:t> </a:t>
            </a:r>
            <a:r>
              <a:rPr lang="en-US" sz="1800" dirty="0" err="1"/>
              <a:t>mendapatkan</a:t>
            </a:r>
            <a:r>
              <a:rPr lang="en-US" sz="1800" dirty="0"/>
              <a:t>, </a:t>
            </a:r>
            <a:r>
              <a:rPr lang="en-US" sz="1800" dirty="0" err="1"/>
              <a:t>menagih</a:t>
            </a:r>
            <a:r>
              <a:rPr lang="en-US" sz="1800" dirty="0"/>
              <a:t>, dan </a:t>
            </a:r>
            <a:r>
              <a:rPr lang="en-US" sz="1800" dirty="0" err="1"/>
              <a:t>memelihara</a:t>
            </a:r>
            <a:r>
              <a:rPr lang="en-US" sz="1800" dirty="0"/>
              <a:t> </a:t>
            </a:r>
            <a:r>
              <a:rPr lang="en-US" sz="1800" dirty="0" err="1"/>
              <a:t>penghasilan</a:t>
            </a:r>
            <a:r>
              <a:rPr lang="en-US" sz="1800" dirty="0"/>
              <a:t> </a:t>
            </a:r>
            <a:r>
              <a:rPr lang="en-US" sz="1800" dirty="0" err="1"/>
              <a:t>atau</a:t>
            </a:r>
            <a:r>
              <a:rPr lang="en-US" sz="1800" dirty="0"/>
              <a:t> pada </a:t>
            </a:r>
            <a:r>
              <a:rPr lang="en-US" sz="1800" dirty="0" err="1"/>
              <a:t>bulan</a:t>
            </a:r>
            <a:r>
              <a:rPr lang="en-US" sz="1800" dirty="0"/>
              <a:t> </a:t>
            </a:r>
            <a:r>
              <a:rPr lang="en-US" sz="1800" dirty="0" err="1"/>
              <a:t>harta</a:t>
            </a:r>
            <a:r>
              <a:rPr lang="en-US" sz="1800" dirty="0"/>
              <a:t> </a:t>
            </a:r>
            <a:r>
              <a:rPr lang="en-US" sz="1800" dirty="0" err="1"/>
              <a:t>tersebut</a:t>
            </a:r>
            <a:r>
              <a:rPr lang="en-US" sz="1800" dirty="0"/>
              <a:t> </a:t>
            </a:r>
            <a:r>
              <a:rPr lang="en-US" sz="1800" dirty="0" err="1"/>
              <a:t>mulai</a:t>
            </a:r>
            <a:r>
              <a:rPr lang="en-US" sz="1800" dirty="0"/>
              <a:t> </a:t>
            </a:r>
            <a:r>
              <a:rPr lang="en-US" sz="1800" dirty="0" err="1"/>
              <a:t>menghasilkan</a:t>
            </a:r>
            <a:r>
              <a:rPr lang="en-US" sz="1800" dirty="0"/>
              <a:t>. </a:t>
            </a:r>
            <a:r>
              <a:rPr lang="en-US" sz="1800" dirty="0" err="1"/>
              <a:t>Sebagai</a:t>
            </a:r>
            <a:r>
              <a:rPr lang="en-US" sz="1800" dirty="0"/>
              <a:t> </a:t>
            </a:r>
            <a:r>
              <a:rPr lang="en-US" sz="1800" dirty="0" err="1"/>
              <a:t>contoh</a:t>
            </a:r>
            <a:r>
              <a:rPr lang="en-US" sz="1800" dirty="0"/>
              <a:t>, </a:t>
            </a:r>
            <a:r>
              <a:rPr lang="en-US" sz="1800" dirty="0" err="1"/>
              <a:t>pengeluaran</a:t>
            </a:r>
            <a:r>
              <a:rPr lang="en-US" sz="1800" dirty="0"/>
              <a:t> </a:t>
            </a:r>
            <a:r>
              <a:rPr lang="en-US" sz="1800" dirty="0" err="1"/>
              <a:t>untuk</a:t>
            </a:r>
            <a:r>
              <a:rPr lang="en-US" sz="1800" dirty="0"/>
              <a:t> </a:t>
            </a:r>
            <a:r>
              <a:rPr lang="en-US" sz="1800" dirty="0" err="1"/>
              <a:t>pembangunan</a:t>
            </a:r>
            <a:r>
              <a:rPr lang="en-US" sz="1800" dirty="0"/>
              <a:t> </a:t>
            </a:r>
            <a:r>
              <a:rPr lang="en-US" sz="1800" dirty="0" err="1"/>
              <a:t>sebuah</a:t>
            </a:r>
            <a:r>
              <a:rPr lang="en-US" sz="1800" dirty="0"/>
              <a:t> </a:t>
            </a:r>
            <a:r>
              <a:rPr lang="en-US" sz="1800" dirty="0" err="1"/>
              <a:t>gedung</a:t>
            </a:r>
            <a:r>
              <a:rPr lang="en-US" sz="1800" dirty="0"/>
              <a:t> </a:t>
            </a:r>
            <a:r>
              <a:rPr lang="en-US" sz="1800" dirty="0" err="1"/>
              <a:t>adalah</a:t>
            </a:r>
            <a:r>
              <a:rPr lang="en-US" sz="1800" dirty="0"/>
              <a:t> </a:t>
            </a:r>
            <a:r>
              <a:rPr lang="en-US" sz="1800" dirty="0" err="1"/>
              <a:t>sebesar</a:t>
            </a:r>
            <a:r>
              <a:rPr lang="en-US" sz="1800" dirty="0"/>
              <a:t> Rp1.000.000.000,00 (</a:t>
            </a:r>
            <a:r>
              <a:rPr lang="en-US" sz="1800" dirty="0" err="1"/>
              <a:t>satu</a:t>
            </a:r>
            <a:r>
              <a:rPr lang="en-US" sz="1800" dirty="0"/>
              <a:t> </a:t>
            </a:r>
            <a:r>
              <a:rPr lang="en-US" sz="1800" dirty="0" err="1"/>
              <a:t>miliar</a:t>
            </a:r>
            <a:r>
              <a:rPr lang="en-US" sz="1800" dirty="0"/>
              <a:t> rupiah). Pembangunan </a:t>
            </a:r>
            <a:r>
              <a:rPr lang="en-US" sz="1800" dirty="0" err="1"/>
              <a:t>dimulai</a:t>
            </a:r>
            <a:r>
              <a:rPr lang="en-US" sz="1800" dirty="0"/>
              <a:t> pada </a:t>
            </a:r>
            <a:r>
              <a:rPr lang="en-US" sz="1800" dirty="0" err="1"/>
              <a:t>bulan</a:t>
            </a:r>
            <a:r>
              <a:rPr lang="en-US" sz="1800" dirty="0"/>
              <a:t> </a:t>
            </a:r>
            <a:r>
              <a:rPr lang="en-US" sz="1800" dirty="0" err="1"/>
              <a:t>Oktober</a:t>
            </a:r>
            <a:r>
              <a:rPr lang="en-US" sz="1800" dirty="0"/>
              <a:t> 2020 dan </a:t>
            </a:r>
            <a:r>
              <a:rPr lang="en-US" sz="1800" dirty="0" err="1"/>
              <a:t>selesai</a:t>
            </a:r>
            <a:r>
              <a:rPr lang="en-US" sz="1800" dirty="0"/>
              <a:t> </a:t>
            </a:r>
            <a:r>
              <a:rPr lang="en-US" sz="1800" dirty="0" err="1"/>
              <a:t>untuk</a:t>
            </a:r>
            <a:r>
              <a:rPr lang="en-US" sz="1800" dirty="0"/>
              <a:t> </a:t>
            </a:r>
            <a:r>
              <a:rPr lang="en-US" sz="1800" dirty="0" err="1"/>
              <a:t>digunakan</a:t>
            </a:r>
            <a:r>
              <a:rPr lang="en-US" sz="1800" dirty="0"/>
              <a:t> pada </a:t>
            </a:r>
            <a:r>
              <a:rPr lang="en-US" sz="1800" dirty="0" err="1"/>
              <a:t>bulan</a:t>
            </a:r>
            <a:r>
              <a:rPr lang="en-US" sz="1800" dirty="0"/>
              <a:t> </a:t>
            </a:r>
            <a:r>
              <a:rPr lang="en-US" sz="1800" dirty="0" err="1"/>
              <a:t>Maret</a:t>
            </a:r>
            <a:r>
              <a:rPr lang="en-US" sz="1800" dirty="0"/>
              <a:t> 2021. </a:t>
            </a:r>
            <a:r>
              <a:rPr lang="en-US" sz="1800" dirty="0" err="1"/>
              <a:t>Penyusutan</a:t>
            </a:r>
            <a:r>
              <a:rPr lang="en-US" sz="1800" dirty="0"/>
              <a:t> </a:t>
            </a:r>
            <a:r>
              <a:rPr lang="en-US" sz="1800" dirty="0" err="1"/>
              <a:t>atas</a:t>
            </a:r>
            <a:r>
              <a:rPr lang="en-US" sz="1800" dirty="0"/>
              <a:t> </a:t>
            </a:r>
            <a:r>
              <a:rPr lang="en-US" sz="1800" dirty="0" err="1"/>
              <a:t>harga</a:t>
            </a:r>
            <a:r>
              <a:rPr lang="en-US" sz="1800" dirty="0"/>
              <a:t> </a:t>
            </a:r>
            <a:r>
              <a:rPr lang="en-US" sz="1800" dirty="0" err="1"/>
              <a:t>perolehan</a:t>
            </a:r>
            <a:r>
              <a:rPr lang="en-US" sz="1800" dirty="0"/>
              <a:t> </a:t>
            </a:r>
            <a:r>
              <a:rPr lang="en-US" sz="1800" dirty="0" err="1"/>
              <a:t>bangunan</a:t>
            </a:r>
            <a:r>
              <a:rPr lang="en-US" sz="1800" dirty="0"/>
              <a:t> </a:t>
            </a:r>
            <a:r>
              <a:rPr lang="en-US" sz="1800" dirty="0" err="1"/>
              <a:t>gedung</a:t>
            </a:r>
            <a:r>
              <a:rPr lang="en-US" sz="1800" dirty="0"/>
              <a:t> </a:t>
            </a:r>
            <a:r>
              <a:rPr lang="en-US" sz="1800" dirty="0" err="1"/>
              <a:t>tersebut</a:t>
            </a:r>
            <a:r>
              <a:rPr lang="en-US" sz="1800" dirty="0"/>
              <a:t> </a:t>
            </a:r>
            <a:r>
              <a:rPr lang="en-US" sz="1800" dirty="0" err="1"/>
              <a:t>dimulai</a:t>
            </a:r>
            <a:r>
              <a:rPr lang="en-US" sz="1800" dirty="0"/>
              <a:t> pada </a:t>
            </a:r>
            <a:r>
              <a:rPr lang="en-US" sz="1800" dirty="0" err="1"/>
              <a:t>bulan</a:t>
            </a:r>
            <a:r>
              <a:rPr lang="en-US" sz="1800" dirty="0"/>
              <a:t> </a:t>
            </a:r>
            <a:r>
              <a:rPr lang="en-US" sz="1800" dirty="0" err="1"/>
              <a:t>Maret</a:t>
            </a:r>
            <a:r>
              <a:rPr lang="en-US" sz="1800" dirty="0"/>
              <a:t> </a:t>
            </a:r>
            <a:r>
              <a:rPr lang="en-US" sz="1800" dirty="0" err="1"/>
              <a:t>tahun</a:t>
            </a:r>
            <a:r>
              <a:rPr lang="en-US" sz="1800" dirty="0"/>
              <a:t> </a:t>
            </a:r>
            <a:r>
              <a:rPr lang="en-US" sz="1800" dirty="0" err="1"/>
              <a:t>pajak</a:t>
            </a:r>
            <a:r>
              <a:rPr lang="en-US" sz="1800" dirty="0"/>
              <a:t> 2021.</a:t>
            </a:r>
            <a:endParaRPr lang="en-ID" sz="1800" dirty="0"/>
          </a:p>
        </p:txBody>
      </p:sp>
      <p:pic>
        <p:nvPicPr>
          <p:cNvPr id="4" name="Picture 3">
            <a:extLst>
              <a:ext uri="{FF2B5EF4-FFF2-40B4-BE49-F238E27FC236}">
                <a16:creationId xmlns:a16="http://schemas.microsoft.com/office/drawing/2014/main" id="{8453BD18-61FF-4A22-BA53-B34CBC7E8EBD}"/>
              </a:ext>
            </a:extLst>
          </p:cNvPr>
          <p:cNvPicPr>
            <a:picLocks noChangeAspect="1"/>
          </p:cNvPicPr>
          <p:nvPr/>
        </p:nvPicPr>
        <p:blipFill>
          <a:blip r:embed="rId2" cstate="print">
            <a:grayscl/>
            <a:extLst>
              <a:ext uri="{28A0092B-C50C-407E-A947-70E740481C1C}">
                <a14:useLocalDpi xmlns:a14="http://schemas.microsoft.com/office/drawing/2010/main" val="0"/>
              </a:ext>
            </a:extLst>
          </a:blip>
          <a:stretch>
            <a:fillRect/>
          </a:stretch>
        </p:blipFill>
        <p:spPr>
          <a:xfrm>
            <a:off x="7113510" y="2310284"/>
            <a:ext cx="5997001" cy="3984841"/>
          </a:xfrm>
          <a:prstGeom prst="rect">
            <a:avLst/>
          </a:prstGeom>
        </p:spPr>
      </p:pic>
      <p:sp>
        <p:nvSpPr>
          <p:cNvPr id="8" name="Rectangle 7">
            <a:extLst>
              <a:ext uri="{FF2B5EF4-FFF2-40B4-BE49-F238E27FC236}">
                <a16:creationId xmlns:a16="http://schemas.microsoft.com/office/drawing/2014/main" id="{1D8B9A39-55EF-4681-9B56-D5E925D12761}"/>
              </a:ext>
            </a:extLst>
          </p:cNvPr>
          <p:cNvSpPr/>
          <p:nvPr/>
        </p:nvSpPr>
        <p:spPr>
          <a:xfrm>
            <a:off x="11762641" y="1"/>
            <a:ext cx="429359" cy="113986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9" name="Picture 8">
            <a:extLst>
              <a:ext uri="{FF2B5EF4-FFF2-40B4-BE49-F238E27FC236}">
                <a16:creationId xmlns:a16="http://schemas.microsoft.com/office/drawing/2014/main" id="{842B29FC-D8FD-44CF-AB40-952DC380068A}"/>
              </a:ext>
            </a:extLst>
          </p:cNvPr>
          <p:cNvPicPr>
            <a:picLocks noChangeAspect="1"/>
          </p:cNvPicPr>
          <p:nvPr/>
        </p:nvPicPr>
        <p:blipFill>
          <a:blip r:embed="rId3"/>
          <a:stretch>
            <a:fillRect/>
          </a:stretch>
        </p:blipFill>
        <p:spPr>
          <a:xfrm>
            <a:off x="9876322" y="76116"/>
            <a:ext cx="1865538" cy="493819"/>
          </a:xfrm>
          <a:prstGeom prst="rect">
            <a:avLst/>
          </a:prstGeom>
        </p:spPr>
      </p:pic>
    </p:spTree>
    <p:extLst>
      <p:ext uri="{BB962C8B-B14F-4D97-AF65-F5344CB8AC3E}">
        <p14:creationId xmlns:p14="http://schemas.microsoft.com/office/powerpoint/2010/main" val="396768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1664"/>
            <a:ext cx="9929883" cy="930950"/>
          </a:xfrm>
        </p:spPr>
        <p:txBody>
          <a:bodyPr>
            <a:normAutofit fontScale="90000"/>
          </a:bodyPr>
          <a:lstStyle/>
          <a:p>
            <a:pPr algn="r"/>
            <a:r>
              <a:rPr lang="id-ID" sz="3600" b="1" dirty="0">
                <a:latin typeface="+mn-lt"/>
              </a:rPr>
              <a:t>Kelompok Harta Berwujud</a:t>
            </a:r>
            <a:br>
              <a:rPr lang="en-US" sz="3600" b="1" dirty="0">
                <a:latin typeface="+mn-lt"/>
              </a:rPr>
            </a:br>
            <a:r>
              <a:rPr lang="id-ID" sz="3100" dirty="0">
                <a:latin typeface="+mn-lt"/>
              </a:rPr>
              <a:t>Menurut UU PPh</a:t>
            </a:r>
            <a:endParaRPr lang="en-US" sz="3600" dirty="0">
              <a:latin typeface="+mn-lt"/>
            </a:endParaRPr>
          </a:p>
        </p:txBody>
      </p:sp>
      <p:graphicFrame>
        <p:nvGraphicFramePr>
          <p:cNvPr id="6" name="Content Placeholder 5"/>
          <p:cNvGraphicFramePr>
            <a:graphicFrameLocks noGrp="1"/>
          </p:cNvGraphicFramePr>
          <p:nvPr>
            <p:ph idx="1"/>
          </p:nvPr>
        </p:nvGraphicFramePr>
        <p:xfrm>
          <a:off x="1255592" y="1836605"/>
          <a:ext cx="9512491" cy="4259732"/>
        </p:xfrm>
        <a:graphic>
          <a:graphicData uri="http://schemas.openxmlformats.org/drawingml/2006/table">
            <a:tbl>
              <a:tblPr/>
              <a:tblGrid>
                <a:gridCol w="3253153">
                  <a:extLst>
                    <a:ext uri="{9D8B030D-6E8A-4147-A177-3AD203B41FA5}">
                      <a16:colId xmlns:a16="http://schemas.microsoft.com/office/drawing/2014/main" val="501324818"/>
                    </a:ext>
                  </a:extLst>
                </a:gridCol>
                <a:gridCol w="2168040">
                  <a:extLst>
                    <a:ext uri="{9D8B030D-6E8A-4147-A177-3AD203B41FA5}">
                      <a16:colId xmlns:a16="http://schemas.microsoft.com/office/drawing/2014/main" val="4198774511"/>
                    </a:ext>
                  </a:extLst>
                </a:gridCol>
                <a:gridCol w="2045649">
                  <a:extLst>
                    <a:ext uri="{9D8B030D-6E8A-4147-A177-3AD203B41FA5}">
                      <a16:colId xmlns:a16="http://schemas.microsoft.com/office/drawing/2014/main" val="3705549931"/>
                    </a:ext>
                  </a:extLst>
                </a:gridCol>
                <a:gridCol w="2045649">
                  <a:extLst>
                    <a:ext uri="{9D8B030D-6E8A-4147-A177-3AD203B41FA5}">
                      <a16:colId xmlns:a16="http://schemas.microsoft.com/office/drawing/2014/main" val="2533457484"/>
                    </a:ext>
                  </a:extLst>
                </a:gridCol>
              </a:tblGrid>
              <a:tr h="511169">
                <a:tc rowSpan="2">
                  <a:txBody>
                    <a:bodyPr/>
                    <a:lstStyle/>
                    <a:p>
                      <a:pPr algn="ctr">
                        <a:spcBef>
                          <a:spcPts val="600"/>
                        </a:spcBef>
                        <a:spcAft>
                          <a:spcPts val="0"/>
                        </a:spcAft>
                      </a:pPr>
                      <a:r>
                        <a:rPr lang="id-ID" sz="2100" dirty="0">
                          <a:solidFill>
                            <a:schemeClr val="tx1"/>
                          </a:solidFill>
                          <a:effectLst/>
                          <a:latin typeface="+mn-lt"/>
                          <a:ea typeface="Times New Roman" panose="02020603050405020304" pitchFamily="18" charset="0"/>
                          <a:cs typeface="Tahoma" panose="020B0604030504040204" pitchFamily="34" charset="0"/>
                        </a:rPr>
                        <a:t>Kelompok Harta Berwujud</a:t>
                      </a:r>
                      <a:endParaRPr lang="en-US" sz="2100" dirty="0">
                        <a:solidFill>
                          <a:schemeClr val="tx1"/>
                        </a:solidFill>
                        <a:effectLst/>
                        <a:latin typeface="+mn-lt"/>
                        <a:ea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C32E"/>
                    </a:solidFill>
                  </a:tcPr>
                </a:tc>
                <a:tc rowSpan="2">
                  <a:txBody>
                    <a:bodyPr/>
                    <a:lstStyle/>
                    <a:p>
                      <a:pPr algn="ctr">
                        <a:spcAft>
                          <a:spcPts val="0"/>
                        </a:spcAft>
                      </a:pPr>
                      <a:r>
                        <a:rPr lang="id-ID" sz="2100" dirty="0">
                          <a:solidFill>
                            <a:schemeClr val="tx1"/>
                          </a:solidFill>
                          <a:effectLst/>
                          <a:latin typeface="+mn-lt"/>
                          <a:ea typeface="Times New Roman" panose="02020603050405020304" pitchFamily="18" charset="0"/>
                          <a:cs typeface="Tahoma" panose="020B0604030504040204" pitchFamily="34" charset="0"/>
                        </a:rPr>
                        <a:t>Masa Manfaat</a:t>
                      </a:r>
                      <a:endParaRPr lang="en-US" sz="2100" dirty="0">
                        <a:solidFill>
                          <a:schemeClr val="tx1"/>
                        </a:solidFill>
                        <a:effectLst/>
                        <a:latin typeface="+mn-lt"/>
                        <a:ea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C32E"/>
                    </a:solidFill>
                  </a:tcPr>
                </a:tc>
                <a:tc gridSpan="2">
                  <a:txBody>
                    <a:bodyPr/>
                    <a:lstStyle/>
                    <a:p>
                      <a:pPr algn="ctr">
                        <a:spcAft>
                          <a:spcPts val="0"/>
                        </a:spcAft>
                      </a:pPr>
                      <a:r>
                        <a:rPr lang="id-ID" sz="2100" dirty="0">
                          <a:solidFill>
                            <a:schemeClr val="tx1"/>
                          </a:solidFill>
                          <a:effectLst/>
                          <a:latin typeface="+mn-lt"/>
                          <a:ea typeface="Times New Roman" panose="02020603050405020304" pitchFamily="18" charset="0"/>
                          <a:cs typeface="Tahoma" panose="020B0604030504040204" pitchFamily="34" charset="0"/>
                        </a:rPr>
                        <a:t>Tarif penyusutan</a:t>
                      </a:r>
                      <a:endParaRPr lang="en-US" sz="2100" dirty="0">
                        <a:solidFill>
                          <a:schemeClr val="tx1"/>
                        </a:solidFill>
                        <a:effectLst/>
                        <a:latin typeface="+mn-lt"/>
                        <a:ea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FFC32E"/>
                    </a:solidFill>
                  </a:tcPr>
                </a:tc>
                <a:tc hMerge="1">
                  <a:txBody>
                    <a:bodyPr/>
                    <a:lstStyle/>
                    <a:p>
                      <a:endParaRPr lang="en-US"/>
                    </a:p>
                  </a:txBody>
                  <a:tcPr/>
                </a:tc>
                <a:extLst>
                  <a:ext uri="{0D108BD9-81ED-4DB2-BD59-A6C34878D82A}">
                    <a16:rowId xmlns:a16="http://schemas.microsoft.com/office/drawing/2014/main" val="3609044857"/>
                  </a:ext>
                </a:extLst>
              </a:tr>
              <a:tr h="477091">
                <a:tc vMerge="1">
                  <a:txBody>
                    <a:bodyPr/>
                    <a:lstStyle/>
                    <a:p>
                      <a:endParaRPr lang="en-US"/>
                    </a:p>
                  </a:txBody>
                  <a:tcPr/>
                </a:tc>
                <a:tc vMerge="1">
                  <a:txBody>
                    <a:bodyPr/>
                    <a:lstStyle/>
                    <a:p>
                      <a:endParaRPr lang="en-US"/>
                    </a:p>
                  </a:txBody>
                  <a:tcPr/>
                </a:tc>
                <a:tc>
                  <a:txBody>
                    <a:bodyPr/>
                    <a:lstStyle/>
                    <a:p>
                      <a:pPr algn="ctr">
                        <a:spcAft>
                          <a:spcPts val="0"/>
                        </a:spcAft>
                      </a:pPr>
                      <a:r>
                        <a:rPr lang="id-ID" sz="2100" b="1" dirty="0">
                          <a:solidFill>
                            <a:schemeClr val="tx1"/>
                          </a:solidFill>
                          <a:effectLst/>
                          <a:latin typeface="+mn-lt"/>
                          <a:ea typeface="Times New Roman" panose="02020603050405020304" pitchFamily="18" charset="0"/>
                          <a:cs typeface="Tahoma" panose="020B0604030504040204" pitchFamily="34" charset="0"/>
                        </a:rPr>
                        <a:t>Garis Lurus</a:t>
                      </a:r>
                      <a:endParaRPr lang="en-US" sz="2100" b="1" dirty="0">
                        <a:solidFill>
                          <a:schemeClr val="tx1"/>
                        </a:solidFill>
                        <a:effectLst/>
                        <a:latin typeface="+mn-lt"/>
                        <a:ea typeface="Times New Roman" panose="02020603050405020304" pitchFamily="18" charset="0"/>
                      </a:endParaRPr>
                    </a:p>
                  </a:txBody>
                  <a:tcPr marL="68580" marR="68580" marT="0" marB="0">
                    <a:lnL w="12700" cap="flat" cmpd="sng" algn="ctr">
                      <a:no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C32E"/>
                    </a:solidFill>
                  </a:tcPr>
                </a:tc>
                <a:tc>
                  <a:txBody>
                    <a:bodyPr/>
                    <a:lstStyle/>
                    <a:p>
                      <a:pPr algn="ctr">
                        <a:spcAft>
                          <a:spcPts val="0"/>
                        </a:spcAft>
                      </a:pPr>
                      <a:r>
                        <a:rPr lang="id-ID" sz="2100" b="1" dirty="0">
                          <a:solidFill>
                            <a:schemeClr val="tx1"/>
                          </a:solidFill>
                          <a:effectLst/>
                          <a:latin typeface="+mn-lt"/>
                          <a:ea typeface="Times New Roman" panose="02020603050405020304" pitchFamily="18" charset="0"/>
                          <a:cs typeface="Tahoma" panose="020B0604030504040204" pitchFamily="34" charset="0"/>
                        </a:rPr>
                        <a:t>Saldo Menurun</a:t>
                      </a:r>
                      <a:endParaRPr lang="en-US" sz="2100" b="1" dirty="0">
                        <a:solidFill>
                          <a:schemeClr val="tx1"/>
                        </a:solidFill>
                        <a:effectLst/>
                        <a:latin typeface="+mn-lt"/>
                        <a:ea typeface="Times New Roman" panose="02020603050405020304" pitchFamily="18" charset="0"/>
                      </a:endParaRPr>
                    </a:p>
                  </a:txBody>
                  <a:tcPr marL="68580" marR="68580" marT="0" marB="0">
                    <a:lnL w="19050" cap="flat" cmpd="sng" algn="ctr">
                      <a:solidFill>
                        <a:srgbClr val="FF0000"/>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C32E"/>
                    </a:solidFill>
                  </a:tcPr>
                </a:tc>
                <a:extLst>
                  <a:ext uri="{0D108BD9-81ED-4DB2-BD59-A6C34878D82A}">
                    <a16:rowId xmlns:a16="http://schemas.microsoft.com/office/drawing/2014/main" val="1415390673"/>
                  </a:ext>
                </a:extLst>
              </a:tr>
              <a:tr h="408934">
                <a:tc>
                  <a:txBody>
                    <a:bodyPr/>
                    <a:lstStyle/>
                    <a:p>
                      <a:pPr marL="100330">
                        <a:spcAft>
                          <a:spcPts val="0"/>
                        </a:spcAft>
                      </a:pPr>
                      <a:r>
                        <a:rPr lang="id-ID" sz="2100" b="1" dirty="0">
                          <a:effectLst/>
                          <a:latin typeface="+mn-lt"/>
                          <a:ea typeface="Times New Roman" panose="02020603050405020304" pitchFamily="18" charset="0"/>
                          <a:cs typeface="Tahoma" panose="020B0604030504040204" pitchFamily="34" charset="0"/>
                        </a:rPr>
                        <a:t>I. Bukan bangunan</a:t>
                      </a:r>
                      <a:endParaRPr lang="en-US" sz="2100" b="1" dirty="0">
                        <a:effectLst/>
                        <a:latin typeface="+mn-lt"/>
                        <a:ea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id-ID" sz="2100" dirty="0">
                          <a:effectLst/>
                          <a:latin typeface="+mn-lt"/>
                          <a:ea typeface="Times New Roman" panose="02020603050405020304" pitchFamily="18" charset="0"/>
                          <a:cs typeface="Tahoma" panose="020B0604030504040204" pitchFamily="34" charset="0"/>
                        </a:rPr>
                        <a:t> </a:t>
                      </a:r>
                      <a:endParaRPr lang="en-US" sz="2100" dirty="0">
                        <a:effectLst/>
                        <a:latin typeface="+mn-lt"/>
                        <a:ea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id-ID" sz="2100">
                          <a:effectLst/>
                          <a:latin typeface="+mn-lt"/>
                          <a:ea typeface="Times New Roman" panose="02020603050405020304" pitchFamily="18" charset="0"/>
                          <a:cs typeface="Tahoma" panose="020B0604030504040204" pitchFamily="34" charset="0"/>
                        </a:rPr>
                        <a:t> </a:t>
                      </a:r>
                      <a:endParaRPr lang="en-US" sz="2100">
                        <a:effectLst/>
                        <a:latin typeface="+mn-lt"/>
                        <a:ea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id-ID" sz="2100" dirty="0">
                          <a:effectLst/>
                          <a:latin typeface="+mn-lt"/>
                          <a:ea typeface="Times New Roman" panose="02020603050405020304" pitchFamily="18" charset="0"/>
                          <a:cs typeface="Tahoma" panose="020B0604030504040204" pitchFamily="34" charset="0"/>
                        </a:rPr>
                        <a:t> </a:t>
                      </a:r>
                      <a:endParaRPr lang="en-US" sz="2100" dirty="0">
                        <a:effectLst/>
                        <a:latin typeface="+mn-lt"/>
                        <a:ea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3625964"/>
                  </a:ext>
                </a:extLst>
              </a:tr>
              <a:tr h="408934">
                <a:tc>
                  <a:txBody>
                    <a:bodyPr/>
                    <a:lstStyle/>
                    <a:p>
                      <a:pPr marL="217170">
                        <a:spcAft>
                          <a:spcPts val="0"/>
                        </a:spcAft>
                      </a:pPr>
                      <a:r>
                        <a:rPr lang="id-ID" sz="2100" dirty="0">
                          <a:effectLst/>
                          <a:latin typeface="+mn-lt"/>
                          <a:ea typeface="Times New Roman" panose="02020603050405020304" pitchFamily="18" charset="0"/>
                          <a:cs typeface="Tahoma" panose="020B0604030504040204" pitchFamily="34" charset="0"/>
                        </a:rPr>
                        <a:t>Kelompok 1</a:t>
                      </a:r>
                      <a:endParaRPr lang="en-US" sz="2100" dirty="0">
                        <a:effectLst/>
                        <a:latin typeface="+mn-lt"/>
                        <a:ea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id-ID" sz="2100" dirty="0">
                          <a:effectLst/>
                          <a:latin typeface="+mn-lt"/>
                          <a:ea typeface="Times New Roman" panose="02020603050405020304" pitchFamily="18" charset="0"/>
                          <a:cs typeface="Tahoma" panose="020B0604030504040204" pitchFamily="34" charset="0"/>
                        </a:rPr>
                        <a:t>4 tahun</a:t>
                      </a:r>
                      <a:endParaRPr lang="en-US" sz="2100" dirty="0">
                        <a:effectLst/>
                        <a:latin typeface="+mn-lt"/>
                        <a:ea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id-ID" sz="2100">
                          <a:effectLst/>
                          <a:latin typeface="+mn-lt"/>
                          <a:ea typeface="Times New Roman" panose="02020603050405020304" pitchFamily="18" charset="0"/>
                          <a:cs typeface="Tahoma" panose="020B0604030504040204" pitchFamily="34" charset="0"/>
                        </a:rPr>
                        <a:t>25   %</a:t>
                      </a:r>
                      <a:endParaRPr lang="en-US" sz="2100">
                        <a:effectLst/>
                        <a:latin typeface="+mn-lt"/>
                        <a:ea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id-ID" sz="2100" dirty="0">
                          <a:effectLst/>
                          <a:latin typeface="+mn-lt"/>
                          <a:ea typeface="Times New Roman" panose="02020603050405020304" pitchFamily="18" charset="0"/>
                          <a:cs typeface="Tahoma" panose="020B0604030504040204" pitchFamily="34" charset="0"/>
                        </a:rPr>
                        <a:t>50  %</a:t>
                      </a:r>
                      <a:endParaRPr lang="en-US" sz="2100" dirty="0">
                        <a:effectLst/>
                        <a:latin typeface="+mn-lt"/>
                        <a:ea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73425568"/>
                  </a:ext>
                </a:extLst>
              </a:tr>
              <a:tr h="408934">
                <a:tc>
                  <a:txBody>
                    <a:bodyPr/>
                    <a:lstStyle/>
                    <a:p>
                      <a:pPr marL="217170">
                        <a:spcAft>
                          <a:spcPts val="0"/>
                        </a:spcAft>
                      </a:pPr>
                      <a:r>
                        <a:rPr lang="id-ID" sz="2100">
                          <a:effectLst/>
                          <a:latin typeface="+mn-lt"/>
                          <a:ea typeface="Times New Roman" panose="02020603050405020304" pitchFamily="18" charset="0"/>
                          <a:cs typeface="Tahoma" panose="020B0604030504040204" pitchFamily="34" charset="0"/>
                        </a:rPr>
                        <a:t>Kelompok 2</a:t>
                      </a:r>
                      <a:endParaRPr lang="en-US" sz="2100">
                        <a:effectLst/>
                        <a:latin typeface="+mn-lt"/>
                        <a:ea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id-ID" sz="2100" dirty="0">
                          <a:effectLst/>
                          <a:latin typeface="+mn-lt"/>
                          <a:ea typeface="Times New Roman" panose="02020603050405020304" pitchFamily="18" charset="0"/>
                          <a:cs typeface="Tahoma" panose="020B0604030504040204" pitchFamily="34" charset="0"/>
                        </a:rPr>
                        <a:t>8 tahun</a:t>
                      </a:r>
                      <a:endParaRPr lang="en-US" sz="2100" dirty="0">
                        <a:effectLst/>
                        <a:latin typeface="+mn-lt"/>
                        <a:ea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id-ID" sz="2100" dirty="0">
                          <a:effectLst/>
                          <a:latin typeface="+mn-lt"/>
                          <a:ea typeface="Times New Roman" panose="02020603050405020304" pitchFamily="18" charset="0"/>
                          <a:cs typeface="Tahoma" panose="020B0604030504040204" pitchFamily="34" charset="0"/>
                        </a:rPr>
                        <a:t>12,5 %</a:t>
                      </a:r>
                      <a:endParaRPr lang="en-US" sz="2100" dirty="0">
                        <a:effectLst/>
                        <a:latin typeface="+mn-lt"/>
                        <a:ea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id-ID" sz="2100" dirty="0">
                          <a:effectLst/>
                          <a:latin typeface="+mn-lt"/>
                          <a:ea typeface="Times New Roman" panose="02020603050405020304" pitchFamily="18" charset="0"/>
                          <a:cs typeface="Tahoma" panose="020B0604030504040204" pitchFamily="34" charset="0"/>
                        </a:rPr>
                        <a:t>25   %</a:t>
                      </a:r>
                      <a:endParaRPr lang="en-US" sz="2100" dirty="0">
                        <a:effectLst/>
                        <a:latin typeface="+mn-lt"/>
                        <a:ea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21594613"/>
                  </a:ext>
                </a:extLst>
              </a:tr>
              <a:tr h="408934">
                <a:tc>
                  <a:txBody>
                    <a:bodyPr/>
                    <a:lstStyle/>
                    <a:p>
                      <a:pPr marL="217170">
                        <a:spcAft>
                          <a:spcPts val="0"/>
                        </a:spcAft>
                      </a:pPr>
                      <a:r>
                        <a:rPr lang="id-ID" sz="2100" dirty="0">
                          <a:effectLst/>
                          <a:latin typeface="+mn-lt"/>
                          <a:ea typeface="Times New Roman" panose="02020603050405020304" pitchFamily="18" charset="0"/>
                          <a:cs typeface="Tahoma" panose="020B0604030504040204" pitchFamily="34" charset="0"/>
                        </a:rPr>
                        <a:t>Kelompok 3</a:t>
                      </a:r>
                      <a:endParaRPr lang="en-US" sz="2100" dirty="0">
                        <a:effectLst/>
                        <a:latin typeface="+mn-lt"/>
                        <a:ea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id-ID" sz="2100">
                          <a:effectLst/>
                          <a:latin typeface="+mn-lt"/>
                          <a:ea typeface="Times New Roman" panose="02020603050405020304" pitchFamily="18" charset="0"/>
                          <a:cs typeface="Tahoma" panose="020B0604030504040204" pitchFamily="34" charset="0"/>
                        </a:rPr>
                        <a:t>16 tahun</a:t>
                      </a:r>
                      <a:endParaRPr lang="en-US" sz="2100">
                        <a:effectLst/>
                        <a:latin typeface="+mn-lt"/>
                        <a:ea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id-ID" sz="2100" dirty="0">
                          <a:effectLst/>
                          <a:latin typeface="+mn-lt"/>
                          <a:ea typeface="Times New Roman" panose="02020603050405020304" pitchFamily="18" charset="0"/>
                          <a:cs typeface="Tahoma" panose="020B0604030504040204" pitchFamily="34" charset="0"/>
                        </a:rPr>
                        <a:t>6,25 %</a:t>
                      </a:r>
                      <a:endParaRPr lang="en-US" sz="2100" dirty="0">
                        <a:effectLst/>
                        <a:latin typeface="+mn-lt"/>
                        <a:ea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id-ID" sz="2100" dirty="0">
                          <a:effectLst/>
                          <a:latin typeface="+mn-lt"/>
                          <a:ea typeface="Times New Roman" panose="02020603050405020304" pitchFamily="18" charset="0"/>
                          <a:cs typeface="Tahoma" panose="020B0604030504040204" pitchFamily="34" charset="0"/>
                        </a:rPr>
                        <a:t>12,5 %</a:t>
                      </a:r>
                      <a:endParaRPr lang="en-US" sz="2100" dirty="0">
                        <a:effectLst/>
                        <a:latin typeface="+mn-lt"/>
                        <a:ea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74479254"/>
                  </a:ext>
                </a:extLst>
              </a:tr>
              <a:tr h="408934">
                <a:tc>
                  <a:txBody>
                    <a:bodyPr/>
                    <a:lstStyle/>
                    <a:p>
                      <a:pPr marL="217170">
                        <a:spcAft>
                          <a:spcPts val="0"/>
                        </a:spcAft>
                      </a:pPr>
                      <a:r>
                        <a:rPr lang="id-ID" sz="2100" dirty="0">
                          <a:effectLst/>
                          <a:latin typeface="+mn-lt"/>
                          <a:ea typeface="Times New Roman" panose="02020603050405020304" pitchFamily="18" charset="0"/>
                          <a:cs typeface="Tahoma" panose="020B0604030504040204" pitchFamily="34" charset="0"/>
                        </a:rPr>
                        <a:t>Kelompok 4</a:t>
                      </a:r>
                      <a:endParaRPr lang="en-US" sz="2100" dirty="0">
                        <a:effectLst/>
                        <a:latin typeface="+mn-lt"/>
                        <a:ea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id-ID" sz="2100" dirty="0">
                          <a:effectLst/>
                          <a:latin typeface="+mn-lt"/>
                          <a:ea typeface="Times New Roman" panose="02020603050405020304" pitchFamily="18" charset="0"/>
                          <a:cs typeface="Tahoma" panose="020B0604030504040204" pitchFamily="34" charset="0"/>
                        </a:rPr>
                        <a:t>20 tahun</a:t>
                      </a:r>
                      <a:endParaRPr lang="en-US" sz="2100" dirty="0">
                        <a:effectLst/>
                        <a:latin typeface="+mn-lt"/>
                        <a:ea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id-ID" sz="2100" dirty="0">
                          <a:effectLst/>
                          <a:latin typeface="+mn-lt"/>
                          <a:ea typeface="Times New Roman" panose="02020603050405020304" pitchFamily="18" charset="0"/>
                          <a:cs typeface="Tahoma" panose="020B0604030504040204" pitchFamily="34" charset="0"/>
                        </a:rPr>
                        <a:t>5     %</a:t>
                      </a:r>
                      <a:endParaRPr lang="en-US" sz="2100" dirty="0">
                        <a:effectLst/>
                        <a:latin typeface="+mn-lt"/>
                        <a:ea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id-ID" sz="2100" dirty="0">
                          <a:effectLst/>
                          <a:latin typeface="+mn-lt"/>
                          <a:ea typeface="Times New Roman" panose="02020603050405020304" pitchFamily="18" charset="0"/>
                          <a:cs typeface="Tahoma" panose="020B0604030504040204" pitchFamily="34" charset="0"/>
                        </a:rPr>
                        <a:t>10    %</a:t>
                      </a:r>
                      <a:endParaRPr lang="en-US" sz="2100" dirty="0">
                        <a:effectLst/>
                        <a:latin typeface="+mn-lt"/>
                        <a:ea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62314119"/>
                  </a:ext>
                </a:extLst>
              </a:tr>
              <a:tr h="408934">
                <a:tc>
                  <a:txBody>
                    <a:bodyPr/>
                    <a:lstStyle/>
                    <a:p>
                      <a:pPr marL="45720">
                        <a:spcAft>
                          <a:spcPts val="0"/>
                        </a:spcAft>
                      </a:pPr>
                      <a:r>
                        <a:rPr lang="id-ID" sz="2100" b="1" dirty="0">
                          <a:effectLst/>
                          <a:latin typeface="+mn-lt"/>
                          <a:ea typeface="Times New Roman" panose="02020603050405020304" pitchFamily="18" charset="0"/>
                          <a:cs typeface="Tahoma" panose="020B0604030504040204" pitchFamily="34" charset="0"/>
                        </a:rPr>
                        <a:t>II. Bangunan</a:t>
                      </a:r>
                      <a:endParaRPr lang="en-US" sz="2100" b="1" dirty="0">
                        <a:effectLst/>
                        <a:latin typeface="+mn-lt"/>
                        <a:ea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id-ID" sz="2100" dirty="0">
                          <a:effectLst/>
                          <a:latin typeface="+mn-lt"/>
                          <a:ea typeface="Times New Roman" panose="02020603050405020304" pitchFamily="18" charset="0"/>
                          <a:cs typeface="Tahoma" panose="020B0604030504040204" pitchFamily="34" charset="0"/>
                        </a:rPr>
                        <a:t> </a:t>
                      </a:r>
                      <a:endParaRPr lang="en-US" sz="2100" dirty="0">
                        <a:effectLst/>
                        <a:latin typeface="+mn-lt"/>
                        <a:ea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id-ID" sz="2100" dirty="0">
                          <a:effectLst/>
                          <a:latin typeface="+mn-lt"/>
                          <a:ea typeface="Times New Roman" panose="02020603050405020304" pitchFamily="18" charset="0"/>
                          <a:cs typeface="Tahoma" panose="020B0604030504040204" pitchFamily="34" charset="0"/>
                        </a:rPr>
                        <a:t> </a:t>
                      </a:r>
                      <a:endParaRPr lang="en-US" sz="2100" dirty="0">
                        <a:effectLst/>
                        <a:latin typeface="+mn-lt"/>
                        <a:ea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id-ID" sz="2100" dirty="0">
                          <a:effectLst/>
                          <a:latin typeface="+mn-lt"/>
                          <a:ea typeface="Times New Roman" panose="02020603050405020304" pitchFamily="18" charset="0"/>
                          <a:cs typeface="Tahoma" panose="020B0604030504040204" pitchFamily="34" charset="0"/>
                        </a:rPr>
                        <a:t> </a:t>
                      </a:r>
                      <a:endParaRPr lang="en-US" sz="2100" dirty="0">
                        <a:effectLst/>
                        <a:latin typeface="+mn-lt"/>
                        <a:ea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55346932"/>
                  </a:ext>
                </a:extLst>
              </a:tr>
              <a:tr h="408934">
                <a:tc>
                  <a:txBody>
                    <a:bodyPr/>
                    <a:lstStyle/>
                    <a:p>
                      <a:pPr marL="217170">
                        <a:spcAft>
                          <a:spcPts val="0"/>
                        </a:spcAft>
                      </a:pPr>
                      <a:r>
                        <a:rPr lang="id-ID" sz="2100" dirty="0">
                          <a:effectLst/>
                          <a:latin typeface="+mn-lt"/>
                          <a:ea typeface="Times New Roman" panose="02020603050405020304" pitchFamily="18" charset="0"/>
                          <a:cs typeface="Tahoma" panose="020B0604030504040204" pitchFamily="34" charset="0"/>
                        </a:rPr>
                        <a:t>Permanen</a:t>
                      </a:r>
                      <a:endParaRPr lang="en-US" sz="2100" dirty="0">
                        <a:effectLst/>
                        <a:latin typeface="+mn-lt"/>
                        <a:ea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id-ID" sz="2100">
                          <a:effectLst/>
                          <a:latin typeface="+mn-lt"/>
                          <a:ea typeface="Times New Roman" panose="02020603050405020304" pitchFamily="18" charset="0"/>
                          <a:cs typeface="Tahoma" panose="020B0604030504040204" pitchFamily="34" charset="0"/>
                        </a:rPr>
                        <a:t>20 tahun</a:t>
                      </a:r>
                      <a:endParaRPr lang="en-US" sz="2100">
                        <a:effectLst/>
                        <a:latin typeface="+mn-lt"/>
                        <a:ea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id-ID" sz="2100">
                          <a:effectLst/>
                          <a:latin typeface="+mn-lt"/>
                          <a:ea typeface="Times New Roman" panose="02020603050405020304" pitchFamily="18" charset="0"/>
                          <a:cs typeface="Tahoma" panose="020B0604030504040204" pitchFamily="34" charset="0"/>
                        </a:rPr>
                        <a:t>5    %</a:t>
                      </a:r>
                      <a:endParaRPr lang="en-US" sz="2100">
                        <a:effectLst/>
                        <a:latin typeface="+mn-lt"/>
                        <a:ea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id-ID" sz="2100" dirty="0">
                          <a:effectLst/>
                          <a:latin typeface="+mn-lt"/>
                          <a:ea typeface="Times New Roman" panose="02020603050405020304" pitchFamily="18" charset="0"/>
                          <a:cs typeface="Tahoma" panose="020B0604030504040204" pitchFamily="34" charset="0"/>
                        </a:rPr>
                        <a:t>-</a:t>
                      </a:r>
                      <a:endParaRPr lang="en-US" sz="2100" dirty="0">
                        <a:effectLst/>
                        <a:latin typeface="+mn-lt"/>
                        <a:ea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07110895"/>
                  </a:ext>
                </a:extLst>
              </a:tr>
              <a:tr h="408934">
                <a:tc>
                  <a:txBody>
                    <a:bodyPr/>
                    <a:lstStyle/>
                    <a:p>
                      <a:pPr marL="217170">
                        <a:spcAft>
                          <a:spcPts val="0"/>
                        </a:spcAft>
                      </a:pPr>
                      <a:r>
                        <a:rPr lang="id-ID" sz="2100" dirty="0">
                          <a:effectLst/>
                          <a:latin typeface="+mn-lt"/>
                          <a:ea typeface="Times New Roman" panose="02020603050405020304" pitchFamily="18" charset="0"/>
                          <a:cs typeface="Tahoma" panose="020B0604030504040204" pitchFamily="34" charset="0"/>
                        </a:rPr>
                        <a:t>Tidak Permanen</a:t>
                      </a:r>
                      <a:endParaRPr lang="en-US" sz="2100" dirty="0">
                        <a:effectLst/>
                        <a:latin typeface="+mn-lt"/>
                        <a:ea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id-ID" sz="2100" dirty="0">
                          <a:effectLst/>
                          <a:latin typeface="+mn-lt"/>
                          <a:ea typeface="Times New Roman" panose="02020603050405020304" pitchFamily="18" charset="0"/>
                          <a:cs typeface="Tahoma" panose="020B0604030504040204" pitchFamily="34" charset="0"/>
                        </a:rPr>
                        <a:t>10 tahun</a:t>
                      </a:r>
                      <a:endParaRPr lang="en-US" sz="2100" dirty="0">
                        <a:effectLst/>
                        <a:latin typeface="+mn-lt"/>
                        <a:ea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id-ID" sz="2100" dirty="0">
                          <a:effectLst/>
                          <a:latin typeface="+mn-lt"/>
                          <a:ea typeface="Times New Roman" panose="02020603050405020304" pitchFamily="18" charset="0"/>
                          <a:cs typeface="Tahoma" panose="020B0604030504040204" pitchFamily="34" charset="0"/>
                        </a:rPr>
                        <a:t>10    %</a:t>
                      </a:r>
                      <a:endParaRPr lang="en-US" sz="2100" dirty="0">
                        <a:effectLst/>
                        <a:latin typeface="+mn-lt"/>
                        <a:ea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id-ID" sz="2100" dirty="0">
                          <a:effectLst/>
                          <a:latin typeface="+mn-lt"/>
                          <a:ea typeface="Times New Roman" panose="02020603050405020304" pitchFamily="18" charset="0"/>
                          <a:cs typeface="Tahoma" panose="020B0604030504040204" pitchFamily="34" charset="0"/>
                        </a:rPr>
                        <a:t>-</a:t>
                      </a:r>
                      <a:endParaRPr lang="en-US" sz="2100" dirty="0">
                        <a:effectLst/>
                        <a:latin typeface="+mn-lt"/>
                        <a:ea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62524778"/>
                  </a:ext>
                </a:extLst>
              </a:tr>
            </a:tbl>
          </a:graphicData>
        </a:graphic>
      </p:graphicFrame>
      <p:sp>
        <p:nvSpPr>
          <p:cNvPr id="4" name="Rectangle 3">
            <a:extLst>
              <a:ext uri="{FF2B5EF4-FFF2-40B4-BE49-F238E27FC236}">
                <a16:creationId xmlns:a16="http://schemas.microsoft.com/office/drawing/2014/main" id="{6C9CF3D9-37F9-4562-B9A4-025D34F1B58A}"/>
              </a:ext>
            </a:extLst>
          </p:cNvPr>
          <p:cNvSpPr/>
          <p:nvPr/>
        </p:nvSpPr>
        <p:spPr>
          <a:xfrm>
            <a:off x="347832" y="363557"/>
            <a:ext cx="11496338" cy="6193678"/>
          </a:xfrm>
          <a:prstGeom prst="rect">
            <a:avLst/>
          </a:prstGeom>
          <a:noFill/>
          <a:ln w="38100">
            <a:solidFill>
              <a:srgbClr val="EF2328"/>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B95EDEE-E1A3-421C-9F5A-4A99EC5EB48C}"/>
              </a:ext>
            </a:extLst>
          </p:cNvPr>
          <p:cNvPicPr>
            <a:picLocks noChangeAspect="1"/>
          </p:cNvPicPr>
          <p:nvPr/>
        </p:nvPicPr>
        <p:blipFill>
          <a:blip r:embed="rId2"/>
          <a:stretch>
            <a:fillRect/>
          </a:stretch>
        </p:blipFill>
        <p:spPr>
          <a:xfrm>
            <a:off x="491148" y="442759"/>
            <a:ext cx="1865538" cy="493819"/>
          </a:xfrm>
          <a:prstGeom prst="rect">
            <a:avLst/>
          </a:prstGeom>
        </p:spPr>
      </p:pic>
    </p:spTree>
    <p:extLst>
      <p:ext uri="{BB962C8B-B14F-4D97-AF65-F5344CB8AC3E}">
        <p14:creationId xmlns:p14="http://schemas.microsoft.com/office/powerpoint/2010/main" val="9074054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26090"/>
            <a:ext cx="6795499" cy="930950"/>
          </a:xfrm>
        </p:spPr>
        <p:txBody>
          <a:bodyPr>
            <a:normAutofit fontScale="90000"/>
          </a:bodyPr>
          <a:lstStyle/>
          <a:p>
            <a:pPr algn="r"/>
            <a:r>
              <a:rPr lang="en-US" sz="3600" b="1" dirty="0" err="1">
                <a:latin typeface="+mn-lt"/>
              </a:rPr>
              <a:t>Ketentuan</a:t>
            </a:r>
            <a:r>
              <a:rPr lang="en-US" sz="3600" b="1" dirty="0">
                <a:latin typeface="+mn-lt"/>
              </a:rPr>
              <a:t> </a:t>
            </a:r>
            <a:r>
              <a:rPr lang="en-US" sz="3600" b="1" dirty="0" err="1">
                <a:latin typeface="+mn-lt"/>
              </a:rPr>
              <a:t>Penyusutan</a:t>
            </a:r>
            <a:br>
              <a:rPr lang="en-US" sz="3600" b="1" dirty="0">
                <a:latin typeface="+mn-lt"/>
              </a:rPr>
            </a:br>
            <a:r>
              <a:rPr lang="id-ID" sz="2700" dirty="0">
                <a:latin typeface="+mn-lt"/>
              </a:rPr>
              <a:t>Menurut </a:t>
            </a:r>
            <a:r>
              <a:rPr lang="en-US" sz="2700" dirty="0">
                <a:latin typeface="+mn-lt"/>
              </a:rPr>
              <a:t>PP 55 </a:t>
            </a:r>
            <a:r>
              <a:rPr lang="en-US" sz="2700" dirty="0" err="1">
                <a:latin typeface="+mn-lt"/>
              </a:rPr>
              <a:t>Tahun</a:t>
            </a:r>
            <a:r>
              <a:rPr lang="en-US" sz="2700" dirty="0">
                <a:latin typeface="+mn-lt"/>
              </a:rPr>
              <a:t> 2022</a:t>
            </a:r>
            <a:endParaRPr lang="en-US" sz="3600" dirty="0">
              <a:latin typeface="+mn-lt"/>
            </a:endParaRPr>
          </a:p>
        </p:txBody>
      </p:sp>
      <p:sp>
        <p:nvSpPr>
          <p:cNvPr id="4" name="Rectangle 3">
            <a:extLst>
              <a:ext uri="{FF2B5EF4-FFF2-40B4-BE49-F238E27FC236}">
                <a16:creationId xmlns:a16="http://schemas.microsoft.com/office/drawing/2014/main" id="{6C9CF3D9-37F9-4562-B9A4-025D34F1B58A}"/>
              </a:ext>
            </a:extLst>
          </p:cNvPr>
          <p:cNvSpPr/>
          <p:nvPr/>
        </p:nvSpPr>
        <p:spPr>
          <a:xfrm>
            <a:off x="347832" y="363557"/>
            <a:ext cx="11496338" cy="6193678"/>
          </a:xfrm>
          <a:prstGeom prst="rect">
            <a:avLst/>
          </a:prstGeom>
          <a:noFill/>
          <a:ln w="38100">
            <a:solidFill>
              <a:srgbClr val="EF2328"/>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B95EDEE-E1A3-421C-9F5A-4A99EC5EB48C}"/>
              </a:ext>
            </a:extLst>
          </p:cNvPr>
          <p:cNvPicPr>
            <a:picLocks noChangeAspect="1"/>
          </p:cNvPicPr>
          <p:nvPr/>
        </p:nvPicPr>
        <p:blipFill>
          <a:blip r:embed="rId2"/>
          <a:stretch>
            <a:fillRect/>
          </a:stretch>
        </p:blipFill>
        <p:spPr>
          <a:xfrm>
            <a:off x="491148" y="442759"/>
            <a:ext cx="1865538" cy="493819"/>
          </a:xfrm>
          <a:prstGeom prst="rect">
            <a:avLst/>
          </a:prstGeom>
        </p:spPr>
      </p:pic>
      <p:sp>
        <p:nvSpPr>
          <p:cNvPr id="5" name="Content Placeholder 4">
            <a:extLst>
              <a:ext uri="{FF2B5EF4-FFF2-40B4-BE49-F238E27FC236}">
                <a16:creationId xmlns:a16="http://schemas.microsoft.com/office/drawing/2014/main" id="{C784E501-C2DA-A1E7-B92E-52E3D04FF69F}"/>
              </a:ext>
            </a:extLst>
          </p:cNvPr>
          <p:cNvSpPr>
            <a:spLocks noGrp="1"/>
          </p:cNvSpPr>
          <p:nvPr>
            <p:ph idx="1"/>
          </p:nvPr>
        </p:nvSpPr>
        <p:spPr>
          <a:xfrm>
            <a:off x="714376" y="2063903"/>
            <a:ext cx="5734050" cy="4351338"/>
          </a:xfrm>
        </p:spPr>
        <p:txBody>
          <a:bodyPr>
            <a:normAutofit lnSpcReduction="10000"/>
          </a:bodyPr>
          <a:lstStyle/>
          <a:p>
            <a:pPr marL="0" indent="0" algn="just">
              <a:buNone/>
            </a:pPr>
            <a:r>
              <a:rPr lang="en-US" sz="1800" dirty="0"/>
              <a:t>A</a:t>
            </a:r>
            <a:r>
              <a:rPr lang="id-ID" sz="1800" dirty="0"/>
              <a:t>pabila bangunan mempunyai masa manfaat melebihi 2</a:t>
            </a:r>
            <a:r>
              <a:rPr lang="en-US" sz="1800" dirty="0"/>
              <a:t>0</a:t>
            </a:r>
            <a:r>
              <a:rPr lang="id-ID" sz="1800" dirty="0"/>
              <a:t> tahun, penyusutan </a:t>
            </a:r>
            <a:r>
              <a:rPr lang="en-US" sz="1800" dirty="0" err="1"/>
              <a:t>dilakukan</a:t>
            </a:r>
            <a:r>
              <a:rPr lang="id-ID" sz="1800" dirty="0"/>
              <a:t> dalam bag</a:t>
            </a:r>
            <a:r>
              <a:rPr lang="en-US" sz="1800" dirty="0"/>
              <a:t>i</a:t>
            </a:r>
            <a:r>
              <a:rPr lang="id-ID" sz="1800" dirty="0"/>
              <a:t>an yang sama besar dengan masa manfaat:</a:t>
            </a:r>
            <a:endParaRPr lang="en-ID" sz="1800" dirty="0"/>
          </a:p>
          <a:p>
            <a:pPr>
              <a:buClr>
                <a:srgbClr val="E83461"/>
              </a:buClr>
              <a:buFont typeface="Wingdings" panose="05000000000000000000" pitchFamily="2" charset="2"/>
              <a:buChar char="§"/>
            </a:pPr>
            <a:r>
              <a:rPr lang="id-ID" sz="1800" dirty="0"/>
              <a:t>2</a:t>
            </a:r>
            <a:r>
              <a:rPr lang="en-US" sz="1800" dirty="0"/>
              <a:t>0</a:t>
            </a:r>
            <a:r>
              <a:rPr lang="id-ID" sz="1800" dirty="0"/>
              <a:t> (dua puluh) tahun; atau</a:t>
            </a:r>
            <a:endParaRPr lang="en-ID" sz="1800" dirty="0"/>
          </a:p>
          <a:p>
            <a:pPr>
              <a:buClr>
                <a:srgbClr val="E83461"/>
              </a:buClr>
              <a:buFont typeface="Wingdings" panose="05000000000000000000" pitchFamily="2" charset="2"/>
              <a:buChar char="§"/>
            </a:pPr>
            <a:r>
              <a:rPr lang="id-ID" sz="1800" dirty="0"/>
              <a:t>sesuai dengan masa manfaat yang sebenarnya berdasarkan pembukuan Wajib Pajak,</a:t>
            </a:r>
            <a:endParaRPr lang="en-ID" sz="1800" dirty="0"/>
          </a:p>
          <a:p>
            <a:pPr marL="0" indent="0" algn="just">
              <a:buNone/>
            </a:pPr>
            <a:r>
              <a:rPr lang="id-ID" sz="1800" dirty="0"/>
              <a:t>dengan syarat dilakukan secara taat asas.</a:t>
            </a:r>
            <a:endParaRPr lang="en-ID" sz="1800" dirty="0"/>
          </a:p>
          <a:p>
            <a:pPr marL="0" indent="0" algn="just">
              <a:buNone/>
            </a:pPr>
            <a:r>
              <a:rPr lang="en-US" sz="1800" dirty="0" err="1"/>
              <a:t>Untuk</a:t>
            </a:r>
            <a:r>
              <a:rPr lang="en-US" sz="1800" dirty="0"/>
              <a:t> </a:t>
            </a:r>
            <a:r>
              <a:rPr lang="en-US" sz="1800" dirty="0" err="1"/>
              <a:t>Wajib</a:t>
            </a:r>
            <a:r>
              <a:rPr lang="en-US" sz="1800" dirty="0"/>
              <a:t> </a:t>
            </a:r>
            <a:r>
              <a:rPr lang="en-US" sz="1800" dirty="0" err="1"/>
              <a:t>Pajak</a:t>
            </a:r>
            <a:r>
              <a:rPr lang="en-US" sz="1800" dirty="0"/>
              <a:t> yang </a:t>
            </a:r>
            <a:r>
              <a:rPr lang="en-US" sz="1800" dirty="0" err="1"/>
              <a:t>telah</a:t>
            </a:r>
            <a:r>
              <a:rPr lang="en-US" sz="1800" dirty="0"/>
              <a:t> </a:t>
            </a:r>
            <a:r>
              <a:rPr lang="en-US" sz="1800" dirty="0" err="1"/>
              <a:t>melakukan</a:t>
            </a:r>
            <a:r>
              <a:rPr lang="en-US" sz="1800" dirty="0"/>
              <a:t> </a:t>
            </a:r>
            <a:r>
              <a:rPr lang="en-US" sz="1800" dirty="0" err="1"/>
              <a:t>penyusutan</a:t>
            </a:r>
            <a:r>
              <a:rPr lang="en-US" sz="1800" dirty="0"/>
              <a:t> </a:t>
            </a:r>
            <a:r>
              <a:rPr lang="en-US" sz="1800" dirty="0" err="1"/>
              <a:t>atas</a:t>
            </a:r>
            <a:r>
              <a:rPr lang="en-US" sz="1800" dirty="0"/>
              <a:t> </a:t>
            </a:r>
            <a:r>
              <a:rPr lang="en-US" sz="1800" dirty="0" err="1"/>
              <a:t>bangunan</a:t>
            </a:r>
            <a:r>
              <a:rPr lang="en-US" sz="1800" dirty="0"/>
              <a:t> </a:t>
            </a:r>
            <a:r>
              <a:rPr lang="en-US" sz="1800" dirty="0" err="1"/>
              <a:t>permanen</a:t>
            </a:r>
            <a:r>
              <a:rPr lang="en-US" sz="1800" dirty="0"/>
              <a:t> yang </a:t>
            </a:r>
            <a:r>
              <a:rPr lang="en-US" sz="1800" dirty="0" err="1"/>
              <a:t>memiliki</a:t>
            </a:r>
            <a:r>
              <a:rPr lang="en-US" sz="1800" dirty="0"/>
              <a:t> masa </a:t>
            </a:r>
            <a:r>
              <a:rPr lang="en-US" sz="1800" dirty="0" err="1"/>
              <a:t>manfaat</a:t>
            </a:r>
            <a:r>
              <a:rPr lang="en-US" sz="1800" dirty="0"/>
              <a:t> </a:t>
            </a:r>
            <a:r>
              <a:rPr lang="en-US" sz="1800" dirty="0" err="1"/>
              <a:t>lebih</a:t>
            </a:r>
            <a:r>
              <a:rPr lang="en-US" sz="1800" dirty="0"/>
              <a:t> </a:t>
            </a:r>
            <a:r>
              <a:rPr lang="en-US" sz="1800" dirty="0" err="1"/>
              <a:t>dari</a:t>
            </a:r>
            <a:r>
              <a:rPr lang="en-US" sz="1800" dirty="0"/>
              <a:t> 20 </a:t>
            </a:r>
            <a:r>
              <a:rPr lang="en-US" sz="1800" dirty="0" err="1"/>
              <a:t>tahun</a:t>
            </a:r>
            <a:r>
              <a:rPr lang="en-US" sz="1800" dirty="0"/>
              <a:t> yang </a:t>
            </a:r>
            <a:r>
              <a:rPr lang="en-US" sz="1800" dirty="0" err="1"/>
              <a:t>dimiliki</a:t>
            </a:r>
            <a:r>
              <a:rPr lang="en-US" sz="1800" dirty="0"/>
              <a:t> dan </a:t>
            </a:r>
            <a:r>
              <a:rPr lang="en-US" sz="1800" dirty="0" err="1"/>
              <a:t>digunakan</a:t>
            </a:r>
            <a:r>
              <a:rPr lang="en-US" sz="1800" dirty="0"/>
              <a:t> </a:t>
            </a:r>
            <a:r>
              <a:rPr lang="en-US" sz="1800" dirty="0" err="1"/>
              <a:t>sebelum</a:t>
            </a:r>
            <a:r>
              <a:rPr lang="en-US" sz="1800" dirty="0"/>
              <a:t> </a:t>
            </a:r>
            <a:r>
              <a:rPr lang="en-US" sz="1800" dirty="0" err="1"/>
              <a:t>Tahun</a:t>
            </a:r>
            <a:r>
              <a:rPr lang="en-US" sz="1800" dirty="0"/>
              <a:t> </a:t>
            </a:r>
            <a:r>
              <a:rPr lang="en-US" sz="1800" dirty="0" err="1"/>
              <a:t>Pajak</a:t>
            </a:r>
            <a:r>
              <a:rPr lang="en-US" sz="1800" dirty="0"/>
              <a:t> 2022 dan </a:t>
            </a:r>
            <a:r>
              <a:rPr lang="en-US" sz="1800" dirty="0" err="1"/>
              <a:t>disusutkan</a:t>
            </a:r>
            <a:r>
              <a:rPr lang="en-US" sz="1800" dirty="0"/>
              <a:t> </a:t>
            </a:r>
            <a:r>
              <a:rPr lang="en-US" sz="1800" dirty="0" err="1"/>
              <a:t>sesuai</a:t>
            </a:r>
            <a:r>
              <a:rPr lang="en-US" sz="1800" dirty="0"/>
              <a:t> masa </a:t>
            </a:r>
            <a:r>
              <a:rPr lang="en-US" sz="1800" dirty="0" err="1"/>
              <a:t>manfaat</a:t>
            </a:r>
            <a:r>
              <a:rPr lang="en-US" sz="1800" dirty="0"/>
              <a:t> 20 </a:t>
            </a:r>
            <a:r>
              <a:rPr lang="en-US" sz="1800" dirty="0" err="1"/>
              <a:t>tahun</a:t>
            </a:r>
            <a:r>
              <a:rPr lang="en-US" sz="1800" dirty="0"/>
              <a:t>, </a:t>
            </a:r>
            <a:r>
              <a:rPr lang="en-US" sz="1800" dirty="0" err="1"/>
              <a:t>maka</a:t>
            </a:r>
            <a:r>
              <a:rPr lang="en-US" sz="1800" dirty="0"/>
              <a:t> </a:t>
            </a:r>
            <a:r>
              <a:rPr lang="en-US" sz="1800" dirty="0" err="1"/>
              <a:t>dapat</a:t>
            </a:r>
            <a:r>
              <a:rPr lang="en-US" sz="1800" dirty="0"/>
              <a:t> </a:t>
            </a:r>
            <a:r>
              <a:rPr lang="en-US" sz="1800" dirty="0" err="1"/>
              <a:t>memilih</a:t>
            </a:r>
            <a:r>
              <a:rPr lang="en-US" sz="1800" dirty="0"/>
              <a:t> </a:t>
            </a:r>
            <a:r>
              <a:rPr lang="en-US" sz="1800" dirty="0" err="1"/>
              <a:t>melakukan</a:t>
            </a:r>
            <a:r>
              <a:rPr lang="en-US" sz="1800" dirty="0"/>
              <a:t> </a:t>
            </a:r>
            <a:r>
              <a:rPr lang="en-US" sz="1800" dirty="0" err="1"/>
              <a:t>penyusutan</a:t>
            </a:r>
            <a:r>
              <a:rPr lang="en-US" sz="1800" dirty="0"/>
              <a:t> </a:t>
            </a:r>
            <a:r>
              <a:rPr lang="en-US" sz="1800" dirty="0" err="1"/>
              <a:t>sesuai</a:t>
            </a:r>
            <a:r>
              <a:rPr lang="en-US" sz="1800" dirty="0"/>
              <a:t> masa </a:t>
            </a:r>
            <a:r>
              <a:rPr lang="en-US" sz="1800" dirty="0" err="1"/>
              <a:t>manfaat</a:t>
            </a:r>
            <a:r>
              <a:rPr lang="en-US" sz="1800" dirty="0"/>
              <a:t> yang </a:t>
            </a:r>
            <a:r>
              <a:rPr lang="en-US" sz="1800" dirty="0" err="1"/>
              <a:t>sebenarnya</a:t>
            </a:r>
            <a:r>
              <a:rPr lang="en-US" sz="1800" dirty="0"/>
              <a:t> </a:t>
            </a:r>
            <a:r>
              <a:rPr lang="en-US" sz="1800" dirty="0" err="1"/>
              <a:t>berdasarkan</a:t>
            </a:r>
            <a:r>
              <a:rPr lang="en-US" sz="1800" dirty="0"/>
              <a:t> </a:t>
            </a:r>
            <a:r>
              <a:rPr lang="en-US" sz="1800" dirty="0" err="1"/>
              <a:t>pembukuan</a:t>
            </a:r>
            <a:r>
              <a:rPr lang="en-US" sz="1800" dirty="0"/>
              <a:t> </a:t>
            </a:r>
            <a:r>
              <a:rPr lang="en-US" sz="1800" dirty="0" err="1"/>
              <a:t>Wajib</a:t>
            </a:r>
            <a:r>
              <a:rPr lang="en-US" sz="1800" dirty="0"/>
              <a:t> </a:t>
            </a:r>
            <a:r>
              <a:rPr lang="en-US" sz="1800" dirty="0" err="1"/>
              <a:t>Pajak</a:t>
            </a:r>
            <a:r>
              <a:rPr lang="en-US" sz="1800" dirty="0"/>
              <a:t> </a:t>
            </a:r>
            <a:r>
              <a:rPr lang="en-US" sz="1800" dirty="0" err="1"/>
              <a:t>dengan</a:t>
            </a:r>
            <a:r>
              <a:rPr lang="en-US" sz="1800" dirty="0"/>
              <a:t> </a:t>
            </a:r>
            <a:r>
              <a:rPr lang="en-US" sz="1800" dirty="0" err="1"/>
              <a:t>menyampaikan</a:t>
            </a:r>
            <a:r>
              <a:rPr lang="en-US" sz="1800" dirty="0"/>
              <a:t> </a:t>
            </a:r>
            <a:r>
              <a:rPr lang="en-US" sz="1800" dirty="0" err="1"/>
              <a:t>pemberitahuan</a:t>
            </a:r>
            <a:r>
              <a:rPr lang="en-US" sz="1800" dirty="0"/>
              <a:t> </a:t>
            </a:r>
            <a:r>
              <a:rPr lang="en-US" sz="1800" dirty="0" err="1"/>
              <a:t>kepada</a:t>
            </a:r>
            <a:r>
              <a:rPr lang="en-US" sz="1800" dirty="0"/>
              <a:t> </a:t>
            </a:r>
            <a:r>
              <a:rPr lang="en-US" sz="1800" dirty="0" err="1"/>
              <a:t>Direktur</a:t>
            </a:r>
            <a:r>
              <a:rPr lang="en-US" sz="1800" dirty="0"/>
              <a:t> </a:t>
            </a:r>
            <a:r>
              <a:rPr lang="en-US" sz="1800" dirty="0" err="1"/>
              <a:t>Jenderal</a:t>
            </a:r>
            <a:r>
              <a:rPr lang="en-US" sz="1800" dirty="0"/>
              <a:t> </a:t>
            </a:r>
            <a:r>
              <a:rPr lang="en-US" sz="1800" dirty="0" err="1"/>
              <a:t>Pajak</a:t>
            </a:r>
            <a:r>
              <a:rPr lang="en-US" sz="1800" dirty="0"/>
              <a:t> paling </a:t>
            </a:r>
            <a:r>
              <a:rPr lang="en-US" sz="1800" dirty="0" err="1"/>
              <a:t>lambat</a:t>
            </a:r>
            <a:r>
              <a:rPr lang="en-US" sz="1800" dirty="0"/>
              <a:t> </a:t>
            </a:r>
            <a:r>
              <a:rPr lang="en-US" sz="1800" dirty="0" err="1"/>
              <a:t>akhir</a:t>
            </a:r>
            <a:r>
              <a:rPr lang="en-US" sz="1800" dirty="0"/>
              <a:t> </a:t>
            </a:r>
            <a:r>
              <a:rPr lang="en-US" sz="1800" dirty="0" err="1"/>
              <a:t>Tahun</a:t>
            </a:r>
            <a:r>
              <a:rPr lang="en-US" sz="1800" dirty="0"/>
              <a:t> </a:t>
            </a:r>
            <a:r>
              <a:rPr lang="en-US" sz="1800" dirty="0" err="1"/>
              <a:t>Pajak</a:t>
            </a:r>
            <a:r>
              <a:rPr lang="en-US" sz="1800" dirty="0"/>
              <a:t> 2022.</a:t>
            </a:r>
            <a:endParaRPr lang="en-ID" sz="1800" dirty="0"/>
          </a:p>
          <a:p>
            <a:pPr marL="0" indent="0">
              <a:buNone/>
            </a:pPr>
            <a:endParaRPr lang="en-ID" dirty="0"/>
          </a:p>
        </p:txBody>
      </p:sp>
      <p:sp>
        <p:nvSpPr>
          <p:cNvPr id="8" name="Rectangle 7">
            <a:extLst>
              <a:ext uri="{FF2B5EF4-FFF2-40B4-BE49-F238E27FC236}">
                <a16:creationId xmlns:a16="http://schemas.microsoft.com/office/drawing/2014/main" id="{107368EC-E3B5-C1DB-FFEA-A6E7B28FC6EE}"/>
              </a:ext>
            </a:extLst>
          </p:cNvPr>
          <p:cNvSpPr/>
          <p:nvPr/>
        </p:nvSpPr>
        <p:spPr>
          <a:xfrm>
            <a:off x="7633699" y="1684962"/>
            <a:ext cx="4566151" cy="5173038"/>
          </a:xfrm>
          <a:prstGeom prst="rect">
            <a:avLst/>
          </a:prstGeom>
          <a:solidFill>
            <a:srgbClr val="FFC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9" name="Picture 8">
            <a:extLst>
              <a:ext uri="{FF2B5EF4-FFF2-40B4-BE49-F238E27FC236}">
                <a16:creationId xmlns:a16="http://schemas.microsoft.com/office/drawing/2014/main" id="{77BCF281-BE8E-7B09-834D-E6E807654E20}"/>
              </a:ext>
            </a:extLst>
          </p:cNvPr>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7113510" y="2310284"/>
            <a:ext cx="5997001" cy="3984841"/>
          </a:xfrm>
          <a:prstGeom prst="rect">
            <a:avLst/>
          </a:prstGeom>
        </p:spPr>
      </p:pic>
    </p:spTree>
    <p:extLst>
      <p:ext uri="{BB962C8B-B14F-4D97-AF65-F5344CB8AC3E}">
        <p14:creationId xmlns:p14="http://schemas.microsoft.com/office/powerpoint/2010/main" val="14815685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ACC9A4-F07A-4A4D-8B45-2F526C51D3F4}"/>
              </a:ext>
            </a:extLst>
          </p:cNvPr>
          <p:cNvSpPr/>
          <p:nvPr/>
        </p:nvSpPr>
        <p:spPr>
          <a:xfrm>
            <a:off x="0" y="2742140"/>
            <a:ext cx="4397339" cy="3522330"/>
          </a:xfrm>
          <a:prstGeom prst="rect">
            <a:avLst/>
          </a:prstGeom>
          <a:solidFill>
            <a:srgbClr val="FFC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Title 1">
            <a:extLst>
              <a:ext uri="{FF2B5EF4-FFF2-40B4-BE49-F238E27FC236}">
                <a16:creationId xmlns:a16="http://schemas.microsoft.com/office/drawing/2014/main" id="{9B90BF5F-AC3C-41E1-B11D-443BD6F4D82E}"/>
              </a:ext>
            </a:extLst>
          </p:cNvPr>
          <p:cNvSpPr>
            <a:spLocks noGrp="1"/>
          </p:cNvSpPr>
          <p:nvPr>
            <p:ph type="title"/>
          </p:nvPr>
        </p:nvSpPr>
        <p:spPr>
          <a:xfrm>
            <a:off x="5014638" y="1894378"/>
            <a:ext cx="6537585" cy="1217632"/>
          </a:xfrm>
        </p:spPr>
        <p:txBody>
          <a:bodyPr>
            <a:noAutofit/>
          </a:bodyPr>
          <a:lstStyle/>
          <a:p>
            <a:pPr marL="0" lvl="1" algn="l">
              <a:defRPr/>
            </a:pPr>
            <a:r>
              <a:rPr lang="sv-SE" sz="3600" b="1" dirty="0">
                <a:latin typeface="+mn-lt"/>
              </a:rPr>
              <a:t>Perlakuan Bunga Pinjaman</a:t>
            </a:r>
            <a:br>
              <a:rPr lang="sv-SE" sz="3600" b="1" dirty="0">
                <a:latin typeface="+mn-lt"/>
              </a:rPr>
            </a:br>
            <a:r>
              <a:rPr lang="sv-SE" sz="3600" dirty="0">
                <a:latin typeface="+mn-lt"/>
              </a:rPr>
              <a:t>Secara Fiskal</a:t>
            </a:r>
            <a:endParaRPr lang="id-ID" sz="3600" i="1" dirty="0">
              <a:latin typeface="+mn-lt"/>
            </a:endParaRPr>
          </a:p>
        </p:txBody>
      </p:sp>
      <p:sp>
        <p:nvSpPr>
          <p:cNvPr id="20" name="Subtitle 3">
            <a:extLst>
              <a:ext uri="{FF2B5EF4-FFF2-40B4-BE49-F238E27FC236}">
                <a16:creationId xmlns:a16="http://schemas.microsoft.com/office/drawing/2014/main" id="{200EB52F-0C59-4978-8B19-3254ED551CFE}"/>
              </a:ext>
            </a:extLst>
          </p:cNvPr>
          <p:cNvSpPr txBox="1">
            <a:spLocks/>
          </p:cNvSpPr>
          <p:nvPr/>
        </p:nvSpPr>
        <p:spPr>
          <a:xfrm>
            <a:off x="5439735" y="3392488"/>
            <a:ext cx="6537585" cy="29835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D" sz="1800" dirty="0"/>
              <a:t>Bunga </a:t>
            </a:r>
            <a:r>
              <a:rPr lang="en-ID" sz="1800" dirty="0" err="1"/>
              <a:t>pinjaman</a:t>
            </a:r>
            <a:r>
              <a:rPr lang="en-ID" sz="1800" dirty="0"/>
              <a:t> </a:t>
            </a:r>
            <a:r>
              <a:rPr lang="id-ID" sz="1800" dirty="0"/>
              <a:t>adalah bunga yang menjadi beban sehubungan dengan pinjaman uang sepanjang pinjaman tersebut digunakan untuk usaha. </a:t>
            </a:r>
            <a:endParaRPr lang="en-ID" sz="1800" dirty="0"/>
          </a:p>
          <a:p>
            <a:pPr marL="0" indent="0">
              <a:buNone/>
            </a:pPr>
            <a:r>
              <a:rPr lang="en-ID" sz="1800" dirty="0" err="1"/>
              <a:t>Biaya</a:t>
            </a:r>
            <a:r>
              <a:rPr lang="en-ID" sz="1800" dirty="0"/>
              <a:t> </a:t>
            </a:r>
            <a:r>
              <a:rPr lang="en-ID" sz="1800" dirty="0" err="1"/>
              <a:t>bunga</a:t>
            </a:r>
            <a:r>
              <a:rPr lang="en-ID" sz="1800" dirty="0"/>
              <a:t> yang </a:t>
            </a:r>
            <a:r>
              <a:rPr lang="en-ID" sz="1800" dirty="0" err="1"/>
              <a:t>tidak</a:t>
            </a:r>
            <a:r>
              <a:rPr lang="en-ID" sz="1800" dirty="0"/>
              <a:t> </a:t>
            </a:r>
            <a:r>
              <a:rPr lang="en-ID" sz="1800" dirty="0" err="1"/>
              <a:t>dapat</a:t>
            </a:r>
            <a:r>
              <a:rPr lang="en-ID" sz="1800" dirty="0"/>
              <a:t> </a:t>
            </a:r>
            <a:r>
              <a:rPr lang="en-ID" sz="1800" dirty="0" err="1"/>
              <a:t>menjadi</a:t>
            </a:r>
            <a:r>
              <a:rPr lang="en-ID" sz="1800" dirty="0"/>
              <a:t> </a:t>
            </a:r>
            <a:r>
              <a:rPr lang="en-ID" sz="1800" dirty="0" err="1"/>
              <a:t>biaya</a:t>
            </a:r>
            <a:r>
              <a:rPr lang="en-ID" sz="1800" dirty="0"/>
              <a:t> (</a:t>
            </a:r>
            <a:r>
              <a:rPr lang="en-ID" sz="1800" i="1" dirty="0"/>
              <a:t>Non Deductible Expense</a:t>
            </a:r>
            <a:r>
              <a:rPr lang="en-ID" sz="1800" dirty="0"/>
              <a:t>) </a:t>
            </a:r>
            <a:r>
              <a:rPr lang="en-ID" sz="1800" dirty="0" err="1"/>
              <a:t>adalah</a:t>
            </a:r>
            <a:r>
              <a:rPr lang="en-ID" sz="1800" dirty="0"/>
              <a:t>:</a:t>
            </a:r>
          </a:p>
          <a:p>
            <a:r>
              <a:rPr lang="en-ID" sz="1800" dirty="0" err="1"/>
              <a:t>bunga</a:t>
            </a:r>
            <a:r>
              <a:rPr lang="en-ID" sz="1800" dirty="0"/>
              <a:t> </a:t>
            </a:r>
            <a:r>
              <a:rPr lang="en-ID" sz="1800" dirty="0" err="1"/>
              <a:t>pinjaman</a:t>
            </a:r>
            <a:r>
              <a:rPr lang="en-ID" sz="1800" dirty="0"/>
              <a:t> </a:t>
            </a:r>
            <a:r>
              <a:rPr lang="id-ID" sz="1800" dirty="0"/>
              <a:t>sehubungan dengan penghasilan yang telah dikenakan pajak bersifat final dan/atau penghasilan yang tidak termasuk objek pajak (SE-46/ 1995)</a:t>
            </a:r>
            <a:endParaRPr lang="en-ID" sz="1800" dirty="0"/>
          </a:p>
          <a:p>
            <a:r>
              <a:rPr lang="en-ID" sz="1800" dirty="0" err="1"/>
              <a:t>bunga</a:t>
            </a:r>
            <a:r>
              <a:rPr lang="en-ID" sz="1800" dirty="0"/>
              <a:t> </a:t>
            </a:r>
            <a:r>
              <a:rPr lang="en-ID" sz="1800" dirty="0" err="1"/>
              <a:t>pinjaman</a:t>
            </a:r>
            <a:r>
              <a:rPr lang="en-ID" sz="1800" dirty="0"/>
              <a:t> </a:t>
            </a:r>
            <a:r>
              <a:rPr lang="id-ID" sz="1800" dirty="0"/>
              <a:t>yang harus dikapitalisasi atau merupakan unsur harga pokok</a:t>
            </a:r>
            <a:endParaRPr lang="en-US" sz="1800" dirty="0"/>
          </a:p>
        </p:txBody>
      </p:sp>
      <p:grpSp>
        <p:nvGrpSpPr>
          <p:cNvPr id="15" name="Group 14">
            <a:extLst>
              <a:ext uri="{FF2B5EF4-FFF2-40B4-BE49-F238E27FC236}">
                <a16:creationId xmlns:a16="http://schemas.microsoft.com/office/drawing/2014/main" id="{4934A01C-A120-43C6-8939-177B8C140AFC}"/>
              </a:ext>
            </a:extLst>
          </p:cNvPr>
          <p:cNvGrpSpPr/>
          <p:nvPr/>
        </p:nvGrpSpPr>
        <p:grpSpPr>
          <a:xfrm>
            <a:off x="5136931" y="3491496"/>
            <a:ext cx="264704" cy="1150117"/>
            <a:chOff x="429359" y="3709989"/>
            <a:chExt cx="264704" cy="1150117"/>
          </a:xfrm>
          <a:solidFill>
            <a:srgbClr val="FFC32E"/>
          </a:solidFill>
        </p:grpSpPr>
        <p:sp>
          <p:nvSpPr>
            <p:cNvPr id="21" name="Rectangle 20">
              <a:extLst>
                <a:ext uri="{FF2B5EF4-FFF2-40B4-BE49-F238E27FC236}">
                  <a16:creationId xmlns:a16="http://schemas.microsoft.com/office/drawing/2014/main" id="{D21E9EAC-462A-4751-AA80-2AD3879D7761}"/>
                </a:ext>
              </a:extLst>
            </p:cNvPr>
            <p:cNvSpPr/>
            <p:nvPr/>
          </p:nvSpPr>
          <p:spPr>
            <a:xfrm>
              <a:off x="429359" y="3709989"/>
              <a:ext cx="264704" cy="274953"/>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2" name="Rectangle 21">
              <a:extLst>
                <a:ext uri="{FF2B5EF4-FFF2-40B4-BE49-F238E27FC236}">
                  <a16:creationId xmlns:a16="http://schemas.microsoft.com/office/drawing/2014/main" id="{EDFD35D0-489A-4E5A-A0E3-ADE64763B9AF}"/>
                </a:ext>
              </a:extLst>
            </p:cNvPr>
            <p:cNvSpPr/>
            <p:nvPr/>
          </p:nvSpPr>
          <p:spPr>
            <a:xfrm>
              <a:off x="429359" y="4585153"/>
              <a:ext cx="264704" cy="274953"/>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pic>
        <p:nvPicPr>
          <p:cNvPr id="4" name="Picture 3">
            <a:extLst>
              <a:ext uri="{FF2B5EF4-FFF2-40B4-BE49-F238E27FC236}">
                <a16:creationId xmlns:a16="http://schemas.microsoft.com/office/drawing/2014/main" id="{A39DAF60-DEA7-40CB-A644-804A0ED2DA3F}"/>
              </a:ext>
            </a:extLst>
          </p:cNvPr>
          <p:cNvPicPr>
            <a:picLocks noChangeAspect="1"/>
          </p:cNvPicPr>
          <p:nvPr/>
        </p:nvPicPr>
        <p:blipFill rotWithShape="1">
          <a:blip r:embed="rId2" cstate="print">
            <a:grayscl/>
            <a:extLst>
              <a:ext uri="{28A0092B-C50C-407E-A947-70E740481C1C}">
                <a14:useLocalDpi xmlns:a14="http://schemas.microsoft.com/office/drawing/2010/main" val="0"/>
              </a:ext>
            </a:extLst>
          </a:blip>
          <a:srcRect r="16826"/>
          <a:stretch/>
        </p:blipFill>
        <p:spPr>
          <a:xfrm>
            <a:off x="303208" y="2108412"/>
            <a:ext cx="4585664" cy="3675939"/>
          </a:xfrm>
          <a:prstGeom prst="rect">
            <a:avLst/>
          </a:prstGeom>
        </p:spPr>
      </p:pic>
      <p:sp>
        <p:nvSpPr>
          <p:cNvPr id="11" name="Rectangle 10">
            <a:extLst>
              <a:ext uri="{FF2B5EF4-FFF2-40B4-BE49-F238E27FC236}">
                <a16:creationId xmlns:a16="http://schemas.microsoft.com/office/drawing/2014/main" id="{CAEBF158-C95D-41C4-9113-428C62898269}"/>
              </a:ext>
            </a:extLst>
          </p:cNvPr>
          <p:cNvSpPr/>
          <p:nvPr/>
        </p:nvSpPr>
        <p:spPr>
          <a:xfrm>
            <a:off x="11762641" y="1"/>
            <a:ext cx="429359" cy="113986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2" name="Picture 11">
            <a:extLst>
              <a:ext uri="{FF2B5EF4-FFF2-40B4-BE49-F238E27FC236}">
                <a16:creationId xmlns:a16="http://schemas.microsoft.com/office/drawing/2014/main" id="{960400A5-6FC5-4546-8B8A-5894AEF01A01}"/>
              </a:ext>
            </a:extLst>
          </p:cNvPr>
          <p:cNvPicPr>
            <a:picLocks noChangeAspect="1"/>
          </p:cNvPicPr>
          <p:nvPr/>
        </p:nvPicPr>
        <p:blipFill>
          <a:blip r:embed="rId3"/>
          <a:stretch>
            <a:fillRect/>
          </a:stretch>
        </p:blipFill>
        <p:spPr>
          <a:xfrm>
            <a:off x="9876322" y="76116"/>
            <a:ext cx="1865538" cy="493819"/>
          </a:xfrm>
          <a:prstGeom prst="rect">
            <a:avLst/>
          </a:prstGeom>
        </p:spPr>
      </p:pic>
    </p:spTree>
    <p:extLst>
      <p:ext uri="{BB962C8B-B14F-4D97-AF65-F5344CB8AC3E}">
        <p14:creationId xmlns:p14="http://schemas.microsoft.com/office/powerpoint/2010/main" val="12865239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3" y="0"/>
            <a:ext cx="12192000" cy="6858000"/>
          </a:xfrm>
          <a:prstGeom prst="rect">
            <a:avLst/>
          </a:prstGeom>
        </p:spPr>
      </p:pic>
      <p:sp>
        <p:nvSpPr>
          <p:cNvPr id="7" name="Title 1"/>
          <p:cNvSpPr txBox="1">
            <a:spLocks/>
          </p:cNvSpPr>
          <p:nvPr/>
        </p:nvSpPr>
        <p:spPr>
          <a:xfrm>
            <a:off x="5739734" y="245678"/>
            <a:ext cx="6452263" cy="616261"/>
          </a:xfrm>
          <a:prstGeom prst="rect">
            <a:avLst/>
          </a:prstGeom>
          <a:solidFill>
            <a:srgbClr val="F6A300"/>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4000" dirty="0">
                <a:effectLst>
                  <a:outerShdw blurRad="38100" dist="38100" dir="2700000" algn="tl">
                    <a:srgbClr val="000000">
                      <a:alpha val="43137"/>
                    </a:srgbClr>
                  </a:outerShdw>
                </a:effectLst>
                <a:latin typeface="+mn-lt"/>
                <a:cs typeface="Arial" panose="020B0604020202020204" pitchFamily="34" charset="0"/>
              </a:rPr>
              <a:t>SUMBER </a:t>
            </a:r>
            <a:r>
              <a:rPr lang="en-US" sz="4000" b="1" dirty="0">
                <a:effectLst>
                  <a:outerShdw blurRad="38100" dist="38100" dir="2700000" algn="tl">
                    <a:srgbClr val="000000">
                      <a:alpha val="43137"/>
                    </a:srgbClr>
                  </a:outerShdw>
                </a:effectLst>
                <a:latin typeface="+mn-lt"/>
                <a:cs typeface="Arial" panose="020B0604020202020204" pitchFamily="34" charset="0"/>
              </a:rPr>
              <a:t>DATA SPT</a:t>
            </a:r>
          </a:p>
        </p:txBody>
      </p:sp>
      <p:cxnSp>
        <p:nvCxnSpPr>
          <p:cNvPr id="9" name="Straight Connector 8"/>
          <p:cNvCxnSpPr/>
          <p:nvPr/>
        </p:nvCxnSpPr>
        <p:spPr>
          <a:xfrm>
            <a:off x="6583677" y="1002156"/>
            <a:ext cx="5608320" cy="0"/>
          </a:xfrm>
          <a:prstGeom prst="line">
            <a:avLst/>
          </a:prstGeom>
          <a:ln w="76200">
            <a:solidFill>
              <a:srgbClr val="E3181D"/>
            </a:solidFill>
          </a:ln>
          <a:effectLst>
            <a:outerShdw blurRad="50800" dist="38100" dir="4080000" algn="t" rotWithShape="0">
              <a:prstClr val="black">
                <a:alpha val="42000"/>
              </a:prstClr>
            </a:outerShdw>
          </a:effectLst>
        </p:spPr>
        <p:style>
          <a:lnRef idx="3">
            <a:schemeClr val="accent4"/>
          </a:lnRef>
          <a:fillRef idx="0">
            <a:schemeClr val="accent4"/>
          </a:fillRef>
          <a:effectRef idx="2">
            <a:schemeClr val="accent4"/>
          </a:effectRef>
          <a:fontRef idx="minor">
            <a:schemeClr val="tx1"/>
          </a:fontRef>
        </p:style>
      </p:cxnSp>
      <p:sp>
        <p:nvSpPr>
          <p:cNvPr id="8" name="TextBox 7"/>
          <p:cNvSpPr txBox="1"/>
          <p:nvPr/>
        </p:nvSpPr>
        <p:spPr>
          <a:xfrm>
            <a:off x="5095868" y="1038326"/>
            <a:ext cx="7096129" cy="5016758"/>
          </a:xfrm>
          <a:prstGeom prst="rect">
            <a:avLst/>
          </a:prstGeom>
          <a:solidFill>
            <a:schemeClr val="bg1">
              <a:alpha val="90000"/>
            </a:schemeClr>
          </a:solidFill>
        </p:spPr>
        <p:txBody>
          <a:bodyPr wrap="square" rtlCol="0">
            <a:spAutoFit/>
          </a:bodyPr>
          <a:lstStyle/>
          <a:p>
            <a:pPr marL="285750" lvl="0" indent="-285750">
              <a:buFont typeface="Wingdings" panose="05000000000000000000" pitchFamily="2" charset="2"/>
              <a:buChar char="q"/>
              <a:defRPr/>
            </a:pPr>
            <a:endParaRPr lang="en-US" sz="2000" b="1" dirty="0">
              <a:solidFill>
                <a:prstClr val="black"/>
              </a:solidFill>
              <a:ea typeface="Segoe UI" panose="020B0502040204020203" pitchFamily="34" charset="0"/>
              <a:cs typeface="Arial" panose="020B0604020202020204" pitchFamily="34" charset="0"/>
            </a:endParaRPr>
          </a:p>
          <a:p>
            <a:pPr marL="285750" lvl="0" indent="-285750">
              <a:buFont typeface="Wingdings" panose="05000000000000000000" pitchFamily="2" charset="2"/>
              <a:buChar char="q"/>
              <a:defRPr/>
            </a:pPr>
            <a:r>
              <a:rPr lang="en-US" sz="2000" b="1" dirty="0" err="1">
                <a:solidFill>
                  <a:prstClr val="black"/>
                </a:solidFill>
                <a:ea typeface="Segoe UI" panose="020B0502040204020203" pitchFamily="34" charset="0"/>
                <a:cs typeface="Arial" panose="020B0604020202020204" pitchFamily="34" charset="0"/>
              </a:rPr>
              <a:t>Neraca</a:t>
            </a:r>
            <a:r>
              <a:rPr lang="en-US" sz="2000" b="1" dirty="0">
                <a:solidFill>
                  <a:prstClr val="black"/>
                </a:solidFill>
                <a:ea typeface="Segoe UI" panose="020B0502040204020203" pitchFamily="34" charset="0"/>
                <a:cs typeface="Arial" panose="020B0604020202020204" pitchFamily="34" charset="0"/>
              </a:rPr>
              <a:t>/</a:t>
            </a:r>
            <a:r>
              <a:rPr lang="en-US" sz="2000" b="1" dirty="0" err="1">
                <a:solidFill>
                  <a:prstClr val="black"/>
                </a:solidFill>
                <a:ea typeface="Segoe UI" panose="020B0502040204020203" pitchFamily="34" charset="0"/>
                <a:cs typeface="Arial" panose="020B0604020202020204" pitchFamily="34" charset="0"/>
              </a:rPr>
              <a:t>Laporan</a:t>
            </a:r>
            <a:r>
              <a:rPr lang="en-US" sz="2000" b="1" dirty="0">
                <a:solidFill>
                  <a:prstClr val="black"/>
                </a:solidFill>
                <a:ea typeface="Segoe UI" panose="020B0502040204020203" pitchFamily="34" charset="0"/>
                <a:cs typeface="Arial" panose="020B0604020202020204" pitchFamily="34" charset="0"/>
              </a:rPr>
              <a:t> </a:t>
            </a:r>
            <a:r>
              <a:rPr lang="en-US" sz="2000" b="1" dirty="0" err="1">
                <a:solidFill>
                  <a:prstClr val="black"/>
                </a:solidFill>
                <a:ea typeface="Segoe UI" panose="020B0502040204020203" pitchFamily="34" charset="0"/>
                <a:cs typeface="Arial" panose="020B0604020202020204" pitchFamily="34" charset="0"/>
              </a:rPr>
              <a:t>Posisi</a:t>
            </a:r>
            <a:r>
              <a:rPr lang="en-US" sz="2000" b="1" dirty="0">
                <a:solidFill>
                  <a:prstClr val="black"/>
                </a:solidFill>
                <a:ea typeface="Segoe UI" panose="020B0502040204020203" pitchFamily="34" charset="0"/>
                <a:cs typeface="Arial" panose="020B0604020202020204" pitchFamily="34" charset="0"/>
              </a:rPr>
              <a:t> </a:t>
            </a:r>
            <a:r>
              <a:rPr lang="en-US" sz="2000" b="1" dirty="0" err="1">
                <a:solidFill>
                  <a:prstClr val="black"/>
                </a:solidFill>
                <a:ea typeface="Segoe UI" panose="020B0502040204020203" pitchFamily="34" charset="0"/>
                <a:cs typeface="Arial" panose="020B0604020202020204" pitchFamily="34" charset="0"/>
              </a:rPr>
              <a:t>Keuangan</a:t>
            </a:r>
            <a:endParaRPr lang="en-US" sz="2000" b="1" dirty="0">
              <a:solidFill>
                <a:prstClr val="black"/>
              </a:solidFill>
              <a:ea typeface="Segoe UI" panose="020B0502040204020203" pitchFamily="34" charset="0"/>
              <a:cs typeface="Arial" panose="020B0604020202020204" pitchFamily="34" charset="0"/>
            </a:endParaRPr>
          </a:p>
          <a:p>
            <a:pPr marL="536575" lvl="0" indent="-268288">
              <a:buFont typeface="Wingdings" panose="05000000000000000000" pitchFamily="2" charset="2"/>
              <a:buChar char="ü"/>
              <a:defRPr/>
            </a:pPr>
            <a:r>
              <a:rPr lang="en-US" sz="2000" dirty="0">
                <a:solidFill>
                  <a:prstClr val="black"/>
                </a:solidFill>
                <a:ea typeface="Segoe UI" panose="020B0502040204020203" pitchFamily="34" charset="0"/>
                <a:cs typeface="Arial" panose="020B0604020202020204" pitchFamily="34" charset="0"/>
              </a:rPr>
              <a:t>Data </a:t>
            </a:r>
            <a:r>
              <a:rPr lang="en-US" sz="2000" dirty="0" err="1">
                <a:solidFill>
                  <a:prstClr val="black"/>
                </a:solidFill>
                <a:ea typeface="Segoe UI" panose="020B0502040204020203" pitchFamily="34" charset="0"/>
                <a:cs typeface="Arial" panose="020B0604020202020204" pitchFamily="34" charset="0"/>
              </a:rPr>
              <a:t>mengenai</a:t>
            </a:r>
            <a:r>
              <a:rPr lang="en-US" sz="2000" dirty="0">
                <a:solidFill>
                  <a:prstClr val="black"/>
                </a:solidFill>
                <a:ea typeface="Segoe UI" panose="020B0502040204020203" pitchFamily="34" charset="0"/>
                <a:cs typeface="Arial" panose="020B0604020202020204" pitchFamily="34" charset="0"/>
              </a:rPr>
              <a:t> </a:t>
            </a:r>
            <a:r>
              <a:rPr lang="en-US" sz="2000" dirty="0" err="1">
                <a:solidFill>
                  <a:prstClr val="black"/>
                </a:solidFill>
                <a:ea typeface="Segoe UI" panose="020B0502040204020203" pitchFamily="34" charset="0"/>
                <a:cs typeface="Arial" panose="020B0604020202020204" pitchFamily="34" charset="0"/>
              </a:rPr>
              <a:t>harta</a:t>
            </a:r>
            <a:r>
              <a:rPr lang="en-US" sz="2000" dirty="0">
                <a:solidFill>
                  <a:prstClr val="black"/>
                </a:solidFill>
                <a:ea typeface="Segoe UI" panose="020B0502040204020203" pitchFamily="34" charset="0"/>
                <a:cs typeface="Arial" panose="020B0604020202020204" pitchFamily="34" charset="0"/>
              </a:rPr>
              <a:t>, </a:t>
            </a:r>
            <a:r>
              <a:rPr lang="en-US" sz="2000" dirty="0" err="1">
                <a:solidFill>
                  <a:prstClr val="black"/>
                </a:solidFill>
                <a:ea typeface="Segoe UI" panose="020B0502040204020203" pitchFamily="34" charset="0"/>
                <a:cs typeface="Arial" panose="020B0604020202020204" pitchFamily="34" charset="0"/>
              </a:rPr>
              <a:t>kewajiban</a:t>
            </a:r>
            <a:r>
              <a:rPr lang="en-US" sz="2000" dirty="0">
                <a:solidFill>
                  <a:prstClr val="black"/>
                </a:solidFill>
                <a:ea typeface="Segoe UI" panose="020B0502040204020203" pitchFamily="34" charset="0"/>
                <a:cs typeface="Arial" panose="020B0604020202020204" pitchFamily="34" charset="0"/>
              </a:rPr>
              <a:t>, </a:t>
            </a:r>
            <a:r>
              <a:rPr lang="en-US" sz="2000" dirty="0" err="1">
                <a:solidFill>
                  <a:prstClr val="black"/>
                </a:solidFill>
                <a:ea typeface="Segoe UI" panose="020B0502040204020203" pitchFamily="34" charset="0"/>
                <a:cs typeface="Arial" panose="020B0604020202020204" pitchFamily="34" charset="0"/>
              </a:rPr>
              <a:t>dan</a:t>
            </a:r>
            <a:r>
              <a:rPr lang="en-US" sz="2000" dirty="0">
                <a:solidFill>
                  <a:prstClr val="black"/>
                </a:solidFill>
                <a:ea typeface="Segoe UI" panose="020B0502040204020203" pitchFamily="34" charset="0"/>
                <a:cs typeface="Arial" panose="020B0604020202020204" pitchFamily="34" charset="0"/>
              </a:rPr>
              <a:t> modal</a:t>
            </a:r>
          </a:p>
          <a:p>
            <a:pPr marL="536575" lvl="0" indent="-268288">
              <a:buFont typeface="Wingdings" panose="05000000000000000000" pitchFamily="2" charset="2"/>
              <a:buChar char="ü"/>
              <a:defRPr/>
            </a:pPr>
            <a:endParaRPr lang="en-US" sz="2000" b="1" dirty="0">
              <a:solidFill>
                <a:prstClr val="black"/>
              </a:solidFill>
              <a:ea typeface="Segoe UI" panose="020B0502040204020203" pitchFamily="34" charset="0"/>
              <a:cs typeface="Arial" panose="020B0604020202020204" pitchFamily="34" charset="0"/>
            </a:endParaRPr>
          </a:p>
          <a:p>
            <a:pPr marL="536575" lvl="0" indent="-268288">
              <a:buFont typeface="Wingdings" panose="05000000000000000000" pitchFamily="2" charset="2"/>
              <a:buChar char="ü"/>
              <a:defRPr/>
            </a:pPr>
            <a:endParaRPr lang="en-US" sz="2000" b="1" dirty="0">
              <a:solidFill>
                <a:prstClr val="black"/>
              </a:solidFill>
              <a:ea typeface="Segoe UI" panose="020B0502040204020203" pitchFamily="34" charset="0"/>
              <a:cs typeface="Arial" panose="020B0604020202020204" pitchFamily="34" charset="0"/>
            </a:endParaRPr>
          </a:p>
          <a:p>
            <a:pPr marL="285750" lvl="0" indent="-285750">
              <a:buFont typeface="Wingdings" panose="05000000000000000000" pitchFamily="2" charset="2"/>
              <a:buChar char="q"/>
              <a:defRPr/>
            </a:pPr>
            <a:r>
              <a:rPr lang="en-US" sz="2000" b="1" dirty="0" err="1">
                <a:solidFill>
                  <a:prstClr val="black"/>
                </a:solidFill>
                <a:ea typeface="Segoe UI" panose="020B0502040204020203" pitchFamily="34" charset="0"/>
                <a:cs typeface="Arial" panose="020B0604020202020204" pitchFamily="34" charset="0"/>
              </a:rPr>
              <a:t>Laporan</a:t>
            </a:r>
            <a:r>
              <a:rPr lang="en-US" sz="2000" b="1" dirty="0">
                <a:solidFill>
                  <a:prstClr val="black"/>
                </a:solidFill>
                <a:ea typeface="Segoe UI" panose="020B0502040204020203" pitchFamily="34" charset="0"/>
                <a:cs typeface="Arial" panose="020B0604020202020204" pitchFamily="34" charset="0"/>
              </a:rPr>
              <a:t> </a:t>
            </a:r>
            <a:r>
              <a:rPr lang="en-US" sz="2000" b="1" dirty="0" err="1">
                <a:solidFill>
                  <a:prstClr val="black"/>
                </a:solidFill>
                <a:ea typeface="Segoe UI" panose="020B0502040204020203" pitchFamily="34" charset="0"/>
                <a:cs typeface="Arial" panose="020B0604020202020204" pitchFamily="34" charset="0"/>
              </a:rPr>
              <a:t>Laba</a:t>
            </a:r>
            <a:r>
              <a:rPr lang="en-US" sz="2000" b="1" dirty="0">
                <a:solidFill>
                  <a:prstClr val="black"/>
                </a:solidFill>
                <a:ea typeface="Segoe UI" panose="020B0502040204020203" pitchFamily="34" charset="0"/>
                <a:cs typeface="Arial" panose="020B0604020202020204" pitchFamily="34" charset="0"/>
              </a:rPr>
              <a:t> </a:t>
            </a:r>
            <a:r>
              <a:rPr lang="en-US" sz="2000" b="1" dirty="0" err="1">
                <a:solidFill>
                  <a:prstClr val="black"/>
                </a:solidFill>
                <a:ea typeface="Segoe UI" panose="020B0502040204020203" pitchFamily="34" charset="0"/>
                <a:cs typeface="Arial" panose="020B0604020202020204" pitchFamily="34" charset="0"/>
              </a:rPr>
              <a:t>Rugi</a:t>
            </a:r>
            <a:endParaRPr lang="en-US" sz="2000" b="1" dirty="0">
              <a:solidFill>
                <a:prstClr val="black"/>
              </a:solidFill>
              <a:ea typeface="Segoe UI" panose="020B0502040204020203" pitchFamily="34" charset="0"/>
              <a:cs typeface="Arial" panose="020B0604020202020204" pitchFamily="34" charset="0"/>
            </a:endParaRPr>
          </a:p>
          <a:p>
            <a:pPr marL="536575" lvl="0" indent="-268288">
              <a:buFont typeface="Wingdings" panose="05000000000000000000" pitchFamily="2" charset="2"/>
              <a:buChar char="ü"/>
              <a:defRPr/>
            </a:pPr>
            <a:r>
              <a:rPr lang="en-US" sz="2000" dirty="0">
                <a:solidFill>
                  <a:prstClr val="black"/>
                </a:solidFill>
                <a:ea typeface="Segoe UI" panose="020B0502040204020203" pitchFamily="34" charset="0"/>
                <a:cs typeface="Arial" panose="020B0604020202020204" pitchFamily="34" charset="0"/>
              </a:rPr>
              <a:t>Data </a:t>
            </a:r>
            <a:r>
              <a:rPr lang="en-US" sz="2000" dirty="0" err="1">
                <a:solidFill>
                  <a:prstClr val="black"/>
                </a:solidFill>
                <a:ea typeface="Segoe UI" panose="020B0502040204020203" pitchFamily="34" charset="0"/>
                <a:cs typeface="Arial" panose="020B0604020202020204" pitchFamily="34" charset="0"/>
              </a:rPr>
              <a:t>mengenai</a:t>
            </a:r>
            <a:r>
              <a:rPr lang="en-US" sz="2000" dirty="0">
                <a:solidFill>
                  <a:prstClr val="black"/>
                </a:solidFill>
                <a:ea typeface="Segoe UI" panose="020B0502040204020203" pitchFamily="34" charset="0"/>
                <a:cs typeface="Arial" panose="020B0604020202020204" pitchFamily="34" charset="0"/>
              </a:rPr>
              <a:t> </a:t>
            </a:r>
            <a:r>
              <a:rPr lang="en-US" sz="2000" dirty="0" err="1">
                <a:solidFill>
                  <a:prstClr val="black"/>
                </a:solidFill>
                <a:ea typeface="Segoe UI" panose="020B0502040204020203" pitchFamily="34" charset="0"/>
                <a:cs typeface="Arial" panose="020B0604020202020204" pitchFamily="34" charset="0"/>
              </a:rPr>
              <a:t>penghasilan</a:t>
            </a:r>
            <a:r>
              <a:rPr lang="en-US" sz="2000" dirty="0">
                <a:solidFill>
                  <a:prstClr val="black"/>
                </a:solidFill>
                <a:ea typeface="Segoe UI" panose="020B0502040204020203" pitchFamily="34" charset="0"/>
                <a:cs typeface="Arial" panose="020B0604020202020204" pitchFamily="34" charset="0"/>
              </a:rPr>
              <a:t> </a:t>
            </a:r>
            <a:r>
              <a:rPr lang="en-US" sz="2000" dirty="0" err="1">
                <a:solidFill>
                  <a:prstClr val="black"/>
                </a:solidFill>
                <a:ea typeface="Segoe UI" panose="020B0502040204020203" pitchFamily="34" charset="0"/>
                <a:cs typeface="Arial" panose="020B0604020202020204" pitchFamily="34" charset="0"/>
              </a:rPr>
              <a:t>dan</a:t>
            </a:r>
            <a:r>
              <a:rPr lang="en-US" sz="2000" dirty="0">
                <a:solidFill>
                  <a:prstClr val="black"/>
                </a:solidFill>
                <a:ea typeface="Segoe UI" panose="020B0502040204020203" pitchFamily="34" charset="0"/>
                <a:cs typeface="Arial" panose="020B0604020202020204" pitchFamily="34" charset="0"/>
              </a:rPr>
              <a:t> </a:t>
            </a:r>
            <a:r>
              <a:rPr lang="en-US" sz="2000" dirty="0" err="1">
                <a:solidFill>
                  <a:prstClr val="black"/>
                </a:solidFill>
                <a:ea typeface="Segoe UI" panose="020B0502040204020203" pitchFamily="34" charset="0"/>
                <a:cs typeface="Arial" panose="020B0604020202020204" pitchFamily="34" charset="0"/>
              </a:rPr>
              <a:t>biaya</a:t>
            </a:r>
            <a:r>
              <a:rPr lang="en-US" sz="2000" dirty="0">
                <a:solidFill>
                  <a:prstClr val="black"/>
                </a:solidFill>
                <a:ea typeface="Segoe UI" panose="020B0502040204020203" pitchFamily="34" charset="0"/>
                <a:cs typeface="Arial" panose="020B0604020202020204" pitchFamily="34" charset="0"/>
              </a:rPr>
              <a:t>, </a:t>
            </a:r>
            <a:r>
              <a:rPr lang="en-US" sz="2000" dirty="0" err="1">
                <a:solidFill>
                  <a:prstClr val="black"/>
                </a:solidFill>
                <a:ea typeface="Segoe UI" panose="020B0502040204020203" pitchFamily="34" charset="0"/>
                <a:cs typeface="Arial" panose="020B0604020202020204" pitchFamily="34" charset="0"/>
              </a:rPr>
              <a:t>serta</a:t>
            </a:r>
            <a:r>
              <a:rPr lang="en-US" sz="2000" dirty="0">
                <a:solidFill>
                  <a:prstClr val="black"/>
                </a:solidFill>
                <a:ea typeface="Segoe UI" panose="020B0502040204020203" pitchFamily="34" charset="0"/>
                <a:cs typeface="Arial" panose="020B0604020202020204" pitchFamily="34" charset="0"/>
              </a:rPr>
              <a:t> </a:t>
            </a:r>
            <a:r>
              <a:rPr lang="en-US" sz="2000" dirty="0" err="1">
                <a:solidFill>
                  <a:prstClr val="black"/>
                </a:solidFill>
                <a:ea typeface="Segoe UI" panose="020B0502040204020203" pitchFamily="34" charset="0"/>
                <a:cs typeface="Arial" panose="020B0604020202020204" pitchFamily="34" charset="0"/>
              </a:rPr>
              <a:t>penjualan</a:t>
            </a:r>
            <a:r>
              <a:rPr lang="en-US" sz="2000" dirty="0">
                <a:solidFill>
                  <a:prstClr val="black"/>
                </a:solidFill>
                <a:ea typeface="Segoe UI" panose="020B0502040204020203" pitchFamily="34" charset="0"/>
                <a:cs typeface="Arial" panose="020B0604020202020204" pitchFamily="34" charset="0"/>
              </a:rPr>
              <a:t> </a:t>
            </a:r>
            <a:r>
              <a:rPr lang="en-US" sz="2000" dirty="0" err="1">
                <a:solidFill>
                  <a:prstClr val="black"/>
                </a:solidFill>
                <a:ea typeface="Segoe UI" panose="020B0502040204020203" pitchFamily="34" charset="0"/>
                <a:cs typeface="Arial" panose="020B0604020202020204" pitchFamily="34" charset="0"/>
              </a:rPr>
              <a:t>dan</a:t>
            </a:r>
            <a:r>
              <a:rPr lang="en-US" sz="2000" dirty="0">
                <a:solidFill>
                  <a:prstClr val="black"/>
                </a:solidFill>
                <a:ea typeface="Segoe UI" panose="020B0502040204020203" pitchFamily="34" charset="0"/>
                <a:cs typeface="Arial" panose="020B0604020202020204" pitchFamily="34" charset="0"/>
              </a:rPr>
              <a:t> </a:t>
            </a:r>
            <a:r>
              <a:rPr lang="en-US" sz="2000" dirty="0" err="1">
                <a:solidFill>
                  <a:prstClr val="black"/>
                </a:solidFill>
                <a:ea typeface="Segoe UI" panose="020B0502040204020203" pitchFamily="34" charset="0"/>
                <a:cs typeface="Arial" panose="020B0604020202020204" pitchFamily="34" charset="0"/>
              </a:rPr>
              <a:t>pembelian</a:t>
            </a:r>
            <a:endParaRPr lang="en-US" sz="2000" dirty="0">
              <a:solidFill>
                <a:prstClr val="black"/>
              </a:solidFill>
              <a:ea typeface="Segoe UI" panose="020B0502040204020203" pitchFamily="34" charset="0"/>
              <a:cs typeface="Arial" panose="020B0604020202020204" pitchFamily="34" charset="0"/>
            </a:endParaRPr>
          </a:p>
          <a:p>
            <a:pPr marL="536575" lvl="0" indent="-268288">
              <a:buFont typeface="Wingdings" panose="05000000000000000000" pitchFamily="2" charset="2"/>
              <a:buChar char="ü"/>
              <a:defRPr/>
            </a:pPr>
            <a:endParaRPr lang="en-US" sz="2000" b="1" dirty="0">
              <a:solidFill>
                <a:prstClr val="black"/>
              </a:solidFill>
              <a:ea typeface="Segoe UI" panose="020B0502040204020203" pitchFamily="34" charset="0"/>
              <a:cs typeface="Arial" panose="020B0604020202020204" pitchFamily="34" charset="0"/>
            </a:endParaRPr>
          </a:p>
          <a:p>
            <a:pPr marL="536575" lvl="0" indent="-268288">
              <a:buFont typeface="Wingdings" panose="05000000000000000000" pitchFamily="2" charset="2"/>
              <a:buChar char="ü"/>
              <a:defRPr/>
            </a:pPr>
            <a:endParaRPr lang="en-US" sz="2000" b="1" dirty="0">
              <a:solidFill>
                <a:prstClr val="black"/>
              </a:solidFill>
              <a:ea typeface="Segoe UI" panose="020B0502040204020203" pitchFamily="34" charset="0"/>
              <a:cs typeface="Arial" panose="020B0604020202020204" pitchFamily="34" charset="0"/>
            </a:endParaRPr>
          </a:p>
          <a:p>
            <a:pPr marL="285750" lvl="0" indent="-285750">
              <a:buFont typeface="Wingdings" panose="05000000000000000000" pitchFamily="2" charset="2"/>
              <a:buChar char="q"/>
              <a:defRPr/>
            </a:pPr>
            <a:r>
              <a:rPr lang="en-US" sz="2000" b="1" dirty="0" err="1">
                <a:solidFill>
                  <a:prstClr val="black"/>
                </a:solidFill>
                <a:ea typeface="Segoe UI" panose="020B0502040204020203" pitchFamily="34" charset="0"/>
                <a:cs typeface="Arial" panose="020B0604020202020204" pitchFamily="34" charset="0"/>
              </a:rPr>
              <a:t>Sumber</a:t>
            </a:r>
            <a:r>
              <a:rPr lang="en-US" sz="2000" b="1" dirty="0">
                <a:solidFill>
                  <a:prstClr val="black"/>
                </a:solidFill>
                <a:ea typeface="Segoe UI" panose="020B0502040204020203" pitchFamily="34" charset="0"/>
                <a:cs typeface="Arial" panose="020B0604020202020204" pitchFamily="34" charset="0"/>
              </a:rPr>
              <a:t> Data </a:t>
            </a:r>
            <a:r>
              <a:rPr lang="en-US" sz="2000" b="1" dirty="0" err="1">
                <a:solidFill>
                  <a:prstClr val="black"/>
                </a:solidFill>
                <a:ea typeface="Segoe UI" panose="020B0502040204020203" pitchFamily="34" charset="0"/>
                <a:cs typeface="Arial" panose="020B0604020202020204" pitchFamily="34" charset="0"/>
              </a:rPr>
              <a:t>Lainnya</a:t>
            </a:r>
            <a:endParaRPr lang="en-US" sz="2000" b="1" dirty="0">
              <a:solidFill>
                <a:prstClr val="black"/>
              </a:solidFill>
              <a:ea typeface="Segoe UI" panose="020B0502040204020203" pitchFamily="34" charset="0"/>
              <a:cs typeface="Arial" panose="020B0604020202020204" pitchFamily="34" charset="0"/>
            </a:endParaRPr>
          </a:p>
          <a:p>
            <a:pPr marL="536575" lvl="0" indent="-268288">
              <a:buFont typeface="Wingdings" panose="05000000000000000000" pitchFamily="2" charset="2"/>
              <a:buChar char="ü"/>
              <a:defRPr/>
            </a:pPr>
            <a:r>
              <a:rPr lang="en-US" sz="2000" dirty="0" err="1">
                <a:solidFill>
                  <a:prstClr val="black"/>
                </a:solidFill>
                <a:ea typeface="Segoe UI" panose="020B0502040204020203" pitchFamily="34" charset="0"/>
                <a:cs typeface="Arial" panose="020B0604020202020204" pitchFamily="34" charset="0"/>
              </a:rPr>
              <a:t>Misalnya</a:t>
            </a:r>
            <a:r>
              <a:rPr lang="en-US" sz="2000" dirty="0">
                <a:solidFill>
                  <a:prstClr val="black"/>
                </a:solidFill>
                <a:ea typeface="Segoe UI" panose="020B0502040204020203" pitchFamily="34" charset="0"/>
                <a:cs typeface="Arial" panose="020B0604020202020204" pitchFamily="34" charset="0"/>
              </a:rPr>
              <a:t> data </a:t>
            </a:r>
            <a:r>
              <a:rPr lang="en-US" sz="2000" dirty="0" err="1">
                <a:solidFill>
                  <a:prstClr val="black"/>
                </a:solidFill>
                <a:ea typeface="Segoe UI" panose="020B0502040204020203" pitchFamily="34" charset="0"/>
                <a:cs typeface="Arial" panose="020B0604020202020204" pitchFamily="34" charset="0"/>
              </a:rPr>
              <a:t>susunan</a:t>
            </a:r>
            <a:r>
              <a:rPr lang="en-US" sz="2000" dirty="0">
                <a:solidFill>
                  <a:prstClr val="black"/>
                </a:solidFill>
                <a:ea typeface="Segoe UI" panose="020B0502040204020203" pitchFamily="34" charset="0"/>
                <a:cs typeface="Arial" panose="020B0604020202020204" pitchFamily="34" charset="0"/>
              </a:rPr>
              <a:t> </a:t>
            </a:r>
            <a:r>
              <a:rPr lang="en-US" sz="2000" dirty="0" err="1">
                <a:solidFill>
                  <a:prstClr val="black"/>
                </a:solidFill>
                <a:ea typeface="Segoe UI" panose="020B0502040204020203" pitchFamily="34" charset="0"/>
                <a:cs typeface="Arial" panose="020B0604020202020204" pitchFamily="34" charset="0"/>
              </a:rPr>
              <a:t>Pengurus</a:t>
            </a:r>
            <a:r>
              <a:rPr lang="en-US" sz="2000" dirty="0">
                <a:solidFill>
                  <a:prstClr val="black"/>
                </a:solidFill>
                <a:ea typeface="Segoe UI" panose="020B0502040204020203" pitchFamily="34" charset="0"/>
                <a:cs typeface="Arial" panose="020B0604020202020204" pitchFamily="34" charset="0"/>
              </a:rPr>
              <a:t>/</a:t>
            </a:r>
            <a:r>
              <a:rPr lang="en-US" sz="2000" dirty="0" err="1">
                <a:solidFill>
                  <a:prstClr val="black"/>
                </a:solidFill>
                <a:ea typeface="Segoe UI" panose="020B0502040204020203" pitchFamily="34" charset="0"/>
                <a:cs typeface="Arial" panose="020B0604020202020204" pitchFamily="34" charset="0"/>
              </a:rPr>
              <a:t>Komisaris</a:t>
            </a:r>
            <a:endParaRPr lang="en-US" sz="2000" dirty="0">
              <a:solidFill>
                <a:prstClr val="black"/>
              </a:solidFill>
              <a:ea typeface="Segoe UI" panose="020B0502040204020203" pitchFamily="34" charset="0"/>
              <a:cs typeface="Arial" panose="020B0604020202020204" pitchFamily="34" charset="0"/>
            </a:endParaRPr>
          </a:p>
          <a:p>
            <a:pPr marL="536575" lvl="0" indent="-268288">
              <a:buFont typeface="Wingdings" panose="05000000000000000000" pitchFamily="2" charset="2"/>
              <a:buChar char="ü"/>
              <a:defRPr/>
            </a:pPr>
            <a:endParaRPr lang="en-US" sz="2000" dirty="0">
              <a:solidFill>
                <a:prstClr val="black"/>
              </a:solidFill>
              <a:ea typeface="Segoe UI" panose="020B0502040204020203" pitchFamily="34" charset="0"/>
              <a:cs typeface="Arial" panose="020B0604020202020204" pitchFamily="34" charset="0"/>
            </a:endParaRPr>
          </a:p>
          <a:p>
            <a:pPr marL="285750" lvl="0" indent="-285750">
              <a:buFont typeface="Wingdings" panose="05000000000000000000" pitchFamily="2" charset="2"/>
              <a:buChar char="q"/>
              <a:defRPr/>
            </a:pPr>
            <a:r>
              <a:rPr lang="en-US" sz="2000" dirty="0" err="1">
                <a:solidFill>
                  <a:prstClr val="black"/>
                </a:solidFill>
                <a:ea typeface="Segoe UI" panose="020B0502040204020203" pitchFamily="34" charset="0"/>
                <a:cs typeface="Arial" panose="020B0604020202020204" pitchFamily="34" charset="0"/>
              </a:rPr>
              <a:t>Kertas</a:t>
            </a:r>
            <a:r>
              <a:rPr lang="en-US" sz="2000" dirty="0">
                <a:solidFill>
                  <a:prstClr val="black"/>
                </a:solidFill>
                <a:ea typeface="Segoe UI" panose="020B0502040204020203" pitchFamily="34" charset="0"/>
                <a:cs typeface="Arial" panose="020B0604020202020204" pitchFamily="34" charset="0"/>
              </a:rPr>
              <a:t> </a:t>
            </a:r>
            <a:r>
              <a:rPr lang="en-US" sz="2000" dirty="0" err="1">
                <a:solidFill>
                  <a:prstClr val="black"/>
                </a:solidFill>
                <a:ea typeface="Segoe UI" panose="020B0502040204020203" pitchFamily="34" charset="0"/>
                <a:cs typeface="Arial" panose="020B0604020202020204" pitchFamily="34" charset="0"/>
              </a:rPr>
              <a:t>Kerja</a:t>
            </a:r>
            <a:endParaRPr lang="en-US" sz="2000" dirty="0">
              <a:solidFill>
                <a:prstClr val="black"/>
              </a:solidFill>
              <a:ea typeface="Segoe UI" panose="020B0502040204020203" pitchFamily="34" charset="0"/>
              <a:cs typeface="Arial" panose="020B0604020202020204" pitchFamily="34" charset="0"/>
            </a:endParaRPr>
          </a:p>
          <a:p>
            <a:pPr marL="536575" lvl="0" indent="-268288">
              <a:buFont typeface="Wingdings" panose="05000000000000000000" pitchFamily="2" charset="2"/>
              <a:buChar char="ü"/>
              <a:defRPr/>
            </a:pPr>
            <a:r>
              <a:rPr lang="en-US" sz="2000" dirty="0" err="1">
                <a:solidFill>
                  <a:prstClr val="black"/>
                </a:solidFill>
                <a:ea typeface="Segoe UI" panose="020B0502040204020203" pitchFamily="34" charset="0"/>
                <a:cs typeface="Arial" panose="020B0604020202020204" pitchFamily="34" charset="0"/>
              </a:rPr>
              <a:t>Misalnya</a:t>
            </a:r>
            <a:r>
              <a:rPr lang="en-US" sz="2000" dirty="0">
                <a:solidFill>
                  <a:prstClr val="black"/>
                </a:solidFill>
                <a:ea typeface="Segoe UI" panose="020B0502040204020203" pitchFamily="34" charset="0"/>
                <a:cs typeface="Arial" panose="020B0604020202020204" pitchFamily="34" charset="0"/>
              </a:rPr>
              <a:t> </a:t>
            </a:r>
            <a:r>
              <a:rPr lang="en-US" sz="2000" dirty="0" err="1">
                <a:solidFill>
                  <a:prstClr val="black"/>
                </a:solidFill>
                <a:ea typeface="Segoe UI" panose="020B0502040204020203" pitchFamily="34" charset="0"/>
                <a:cs typeface="Arial" panose="020B0604020202020204" pitchFamily="34" charset="0"/>
              </a:rPr>
              <a:t>Kertas</a:t>
            </a:r>
            <a:r>
              <a:rPr lang="en-US" sz="2000" dirty="0">
                <a:solidFill>
                  <a:prstClr val="black"/>
                </a:solidFill>
                <a:ea typeface="Segoe UI" panose="020B0502040204020203" pitchFamily="34" charset="0"/>
                <a:cs typeface="Arial" panose="020B0604020202020204" pitchFamily="34" charset="0"/>
              </a:rPr>
              <a:t> </a:t>
            </a:r>
            <a:r>
              <a:rPr lang="en-US" sz="2000" dirty="0" err="1">
                <a:solidFill>
                  <a:prstClr val="black"/>
                </a:solidFill>
                <a:ea typeface="Segoe UI" panose="020B0502040204020203" pitchFamily="34" charset="0"/>
                <a:cs typeface="Arial" panose="020B0604020202020204" pitchFamily="34" charset="0"/>
              </a:rPr>
              <a:t>Kerja</a:t>
            </a:r>
            <a:r>
              <a:rPr lang="en-US" sz="2000" dirty="0">
                <a:solidFill>
                  <a:prstClr val="black"/>
                </a:solidFill>
                <a:ea typeface="Segoe UI" panose="020B0502040204020203" pitchFamily="34" charset="0"/>
                <a:cs typeface="Arial" panose="020B0604020202020204" pitchFamily="34" charset="0"/>
              </a:rPr>
              <a:t> </a:t>
            </a:r>
            <a:r>
              <a:rPr lang="en-US" sz="2000" dirty="0" err="1">
                <a:solidFill>
                  <a:prstClr val="black"/>
                </a:solidFill>
                <a:ea typeface="Segoe UI" panose="020B0502040204020203" pitchFamily="34" charset="0"/>
                <a:cs typeface="Arial" panose="020B0604020202020204" pitchFamily="34" charset="0"/>
              </a:rPr>
              <a:t>Koreksi</a:t>
            </a:r>
            <a:r>
              <a:rPr lang="en-US" sz="2000" dirty="0">
                <a:solidFill>
                  <a:prstClr val="black"/>
                </a:solidFill>
                <a:ea typeface="Segoe UI" panose="020B0502040204020203" pitchFamily="34" charset="0"/>
                <a:cs typeface="Arial" panose="020B0604020202020204" pitchFamily="34" charset="0"/>
              </a:rPr>
              <a:t> </a:t>
            </a:r>
            <a:r>
              <a:rPr lang="en-US" sz="2000" dirty="0" err="1">
                <a:solidFill>
                  <a:prstClr val="black"/>
                </a:solidFill>
                <a:ea typeface="Segoe UI" panose="020B0502040204020203" pitchFamily="34" charset="0"/>
                <a:cs typeface="Arial" panose="020B0604020202020204" pitchFamily="34" charset="0"/>
              </a:rPr>
              <a:t>Fiskal</a:t>
            </a:r>
            <a:endParaRPr lang="en-US" sz="2000" dirty="0">
              <a:solidFill>
                <a:prstClr val="black"/>
              </a:solidFill>
              <a:ea typeface="Segoe UI" panose="020B0502040204020203" pitchFamily="34" charset="0"/>
              <a:cs typeface="Arial" panose="020B0604020202020204" pitchFamily="34" charset="0"/>
            </a:endParaRPr>
          </a:p>
          <a:p>
            <a:pPr marL="536575" lvl="0" indent="-268288">
              <a:buFont typeface="Wingdings" panose="05000000000000000000" pitchFamily="2" charset="2"/>
              <a:buChar char="ü"/>
              <a:defRPr/>
            </a:pPr>
            <a:endParaRPr lang="en-US" sz="2000" dirty="0">
              <a:solidFill>
                <a:prstClr val="black"/>
              </a:solidFill>
              <a:ea typeface="Segoe UI" panose="020B0502040204020203" pitchFamily="34" charset="0"/>
              <a:cs typeface="Arial" panose="020B0604020202020204" pitchFamily="34" charset="0"/>
            </a:endParaRPr>
          </a:p>
        </p:txBody>
      </p:sp>
      <p:pic>
        <p:nvPicPr>
          <p:cNvPr id="6" name="Picture 5">
            <a:extLst>
              <a:ext uri="{FF2B5EF4-FFF2-40B4-BE49-F238E27FC236}">
                <a16:creationId xmlns:a16="http://schemas.microsoft.com/office/drawing/2014/main" id="{DB695D62-D905-4545-84CA-F1670C1CE006}"/>
              </a:ext>
            </a:extLst>
          </p:cNvPr>
          <p:cNvPicPr>
            <a:picLocks noChangeAspect="1"/>
          </p:cNvPicPr>
          <p:nvPr/>
        </p:nvPicPr>
        <p:blipFill>
          <a:blip r:embed="rId4"/>
          <a:stretch>
            <a:fillRect/>
          </a:stretch>
        </p:blipFill>
        <p:spPr>
          <a:xfrm>
            <a:off x="0" y="0"/>
            <a:ext cx="1865538" cy="493819"/>
          </a:xfrm>
          <a:prstGeom prst="rect">
            <a:avLst/>
          </a:prstGeom>
        </p:spPr>
      </p:pic>
    </p:spTree>
    <p:extLst>
      <p:ext uri="{BB962C8B-B14F-4D97-AF65-F5344CB8AC3E}">
        <p14:creationId xmlns:p14="http://schemas.microsoft.com/office/powerpoint/2010/main" val="10115951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ACC9A4-F07A-4A4D-8B45-2F526C51D3F4}"/>
              </a:ext>
            </a:extLst>
          </p:cNvPr>
          <p:cNvSpPr/>
          <p:nvPr/>
        </p:nvSpPr>
        <p:spPr>
          <a:xfrm>
            <a:off x="0" y="2742140"/>
            <a:ext cx="4397339" cy="3522330"/>
          </a:xfrm>
          <a:prstGeom prst="rect">
            <a:avLst/>
          </a:prstGeom>
          <a:solidFill>
            <a:srgbClr val="FFC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Title 1">
            <a:extLst>
              <a:ext uri="{FF2B5EF4-FFF2-40B4-BE49-F238E27FC236}">
                <a16:creationId xmlns:a16="http://schemas.microsoft.com/office/drawing/2014/main" id="{9B90BF5F-AC3C-41E1-B11D-443BD6F4D82E}"/>
              </a:ext>
            </a:extLst>
          </p:cNvPr>
          <p:cNvSpPr>
            <a:spLocks noGrp="1"/>
          </p:cNvSpPr>
          <p:nvPr>
            <p:ph type="title"/>
          </p:nvPr>
        </p:nvSpPr>
        <p:spPr>
          <a:xfrm>
            <a:off x="378512" y="1005060"/>
            <a:ext cx="11078382" cy="1217632"/>
          </a:xfrm>
        </p:spPr>
        <p:txBody>
          <a:bodyPr>
            <a:noAutofit/>
          </a:bodyPr>
          <a:lstStyle/>
          <a:p>
            <a:pPr marL="0" lvl="1" algn="l">
              <a:defRPr/>
            </a:pPr>
            <a:r>
              <a:rPr lang="en-US" sz="2000" b="0" i="0" u="none" strike="noStrike" dirty="0" err="1">
                <a:solidFill>
                  <a:srgbClr val="4D5C6D"/>
                </a:solidFill>
                <a:effectLst/>
                <a:latin typeface="SF UI Text"/>
              </a:rPr>
              <a:t>Peraturan</a:t>
            </a:r>
            <a:r>
              <a:rPr lang="en-US" sz="2000" b="0" i="0" u="none" strike="noStrike" dirty="0">
                <a:solidFill>
                  <a:srgbClr val="4D5C6D"/>
                </a:solidFill>
                <a:effectLst/>
                <a:latin typeface="SF UI Text"/>
              </a:rPr>
              <a:t> Menteri </a:t>
            </a:r>
            <a:r>
              <a:rPr lang="en-US" sz="2000" b="0" i="0" u="none" strike="noStrike" dirty="0" err="1">
                <a:solidFill>
                  <a:srgbClr val="4D5C6D"/>
                </a:solidFill>
                <a:effectLst/>
                <a:latin typeface="SF UI Text"/>
              </a:rPr>
              <a:t>Keuangan</a:t>
            </a:r>
            <a:r>
              <a:rPr lang="en-US" sz="2000" b="0" i="0" u="none" strike="noStrike" dirty="0">
                <a:solidFill>
                  <a:srgbClr val="4D5C6D"/>
                </a:solidFill>
                <a:effectLst/>
                <a:latin typeface="SF UI Text"/>
              </a:rPr>
              <a:t> </a:t>
            </a:r>
            <a:r>
              <a:rPr lang="en-US" sz="2000" b="0" i="0" u="none" strike="noStrike" dirty="0" err="1">
                <a:solidFill>
                  <a:srgbClr val="4D5C6D"/>
                </a:solidFill>
                <a:effectLst/>
                <a:latin typeface="SF UI Text"/>
              </a:rPr>
              <a:t>Republik</a:t>
            </a:r>
            <a:r>
              <a:rPr lang="en-US" sz="2000" b="0" i="0" u="none" strike="noStrike" dirty="0">
                <a:solidFill>
                  <a:srgbClr val="4D5C6D"/>
                </a:solidFill>
                <a:effectLst/>
                <a:latin typeface="SF UI Text"/>
              </a:rPr>
              <a:t> Indonesia </a:t>
            </a:r>
            <a:r>
              <a:rPr lang="en-US" sz="2000" b="0" i="0" u="none" strike="noStrike" dirty="0" err="1">
                <a:solidFill>
                  <a:srgbClr val="4D5C6D"/>
                </a:solidFill>
                <a:effectLst/>
                <a:latin typeface="SF UI Text"/>
              </a:rPr>
              <a:t>Nomor</a:t>
            </a:r>
            <a:r>
              <a:rPr lang="en-US" sz="2000" b="0" i="0" u="none" strike="noStrike" dirty="0">
                <a:solidFill>
                  <a:srgbClr val="4D5C6D"/>
                </a:solidFill>
                <a:effectLst/>
                <a:latin typeface="SF UI Text"/>
              </a:rPr>
              <a:t> </a:t>
            </a:r>
            <a:r>
              <a:rPr lang="en-US" sz="2000" b="1" i="0" u="none" strike="noStrike" dirty="0">
                <a:solidFill>
                  <a:srgbClr val="FF0000"/>
                </a:solidFill>
                <a:effectLst/>
                <a:latin typeface="SF UI Text"/>
              </a:rPr>
              <a:t>169 </a:t>
            </a:r>
            <a:r>
              <a:rPr lang="en-US" sz="2000" b="1" i="0" u="none" strike="noStrike" dirty="0" err="1">
                <a:solidFill>
                  <a:srgbClr val="FF0000"/>
                </a:solidFill>
                <a:effectLst/>
                <a:latin typeface="SF UI Text"/>
              </a:rPr>
              <a:t>Tahun</a:t>
            </a:r>
            <a:r>
              <a:rPr lang="en-US" sz="2000" b="1" i="0" u="none" strike="noStrike" dirty="0">
                <a:solidFill>
                  <a:srgbClr val="FF0000"/>
                </a:solidFill>
                <a:effectLst/>
                <a:latin typeface="SF UI Text"/>
              </a:rPr>
              <a:t> 2015 (PMK-169/2015) </a:t>
            </a:r>
            <a:r>
              <a:rPr lang="en-US" sz="2000" b="0" i="0" u="none" strike="noStrike" dirty="0" err="1">
                <a:solidFill>
                  <a:srgbClr val="4D5C6D"/>
                </a:solidFill>
                <a:effectLst/>
                <a:latin typeface="SF UI Text"/>
              </a:rPr>
              <a:t>tentang</a:t>
            </a:r>
            <a:r>
              <a:rPr lang="en-US" sz="2000" b="0" i="0" u="none" strike="noStrike" dirty="0">
                <a:solidFill>
                  <a:srgbClr val="4D5C6D"/>
                </a:solidFill>
                <a:effectLst/>
                <a:latin typeface="SF UI Text"/>
              </a:rPr>
              <a:t> </a:t>
            </a:r>
            <a:r>
              <a:rPr lang="en-US" sz="2000" b="0" i="0" u="none" strike="noStrike" dirty="0" err="1">
                <a:solidFill>
                  <a:srgbClr val="4D5C6D"/>
                </a:solidFill>
                <a:effectLst/>
                <a:latin typeface="SF UI Text"/>
              </a:rPr>
              <a:t>Penentuan</a:t>
            </a:r>
            <a:r>
              <a:rPr lang="en-US" sz="2000" b="0" i="0" u="none" strike="noStrike" dirty="0">
                <a:solidFill>
                  <a:srgbClr val="4D5C6D"/>
                </a:solidFill>
                <a:effectLst/>
                <a:latin typeface="SF UI Text"/>
              </a:rPr>
              <a:t> </a:t>
            </a:r>
            <a:r>
              <a:rPr lang="en-US" sz="2000" b="0" i="0" u="none" strike="noStrike" dirty="0" err="1">
                <a:solidFill>
                  <a:srgbClr val="4D5C6D"/>
                </a:solidFill>
                <a:effectLst/>
                <a:latin typeface="SF UI Text"/>
              </a:rPr>
              <a:t>Besarnya</a:t>
            </a:r>
            <a:r>
              <a:rPr lang="en-US" sz="2000" b="0" i="0" u="none" strike="noStrike" dirty="0">
                <a:solidFill>
                  <a:srgbClr val="4D5C6D"/>
                </a:solidFill>
                <a:effectLst/>
                <a:latin typeface="SF UI Text"/>
              </a:rPr>
              <a:t> </a:t>
            </a:r>
            <a:r>
              <a:rPr lang="en-US" sz="2000" b="0" i="0" u="none" strike="noStrike" dirty="0" err="1">
                <a:solidFill>
                  <a:srgbClr val="4D5C6D"/>
                </a:solidFill>
                <a:effectLst/>
                <a:latin typeface="SF UI Text"/>
              </a:rPr>
              <a:t>Perbandingan</a:t>
            </a:r>
            <a:r>
              <a:rPr lang="en-US" sz="2000" b="0" i="0" u="none" strike="noStrike" dirty="0">
                <a:solidFill>
                  <a:srgbClr val="4D5C6D"/>
                </a:solidFill>
                <a:effectLst/>
                <a:latin typeface="SF UI Text"/>
              </a:rPr>
              <a:t> Antara Utang Dan Modal Perusahaan </a:t>
            </a:r>
            <a:r>
              <a:rPr lang="en-US" sz="2000" b="0" i="0" u="none" strike="noStrike" dirty="0" err="1">
                <a:solidFill>
                  <a:srgbClr val="4D5C6D"/>
                </a:solidFill>
                <a:effectLst/>
                <a:latin typeface="SF UI Text"/>
              </a:rPr>
              <a:t>Untuk</a:t>
            </a:r>
            <a:r>
              <a:rPr lang="en-US" sz="2000" b="0" i="0" u="none" strike="noStrike" dirty="0">
                <a:solidFill>
                  <a:srgbClr val="4D5C6D"/>
                </a:solidFill>
                <a:effectLst/>
                <a:latin typeface="SF UI Text"/>
              </a:rPr>
              <a:t> </a:t>
            </a:r>
            <a:r>
              <a:rPr lang="en-US" sz="2000" b="0" i="0" u="none" strike="noStrike" dirty="0" err="1">
                <a:solidFill>
                  <a:srgbClr val="4D5C6D"/>
                </a:solidFill>
                <a:effectLst/>
                <a:latin typeface="SF UI Text"/>
              </a:rPr>
              <a:t>Keperluan</a:t>
            </a:r>
            <a:r>
              <a:rPr lang="en-US" sz="2000" b="0" i="0" u="none" strike="noStrike" dirty="0">
                <a:solidFill>
                  <a:srgbClr val="4D5C6D"/>
                </a:solidFill>
                <a:effectLst/>
                <a:latin typeface="SF UI Text"/>
              </a:rPr>
              <a:t> </a:t>
            </a:r>
            <a:r>
              <a:rPr lang="en-US" sz="2000" b="0" i="0" u="none" strike="noStrike" dirty="0" err="1">
                <a:solidFill>
                  <a:srgbClr val="4D5C6D"/>
                </a:solidFill>
                <a:effectLst/>
                <a:latin typeface="SF UI Text"/>
              </a:rPr>
              <a:t>Penghitungan</a:t>
            </a:r>
            <a:r>
              <a:rPr lang="en-US" sz="2000" b="0" i="0" u="none" strike="noStrike" dirty="0">
                <a:solidFill>
                  <a:srgbClr val="4D5C6D"/>
                </a:solidFill>
                <a:effectLst/>
                <a:latin typeface="SF UI Text"/>
              </a:rPr>
              <a:t> </a:t>
            </a:r>
            <a:r>
              <a:rPr lang="en-US" sz="2000" b="0" i="0" u="none" strike="noStrike" dirty="0" err="1">
                <a:solidFill>
                  <a:srgbClr val="4D5C6D"/>
                </a:solidFill>
                <a:effectLst/>
                <a:latin typeface="SF UI Text"/>
              </a:rPr>
              <a:t>Pajak</a:t>
            </a:r>
            <a:r>
              <a:rPr lang="en-US" sz="2000" b="0" i="0" u="none" strike="noStrike" dirty="0">
                <a:solidFill>
                  <a:srgbClr val="4D5C6D"/>
                </a:solidFill>
                <a:effectLst/>
                <a:latin typeface="SF UI Text"/>
              </a:rPr>
              <a:t> </a:t>
            </a:r>
            <a:r>
              <a:rPr lang="en-US" sz="2000" b="0" i="0" u="none" strike="noStrike" dirty="0" err="1">
                <a:solidFill>
                  <a:srgbClr val="4D5C6D"/>
                </a:solidFill>
                <a:effectLst/>
                <a:latin typeface="SF UI Text"/>
              </a:rPr>
              <a:t>Penghasilan</a:t>
            </a:r>
            <a:r>
              <a:rPr lang="en-US" sz="2000" b="0" i="0" u="none" strike="noStrike" dirty="0">
                <a:solidFill>
                  <a:srgbClr val="4D5C6D"/>
                </a:solidFill>
                <a:effectLst/>
                <a:latin typeface="SF UI Text"/>
              </a:rPr>
              <a:t>. </a:t>
            </a:r>
            <a:r>
              <a:rPr lang="en-US" sz="2000" b="1" i="0" u="none" strike="noStrike" dirty="0" err="1">
                <a:solidFill>
                  <a:srgbClr val="4D5C6D"/>
                </a:solidFill>
                <a:effectLst/>
                <a:latin typeface="SF UI Text"/>
              </a:rPr>
              <a:t>Besarnya</a:t>
            </a:r>
            <a:r>
              <a:rPr lang="en-US" sz="2000" b="1" i="0" u="none" strike="noStrike" dirty="0">
                <a:solidFill>
                  <a:srgbClr val="4D5C6D"/>
                </a:solidFill>
                <a:effectLst/>
                <a:latin typeface="SF UI Text"/>
              </a:rPr>
              <a:t> </a:t>
            </a:r>
            <a:r>
              <a:rPr lang="en-US" sz="2000" b="1" i="0" u="none" strike="noStrike" dirty="0" err="1">
                <a:solidFill>
                  <a:srgbClr val="4D5C6D"/>
                </a:solidFill>
                <a:effectLst/>
                <a:latin typeface="SF UI Text"/>
              </a:rPr>
              <a:t>perbandingan</a:t>
            </a:r>
            <a:r>
              <a:rPr lang="en-US" sz="2000" b="1" i="0" u="none" strike="noStrike" dirty="0">
                <a:solidFill>
                  <a:srgbClr val="4D5C6D"/>
                </a:solidFill>
                <a:effectLst/>
                <a:latin typeface="SF UI Text"/>
              </a:rPr>
              <a:t> </a:t>
            </a:r>
            <a:r>
              <a:rPr lang="en-US" sz="2000" b="1" i="0" u="none" strike="noStrike" dirty="0" err="1">
                <a:solidFill>
                  <a:srgbClr val="4D5C6D"/>
                </a:solidFill>
                <a:effectLst/>
                <a:latin typeface="SF UI Text"/>
              </a:rPr>
              <a:t>antara</a:t>
            </a:r>
            <a:r>
              <a:rPr lang="en-US" sz="2000" b="1" i="0" u="none" strike="noStrike" dirty="0">
                <a:solidFill>
                  <a:srgbClr val="4D5C6D"/>
                </a:solidFill>
                <a:effectLst/>
                <a:latin typeface="SF UI Text"/>
              </a:rPr>
              <a:t> utang dan modal </a:t>
            </a:r>
            <a:r>
              <a:rPr lang="en-US" sz="2000" b="1" i="0" u="none" strike="noStrike" dirty="0" err="1">
                <a:solidFill>
                  <a:srgbClr val="4D5C6D"/>
                </a:solidFill>
                <a:effectLst/>
                <a:latin typeface="SF UI Text"/>
              </a:rPr>
              <a:t>ditetapkan</a:t>
            </a:r>
            <a:r>
              <a:rPr lang="en-US" sz="2000" b="1" i="0" u="none" strike="noStrike" dirty="0">
                <a:solidFill>
                  <a:srgbClr val="4D5C6D"/>
                </a:solidFill>
                <a:effectLst/>
                <a:latin typeface="SF UI Text"/>
              </a:rPr>
              <a:t> paling </a:t>
            </a:r>
            <a:r>
              <a:rPr lang="en-US" sz="2000" b="1" i="0" u="none" strike="noStrike" dirty="0" err="1">
                <a:solidFill>
                  <a:srgbClr val="4D5C6D"/>
                </a:solidFill>
                <a:effectLst/>
                <a:latin typeface="SF UI Text"/>
              </a:rPr>
              <a:t>tinggi</a:t>
            </a:r>
            <a:r>
              <a:rPr lang="en-US" sz="2000" b="1" i="0" u="none" strike="noStrike" dirty="0">
                <a:solidFill>
                  <a:srgbClr val="4D5C6D"/>
                </a:solidFill>
                <a:effectLst/>
                <a:latin typeface="SF UI Text"/>
              </a:rPr>
              <a:t> </a:t>
            </a:r>
            <a:r>
              <a:rPr lang="en-US" sz="2000" b="1" i="0" u="none" strike="noStrike" dirty="0" err="1">
                <a:solidFill>
                  <a:srgbClr val="4D5C6D"/>
                </a:solidFill>
                <a:effectLst/>
                <a:latin typeface="SF UI Text"/>
              </a:rPr>
              <a:t>sebesar</a:t>
            </a:r>
            <a:r>
              <a:rPr lang="en-US" sz="2000" b="1" i="0" u="none" strike="noStrike" dirty="0">
                <a:solidFill>
                  <a:srgbClr val="4D5C6D"/>
                </a:solidFill>
                <a:effectLst/>
                <a:latin typeface="SF UI Text"/>
              </a:rPr>
              <a:t> </a:t>
            </a:r>
            <a:r>
              <a:rPr lang="en-US" sz="2000" b="1" i="0" u="none" strike="noStrike" dirty="0" err="1">
                <a:solidFill>
                  <a:srgbClr val="4D5C6D"/>
                </a:solidFill>
                <a:effectLst/>
                <a:latin typeface="SF UI Text"/>
              </a:rPr>
              <a:t>empat</a:t>
            </a:r>
            <a:r>
              <a:rPr lang="en-US" sz="2000" b="1" i="0" u="none" strike="noStrike" dirty="0">
                <a:solidFill>
                  <a:srgbClr val="4D5C6D"/>
                </a:solidFill>
                <a:effectLst/>
                <a:latin typeface="SF UI Text"/>
              </a:rPr>
              <a:t> </a:t>
            </a:r>
            <a:r>
              <a:rPr lang="en-US" sz="2000" b="1" i="0" u="none" strike="noStrike" dirty="0" err="1">
                <a:solidFill>
                  <a:srgbClr val="4D5C6D"/>
                </a:solidFill>
                <a:effectLst/>
                <a:latin typeface="SF UI Text"/>
              </a:rPr>
              <a:t>dibanding</a:t>
            </a:r>
            <a:r>
              <a:rPr lang="en-US" sz="2000" b="1" i="0" u="none" strike="noStrike" dirty="0">
                <a:solidFill>
                  <a:srgbClr val="4D5C6D"/>
                </a:solidFill>
                <a:effectLst/>
                <a:latin typeface="SF UI Text"/>
              </a:rPr>
              <a:t> </a:t>
            </a:r>
            <a:r>
              <a:rPr lang="en-US" sz="2000" b="1" i="0" u="none" strike="noStrike" dirty="0" err="1">
                <a:solidFill>
                  <a:srgbClr val="4D5C6D"/>
                </a:solidFill>
                <a:effectLst/>
                <a:latin typeface="SF UI Text"/>
              </a:rPr>
              <a:t>satu</a:t>
            </a:r>
            <a:r>
              <a:rPr lang="en-US" sz="2000" b="1" i="0" u="none" strike="noStrike" dirty="0">
                <a:solidFill>
                  <a:srgbClr val="4D5C6D"/>
                </a:solidFill>
                <a:effectLst/>
                <a:latin typeface="SF UI Text"/>
              </a:rPr>
              <a:t> (4:1)</a:t>
            </a:r>
            <a:endParaRPr lang="id-ID" sz="2000" b="1" i="1" dirty="0">
              <a:latin typeface="+mn-lt"/>
            </a:endParaRPr>
          </a:p>
        </p:txBody>
      </p:sp>
      <p:pic>
        <p:nvPicPr>
          <p:cNvPr id="4" name="Picture 3">
            <a:extLst>
              <a:ext uri="{FF2B5EF4-FFF2-40B4-BE49-F238E27FC236}">
                <a16:creationId xmlns:a16="http://schemas.microsoft.com/office/drawing/2014/main" id="{A39DAF60-DEA7-40CB-A644-804A0ED2DA3F}"/>
              </a:ext>
            </a:extLst>
          </p:cNvPr>
          <p:cNvPicPr>
            <a:picLocks noChangeAspect="1"/>
          </p:cNvPicPr>
          <p:nvPr/>
        </p:nvPicPr>
        <p:blipFill rotWithShape="1">
          <a:blip r:embed="rId2" cstate="print">
            <a:grayscl/>
            <a:extLst>
              <a:ext uri="{28A0092B-C50C-407E-A947-70E740481C1C}">
                <a14:useLocalDpi xmlns:a14="http://schemas.microsoft.com/office/drawing/2010/main" val="0"/>
              </a:ext>
            </a:extLst>
          </a:blip>
          <a:srcRect r="16826"/>
          <a:stretch/>
        </p:blipFill>
        <p:spPr>
          <a:xfrm>
            <a:off x="303208" y="2396916"/>
            <a:ext cx="4225761" cy="3387435"/>
          </a:xfrm>
          <a:prstGeom prst="rect">
            <a:avLst/>
          </a:prstGeom>
        </p:spPr>
      </p:pic>
      <p:sp>
        <p:nvSpPr>
          <p:cNvPr id="11" name="Rectangle 10">
            <a:extLst>
              <a:ext uri="{FF2B5EF4-FFF2-40B4-BE49-F238E27FC236}">
                <a16:creationId xmlns:a16="http://schemas.microsoft.com/office/drawing/2014/main" id="{CAEBF158-C95D-41C4-9113-428C62898269}"/>
              </a:ext>
            </a:extLst>
          </p:cNvPr>
          <p:cNvSpPr/>
          <p:nvPr/>
        </p:nvSpPr>
        <p:spPr>
          <a:xfrm>
            <a:off x="11762641" y="1"/>
            <a:ext cx="429359" cy="113986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2" name="Picture 11">
            <a:extLst>
              <a:ext uri="{FF2B5EF4-FFF2-40B4-BE49-F238E27FC236}">
                <a16:creationId xmlns:a16="http://schemas.microsoft.com/office/drawing/2014/main" id="{960400A5-6FC5-4546-8B8A-5894AEF01A01}"/>
              </a:ext>
            </a:extLst>
          </p:cNvPr>
          <p:cNvPicPr>
            <a:picLocks noChangeAspect="1"/>
          </p:cNvPicPr>
          <p:nvPr/>
        </p:nvPicPr>
        <p:blipFill>
          <a:blip r:embed="rId3"/>
          <a:stretch>
            <a:fillRect/>
          </a:stretch>
        </p:blipFill>
        <p:spPr>
          <a:xfrm>
            <a:off x="9876322" y="76116"/>
            <a:ext cx="1865538" cy="493819"/>
          </a:xfrm>
          <a:prstGeom prst="rect">
            <a:avLst/>
          </a:prstGeom>
        </p:spPr>
      </p:pic>
      <p:pic>
        <p:nvPicPr>
          <p:cNvPr id="3" name="Picture 2">
            <a:extLst>
              <a:ext uri="{FF2B5EF4-FFF2-40B4-BE49-F238E27FC236}">
                <a16:creationId xmlns:a16="http://schemas.microsoft.com/office/drawing/2014/main" id="{C7F07C29-C220-2672-93EB-30E7AB4177D7}"/>
              </a:ext>
            </a:extLst>
          </p:cNvPr>
          <p:cNvPicPr>
            <a:picLocks noChangeAspect="1"/>
          </p:cNvPicPr>
          <p:nvPr/>
        </p:nvPicPr>
        <p:blipFill>
          <a:blip r:embed="rId4"/>
          <a:stretch>
            <a:fillRect/>
          </a:stretch>
        </p:blipFill>
        <p:spPr>
          <a:xfrm>
            <a:off x="4734261" y="2222692"/>
            <a:ext cx="7028380" cy="4363453"/>
          </a:xfrm>
          <a:prstGeom prst="rect">
            <a:avLst/>
          </a:prstGeom>
        </p:spPr>
      </p:pic>
    </p:spTree>
    <p:extLst>
      <p:ext uri="{BB962C8B-B14F-4D97-AF65-F5344CB8AC3E}">
        <p14:creationId xmlns:p14="http://schemas.microsoft.com/office/powerpoint/2010/main" val="13601361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29A1C2E-DF09-4A84-8552-8A9E0119A954}"/>
              </a:ext>
            </a:extLst>
          </p:cNvPr>
          <p:cNvSpPr/>
          <p:nvPr/>
        </p:nvSpPr>
        <p:spPr>
          <a:xfrm>
            <a:off x="0" y="-48725"/>
            <a:ext cx="3641272" cy="6906724"/>
          </a:xfrm>
          <a:prstGeom prst="rect">
            <a:avLst/>
          </a:prstGeom>
          <a:solidFill>
            <a:srgbClr val="FFC32E"/>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220028" y="852755"/>
            <a:ext cx="3338704" cy="2385114"/>
          </a:xfrm>
        </p:spPr>
        <p:txBody>
          <a:bodyPr>
            <a:noAutofit/>
          </a:bodyPr>
          <a:lstStyle/>
          <a:p>
            <a:r>
              <a:rPr lang="en-ID" sz="3200" dirty="0" err="1">
                <a:latin typeface="+mn-lt"/>
              </a:rPr>
              <a:t>Biaya</a:t>
            </a:r>
            <a:r>
              <a:rPr lang="en-ID" sz="3200" dirty="0">
                <a:latin typeface="+mn-lt"/>
              </a:rPr>
              <a:t> SUMBANGAN</a:t>
            </a:r>
            <a:br>
              <a:rPr lang="en-ID" sz="3200" dirty="0">
                <a:latin typeface="+mn-lt"/>
              </a:rPr>
            </a:br>
            <a:r>
              <a:rPr lang="en-ID" sz="3200" dirty="0">
                <a:latin typeface="+mn-lt"/>
              </a:rPr>
              <a:t>yang </a:t>
            </a:r>
            <a:r>
              <a:rPr lang="en-ID" sz="3200" b="1" dirty="0">
                <a:solidFill>
                  <a:schemeClr val="bg1"/>
                </a:solidFill>
                <a:highlight>
                  <a:srgbClr val="363635"/>
                </a:highlight>
                <a:latin typeface="+mn-lt"/>
              </a:rPr>
              <a:t>DAPAT DIKURANGKAN </a:t>
            </a:r>
            <a:r>
              <a:rPr lang="en-ID" sz="3200" b="1" dirty="0" err="1">
                <a:latin typeface="+mn-lt"/>
              </a:rPr>
              <a:t>dari</a:t>
            </a:r>
            <a:r>
              <a:rPr lang="en-ID" sz="3200" b="1" dirty="0">
                <a:latin typeface="+mn-lt"/>
              </a:rPr>
              <a:t> </a:t>
            </a:r>
            <a:r>
              <a:rPr lang="en-ID" sz="3200" b="1" dirty="0" err="1">
                <a:latin typeface="+mn-lt"/>
              </a:rPr>
              <a:t>Penghasilan</a:t>
            </a:r>
            <a:r>
              <a:rPr lang="en-ID" sz="3200" b="1" dirty="0">
                <a:latin typeface="+mn-lt"/>
              </a:rPr>
              <a:t> </a:t>
            </a:r>
            <a:r>
              <a:rPr lang="en-ID" sz="3200" b="1" dirty="0" err="1">
                <a:latin typeface="+mn-lt"/>
              </a:rPr>
              <a:t>Bruto</a:t>
            </a:r>
            <a:endParaRPr lang="en-US" sz="3200" b="1" dirty="0">
              <a:latin typeface="+mn-lt"/>
            </a:endParaRPr>
          </a:p>
        </p:txBody>
      </p:sp>
      <p:pic>
        <p:nvPicPr>
          <p:cNvPr id="5" name="Picture 4">
            <a:extLst>
              <a:ext uri="{FF2B5EF4-FFF2-40B4-BE49-F238E27FC236}">
                <a16:creationId xmlns:a16="http://schemas.microsoft.com/office/drawing/2014/main" id="{AD23552D-16BD-4442-94FF-2B44DCF4D55A}"/>
              </a:ext>
            </a:extLst>
          </p:cNvPr>
          <p:cNvPicPr>
            <a:picLocks noChangeAspect="1"/>
          </p:cNvPicPr>
          <p:nvPr/>
        </p:nvPicPr>
        <p:blipFill>
          <a:blip r:embed="rId2" cstate="print">
            <a:grayscl/>
            <a:extLst>
              <a:ext uri="{28A0092B-C50C-407E-A947-70E740481C1C}">
                <a14:useLocalDpi xmlns:a14="http://schemas.microsoft.com/office/drawing/2010/main" val="0"/>
              </a:ext>
            </a:extLst>
          </a:blip>
          <a:stretch>
            <a:fillRect/>
          </a:stretch>
        </p:blipFill>
        <p:spPr>
          <a:xfrm>
            <a:off x="220028" y="3391532"/>
            <a:ext cx="3211235" cy="3211235"/>
          </a:xfrm>
          <a:prstGeom prst="rect">
            <a:avLst/>
          </a:prstGeom>
        </p:spPr>
      </p:pic>
      <p:sp>
        <p:nvSpPr>
          <p:cNvPr id="6" name="Rectangle 5">
            <a:extLst>
              <a:ext uri="{FF2B5EF4-FFF2-40B4-BE49-F238E27FC236}">
                <a16:creationId xmlns:a16="http://schemas.microsoft.com/office/drawing/2014/main" id="{5F9B6619-7434-4D3D-B429-77B42EE73787}"/>
              </a:ext>
            </a:extLst>
          </p:cNvPr>
          <p:cNvSpPr/>
          <p:nvPr/>
        </p:nvSpPr>
        <p:spPr>
          <a:xfrm>
            <a:off x="11762641" y="1"/>
            <a:ext cx="429359" cy="113986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8" name="Picture 7">
            <a:extLst>
              <a:ext uri="{FF2B5EF4-FFF2-40B4-BE49-F238E27FC236}">
                <a16:creationId xmlns:a16="http://schemas.microsoft.com/office/drawing/2014/main" id="{8FEC707A-D39C-44D1-B9C8-A3151E8F0548}"/>
              </a:ext>
            </a:extLst>
          </p:cNvPr>
          <p:cNvPicPr>
            <a:picLocks noChangeAspect="1"/>
          </p:cNvPicPr>
          <p:nvPr/>
        </p:nvPicPr>
        <p:blipFill>
          <a:blip r:embed="rId3"/>
          <a:stretch>
            <a:fillRect/>
          </a:stretch>
        </p:blipFill>
        <p:spPr>
          <a:xfrm>
            <a:off x="213802" y="233994"/>
            <a:ext cx="1865538" cy="493819"/>
          </a:xfrm>
          <a:prstGeom prst="rect">
            <a:avLst/>
          </a:prstGeom>
        </p:spPr>
      </p:pic>
      <p:pic>
        <p:nvPicPr>
          <p:cNvPr id="3" name="Picture 2">
            <a:extLst>
              <a:ext uri="{FF2B5EF4-FFF2-40B4-BE49-F238E27FC236}">
                <a16:creationId xmlns:a16="http://schemas.microsoft.com/office/drawing/2014/main" id="{D9E802BF-DDA6-5E85-68B6-60A1ABCF72BB}"/>
              </a:ext>
            </a:extLst>
          </p:cNvPr>
          <p:cNvPicPr>
            <a:picLocks noChangeAspect="1"/>
          </p:cNvPicPr>
          <p:nvPr/>
        </p:nvPicPr>
        <p:blipFill>
          <a:blip r:embed="rId4"/>
          <a:stretch>
            <a:fillRect/>
          </a:stretch>
        </p:blipFill>
        <p:spPr>
          <a:xfrm>
            <a:off x="3855074" y="271462"/>
            <a:ext cx="7772400" cy="6315075"/>
          </a:xfrm>
          <a:prstGeom prst="rect">
            <a:avLst/>
          </a:prstGeom>
        </p:spPr>
      </p:pic>
    </p:spTree>
    <p:extLst>
      <p:ext uri="{BB962C8B-B14F-4D97-AF65-F5344CB8AC3E}">
        <p14:creationId xmlns:p14="http://schemas.microsoft.com/office/powerpoint/2010/main" val="9219034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29A1C2E-DF09-4A84-8552-8A9E0119A954}"/>
              </a:ext>
            </a:extLst>
          </p:cNvPr>
          <p:cNvSpPr/>
          <p:nvPr/>
        </p:nvSpPr>
        <p:spPr>
          <a:xfrm>
            <a:off x="0" y="-48725"/>
            <a:ext cx="3641272" cy="6906724"/>
          </a:xfrm>
          <a:prstGeom prst="rect">
            <a:avLst/>
          </a:prstGeom>
          <a:solidFill>
            <a:srgbClr val="FFC32E"/>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220028" y="852755"/>
            <a:ext cx="3338704" cy="2385114"/>
          </a:xfrm>
        </p:spPr>
        <p:txBody>
          <a:bodyPr>
            <a:noAutofit/>
          </a:bodyPr>
          <a:lstStyle/>
          <a:p>
            <a:r>
              <a:rPr lang="en-ID" sz="3200" dirty="0" err="1">
                <a:latin typeface="+mn-lt"/>
              </a:rPr>
              <a:t>Biaya</a:t>
            </a:r>
            <a:r>
              <a:rPr lang="en-ID" sz="3200" dirty="0">
                <a:latin typeface="+mn-lt"/>
              </a:rPr>
              <a:t> PIUTANG TIDAK TERTAGIH </a:t>
            </a:r>
            <a:r>
              <a:rPr lang="en-ID" sz="3200" b="1" dirty="0">
                <a:solidFill>
                  <a:schemeClr val="bg1"/>
                </a:solidFill>
                <a:highlight>
                  <a:srgbClr val="363635"/>
                </a:highlight>
                <a:latin typeface="+mn-lt"/>
              </a:rPr>
              <a:t>DAPAT DIKURANGKAN </a:t>
            </a:r>
            <a:r>
              <a:rPr lang="en-ID" sz="3200" b="1" dirty="0" err="1">
                <a:latin typeface="+mn-lt"/>
              </a:rPr>
              <a:t>dari</a:t>
            </a:r>
            <a:r>
              <a:rPr lang="en-ID" sz="3200" b="1" dirty="0">
                <a:latin typeface="+mn-lt"/>
              </a:rPr>
              <a:t> </a:t>
            </a:r>
            <a:r>
              <a:rPr lang="en-ID" sz="3200" b="1" dirty="0" err="1">
                <a:latin typeface="+mn-lt"/>
              </a:rPr>
              <a:t>Penghasilan</a:t>
            </a:r>
            <a:r>
              <a:rPr lang="en-ID" sz="3200" b="1" dirty="0">
                <a:latin typeface="+mn-lt"/>
              </a:rPr>
              <a:t> </a:t>
            </a:r>
            <a:r>
              <a:rPr lang="en-ID" sz="3200" b="1" dirty="0" err="1">
                <a:latin typeface="+mn-lt"/>
              </a:rPr>
              <a:t>Bruto</a:t>
            </a:r>
            <a:endParaRPr lang="en-US" sz="3200" b="1" dirty="0">
              <a:latin typeface="+mn-lt"/>
            </a:endParaRPr>
          </a:p>
        </p:txBody>
      </p:sp>
      <p:pic>
        <p:nvPicPr>
          <p:cNvPr id="5" name="Picture 4">
            <a:extLst>
              <a:ext uri="{FF2B5EF4-FFF2-40B4-BE49-F238E27FC236}">
                <a16:creationId xmlns:a16="http://schemas.microsoft.com/office/drawing/2014/main" id="{AD23552D-16BD-4442-94FF-2B44DCF4D55A}"/>
              </a:ext>
            </a:extLst>
          </p:cNvPr>
          <p:cNvPicPr>
            <a:picLocks noChangeAspect="1"/>
          </p:cNvPicPr>
          <p:nvPr/>
        </p:nvPicPr>
        <p:blipFill>
          <a:blip r:embed="rId2" cstate="print">
            <a:grayscl/>
            <a:extLst>
              <a:ext uri="{28A0092B-C50C-407E-A947-70E740481C1C}">
                <a14:useLocalDpi xmlns:a14="http://schemas.microsoft.com/office/drawing/2010/main" val="0"/>
              </a:ext>
            </a:extLst>
          </a:blip>
          <a:stretch>
            <a:fillRect/>
          </a:stretch>
        </p:blipFill>
        <p:spPr>
          <a:xfrm>
            <a:off x="220028" y="3391532"/>
            <a:ext cx="3211235" cy="3211235"/>
          </a:xfrm>
          <a:prstGeom prst="rect">
            <a:avLst/>
          </a:prstGeom>
        </p:spPr>
      </p:pic>
      <p:sp>
        <p:nvSpPr>
          <p:cNvPr id="6" name="Rectangle 5">
            <a:extLst>
              <a:ext uri="{FF2B5EF4-FFF2-40B4-BE49-F238E27FC236}">
                <a16:creationId xmlns:a16="http://schemas.microsoft.com/office/drawing/2014/main" id="{5F9B6619-7434-4D3D-B429-77B42EE73787}"/>
              </a:ext>
            </a:extLst>
          </p:cNvPr>
          <p:cNvSpPr/>
          <p:nvPr/>
        </p:nvSpPr>
        <p:spPr>
          <a:xfrm>
            <a:off x="11762641" y="1"/>
            <a:ext cx="429359" cy="113986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8" name="Picture 7">
            <a:extLst>
              <a:ext uri="{FF2B5EF4-FFF2-40B4-BE49-F238E27FC236}">
                <a16:creationId xmlns:a16="http://schemas.microsoft.com/office/drawing/2014/main" id="{8FEC707A-D39C-44D1-B9C8-A3151E8F0548}"/>
              </a:ext>
            </a:extLst>
          </p:cNvPr>
          <p:cNvPicPr>
            <a:picLocks noChangeAspect="1"/>
          </p:cNvPicPr>
          <p:nvPr/>
        </p:nvPicPr>
        <p:blipFill>
          <a:blip r:embed="rId3"/>
          <a:stretch>
            <a:fillRect/>
          </a:stretch>
        </p:blipFill>
        <p:spPr>
          <a:xfrm>
            <a:off x="9680531" y="51650"/>
            <a:ext cx="1865538" cy="493819"/>
          </a:xfrm>
          <a:prstGeom prst="rect">
            <a:avLst/>
          </a:prstGeom>
        </p:spPr>
      </p:pic>
      <p:pic>
        <p:nvPicPr>
          <p:cNvPr id="4" name="Picture 3">
            <a:extLst>
              <a:ext uri="{FF2B5EF4-FFF2-40B4-BE49-F238E27FC236}">
                <a16:creationId xmlns:a16="http://schemas.microsoft.com/office/drawing/2014/main" id="{51D8619F-3BFF-D3AD-C21C-D4DA9BE9EC46}"/>
              </a:ext>
            </a:extLst>
          </p:cNvPr>
          <p:cNvPicPr>
            <a:picLocks noChangeAspect="1"/>
          </p:cNvPicPr>
          <p:nvPr/>
        </p:nvPicPr>
        <p:blipFill>
          <a:blip r:embed="rId4"/>
          <a:stretch>
            <a:fillRect/>
          </a:stretch>
        </p:blipFill>
        <p:spPr>
          <a:xfrm>
            <a:off x="3990241" y="1922945"/>
            <a:ext cx="7772400" cy="4080772"/>
          </a:xfrm>
          <a:prstGeom prst="rect">
            <a:avLst/>
          </a:prstGeom>
        </p:spPr>
      </p:pic>
    </p:spTree>
    <p:extLst>
      <p:ext uri="{BB962C8B-B14F-4D97-AF65-F5344CB8AC3E}">
        <p14:creationId xmlns:p14="http://schemas.microsoft.com/office/powerpoint/2010/main" val="32641993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29A1C2E-DF09-4A84-8552-8A9E0119A954}"/>
              </a:ext>
            </a:extLst>
          </p:cNvPr>
          <p:cNvSpPr/>
          <p:nvPr/>
        </p:nvSpPr>
        <p:spPr>
          <a:xfrm>
            <a:off x="0" y="-48725"/>
            <a:ext cx="3641272" cy="6906724"/>
          </a:xfrm>
          <a:prstGeom prst="rect">
            <a:avLst/>
          </a:prstGeom>
          <a:solidFill>
            <a:srgbClr val="FFC32E"/>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220028" y="852755"/>
            <a:ext cx="3338704" cy="2385114"/>
          </a:xfrm>
        </p:spPr>
        <p:txBody>
          <a:bodyPr>
            <a:noAutofit/>
          </a:bodyPr>
          <a:lstStyle/>
          <a:p>
            <a:r>
              <a:rPr lang="en-ID" sz="3200" dirty="0" err="1">
                <a:latin typeface="+mn-lt"/>
              </a:rPr>
              <a:t>Biaya</a:t>
            </a:r>
            <a:r>
              <a:rPr lang="en-ID" sz="3200" dirty="0">
                <a:latin typeface="+mn-lt"/>
              </a:rPr>
              <a:t> PIUTANG TIDAK TERTAGIH </a:t>
            </a:r>
            <a:r>
              <a:rPr lang="en-ID" sz="3200" b="1" dirty="0">
                <a:solidFill>
                  <a:schemeClr val="bg1"/>
                </a:solidFill>
                <a:highlight>
                  <a:srgbClr val="363635"/>
                </a:highlight>
                <a:latin typeface="+mn-lt"/>
              </a:rPr>
              <a:t>DAPAT DIKURANGKAN </a:t>
            </a:r>
            <a:r>
              <a:rPr lang="en-ID" sz="3200" b="1" dirty="0" err="1">
                <a:latin typeface="+mn-lt"/>
              </a:rPr>
              <a:t>dari</a:t>
            </a:r>
            <a:r>
              <a:rPr lang="en-ID" sz="3200" b="1" dirty="0">
                <a:latin typeface="+mn-lt"/>
              </a:rPr>
              <a:t> </a:t>
            </a:r>
            <a:r>
              <a:rPr lang="en-ID" sz="3200" b="1" dirty="0" err="1">
                <a:latin typeface="+mn-lt"/>
              </a:rPr>
              <a:t>Penghasilan</a:t>
            </a:r>
            <a:r>
              <a:rPr lang="en-ID" sz="3200" b="1" dirty="0">
                <a:latin typeface="+mn-lt"/>
              </a:rPr>
              <a:t> </a:t>
            </a:r>
            <a:r>
              <a:rPr lang="en-ID" sz="3200" b="1" dirty="0" err="1">
                <a:latin typeface="+mn-lt"/>
              </a:rPr>
              <a:t>Bruto</a:t>
            </a:r>
            <a:endParaRPr lang="en-US" sz="3200" b="1" dirty="0">
              <a:latin typeface="+mn-lt"/>
            </a:endParaRPr>
          </a:p>
        </p:txBody>
      </p:sp>
      <p:pic>
        <p:nvPicPr>
          <p:cNvPr id="5" name="Picture 4">
            <a:extLst>
              <a:ext uri="{FF2B5EF4-FFF2-40B4-BE49-F238E27FC236}">
                <a16:creationId xmlns:a16="http://schemas.microsoft.com/office/drawing/2014/main" id="{AD23552D-16BD-4442-94FF-2B44DCF4D55A}"/>
              </a:ext>
            </a:extLst>
          </p:cNvPr>
          <p:cNvPicPr>
            <a:picLocks noChangeAspect="1"/>
          </p:cNvPicPr>
          <p:nvPr/>
        </p:nvPicPr>
        <p:blipFill>
          <a:blip r:embed="rId2" cstate="print">
            <a:grayscl/>
            <a:extLst>
              <a:ext uri="{28A0092B-C50C-407E-A947-70E740481C1C}">
                <a14:useLocalDpi xmlns:a14="http://schemas.microsoft.com/office/drawing/2010/main" val="0"/>
              </a:ext>
            </a:extLst>
          </a:blip>
          <a:stretch>
            <a:fillRect/>
          </a:stretch>
        </p:blipFill>
        <p:spPr>
          <a:xfrm>
            <a:off x="220028" y="3391532"/>
            <a:ext cx="3211235" cy="3211235"/>
          </a:xfrm>
          <a:prstGeom prst="rect">
            <a:avLst/>
          </a:prstGeom>
        </p:spPr>
      </p:pic>
      <p:sp>
        <p:nvSpPr>
          <p:cNvPr id="6" name="Rectangle 5">
            <a:extLst>
              <a:ext uri="{FF2B5EF4-FFF2-40B4-BE49-F238E27FC236}">
                <a16:creationId xmlns:a16="http://schemas.microsoft.com/office/drawing/2014/main" id="{5F9B6619-7434-4D3D-B429-77B42EE73787}"/>
              </a:ext>
            </a:extLst>
          </p:cNvPr>
          <p:cNvSpPr/>
          <p:nvPr/>
        </p:nvSpPr>
        <p:spPr>
          <a:xfrm>
            <a:off x="11762641" y="1"/>
            <a:ext cx="429359" cy="113986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8" name="Picture 7">
            <a:extLst>
              <a:ext uri="{FF2B5EF4-FFF2-40B4-BE49-F238E27FC236}">
                <a16:creationId xmlns:a16="http://schemas.microsoft.com/office/drawing/2014/main" id="{8FEC707A-D39C-44D1-B9C8-A3151E8F0548}"/>
              </a:ext>
            </a:extLst>
          </p:cNvPr>
          <p:cNvPicPr>
            <a:picLocks noChangeAspect="1"/>
          </p:cNvPicPr>
          <p:nvPr/>
        </p:nvPicPr>
        <p:blipFill>
          <a:blip r:embed="rId3"/>
          <a:stretch>
            <a:fillRect/>
          </a:stretch>
        </p:blipFill>
        <p:spPr>
          <a:xfrm>
            <a:off x="9680531" y="51650"/>
            <a:ext cx="1865538" cy="493819"/>
          </a:xfrm>
          <a:prstGeom prst="rect">
            <a:avLst/>
          </a:prstGeom>
        </p:spPr>
      </p:pic>
      <p:pic>
        <p:nvPicPr>
          <p:cNvPr id="9" name="Picture 8">
            <a:extLst>
              <a:ext uri="{FF2B5EF4-FFF2-40B4-BE49-F238E27FC236}">
                <a16:creationId xmlns:a16="http://schemas.microsoft.com/office/drawing/2014/main" id="{219E20F8-C4A7-4CB3-FA65-EE6CD0D7138B}"/>
              </a:ext>
            </a:extLst>
          </p:cNvPr>
          <p:cNvPicPr>
            <a:picLocks noChangeAspect="1"/>
          </p:cNvPicPr>
          <p:nvPr/>
        </p:nvPicPr>
        <p:blipFill>
          <a:blip r:embed="rId4"/>
          <a:stretch>
            <a:fillRect/>
          </a:stretch>
        </p:blipFill>
        <p:spPr>
          <a:xfrm>
            <a:off x="3857844" y="689948"/>
            <a:ext cx="7772400" cy="6015985"/>
          </a:xfrm>
          <a:prstGeom prst="rect">
            <a:avLst/>
          </a:prstGeom>
        </p:spPr>
      </p:pic>
    </p:spTree>
    <p:extLst>
      <p:ext uri="{BB962C8B-B14F-4D97-AF65-F5344CB8AC3E}">
        <p14:creationId xmlns:p14="http://schemas.microsoft.com/office/powerpoint/2010/main" val="28089359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29A1C2E-DF09-4A84-8552-8A9E0119A954}"/>
              </a:ext>
            </a:extLst>
          </p:cNvPr>
          <p:cNvSpPr/>
          <p:nvPr/>
        </p:nvSpPr>
        <p:spPr>
          <a:xfrm>
            <a:off x="0" y="-48725"/>
            <a:ext cx="3641272" cy="6906724"/>
          </a:xfrm>
          <a:prstGeom prst="rect">
            <a:avLst/>
          </a:prstGeom>
          <a:solidFill>
            <a:srgbClr val="FFC32E"/>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220028" y="852755"/>
            <a:ext cx="3338704" cy="2385114"/>
          </a:xfrm>
        </p:spPr>
        <p:txBody>
          <a:bodyPr>
            <a:noAutofit/>
          </a:bodyPr>
          <a:lstStyle/>
          <a:p>
            <a:r>
              <a:rPr lang="en-ID" sz="3200" dirty="0" err="1">
                <a:latin typeface="+mn-lt"/>
              </a:rPr>
              <a:t>Biaya</a:t>
            </a:r>
            <a:r>
              <a:rPr lang="en-ID" sz="3200" dirty="0">
                <a:latin typeface="+mn-lt"/>
              </a:rPr>
              <a:t> PIUTANG TIDAK TERTAGIH </a:t>
            </a:r>
            <a:r>
              <a:rPr lang="en-ID" sz="3200" b="1" dirty="0">
                <a:solidFill>
                  <a:schemeClr val="bg1"/>
                </a:solidFill>
                <a:highlight>
                  <a:srgbClr val="363635"/>
                </a:highlight>
                <a:latin typeface="+mn-lt"/>
              </a:rPr>
              <a:t>DAPAT DIKURANGKAN </a:t>
            </a:r>
            <a:r>
              <a:rPr lang="en-ID" sz="3200" b="1" dirty="0" err="1">
                <a:latin typeface="+mn-lt"/>
              </a:rPr>
              <a:t>dari</a:t>
            </a:r>
            <a:r>
              <a:rPr lang="en-ID" sz="3200" b="1" dirty="0">
                <a:latin typeface="+mn-lt"/>
              </a:rPr>
              <a:t> </a:t>
            </a:r>
            <a:r>
              <a:rPr lang="en-ID" sz="3200" b="1" dirty="0" err="1">
                <a:latin typeface="+mn-lt"/>
              </a:rPr>
              <a:t>Penghasilan</a:t>
            </a:r>
            <a:r>
              <a:rPr lang="en-ID" sz="3200" b="1" dirty="0">
                <a:latin typeface="+mn-lt"/>
              </a:rPr>
              <a:t> </a:t>
            </a:r>
            <a:r>
              <a:rPr lang="en-ID" sz="3200" b="1" dirty="0" err="1">
                <a:latin typeface="+mn-lt"/>
              </a:rPr>
              <a:t>Bruto</a:t>
            </a:r>
            <a:endParaRPr lang="en-US" sz="3200" b="1" dirty="0">
              <a:latin typeface="+mn-lt"/>
            </a:endParaRPr>
          </a:p>
        </p:txBody>
      </p:sp>
      <p:pic>
        <p:nvPicPr>
          <p:cNvPr id="5" name="Picture 4">
            <a:extLst>
              <a:ext uri="{FF2B5EF4-FFF2-40B4-BE49-F238E27FC236}">
                <a16:creationId xmlns:a16="http://schemas.microsoft.com/office/drawing/2014/main" id="{AD23552D-16BD-4442-94FF-2B44DCF4D55A}"/>
              </a:ext>
            </a:extLst>
          </p:cNvPr>
          <p:cNvPicPr>
            <a:picLocks noChangeAspect="1"/>
          </p:cNvPicPr>
          <p:nvPr/>
        </p:nvPicPr>
        <p:blipFill>
          <a:blip r:embed="rId2" cstate="print">
            <a:grayscl/>
            <a:extLst>
              <a:ext uri="{28A0092B-C50C-407E-A947-70E740481C1C}">
                <a14:useLocalDpi xmlns:a14="http://schemas.microsoft.com/office/drawing/2010/main" val="0"/>
              </a:ext>
            </a:extLst>
          </a:blip>
          <a:stretch>
            <a:fillRect/>
          </a:stretch>
        </p:blipFill>
        <p:spPr>
          <a:xfrm>
            <a:off x="220028" y="3391532"/>
            <a:ext cx="3211235" cy="3211235"/>
          </a:xfrm>
          <a:prstGeom prst="rect">
            <a:avLst/>
          </a:prstGeom>
        </p:spPr>
      </p:pic>
      <p:sp>
        <p:nvSpPr>
          <p:cNvPr id="6" name="Rectangle 5">
            <a:extLst>
              <a:ext uri="{FF2B5EF4-FFF2-40B4-BE49-F238E27FC236}">
                <a16:creationId xmlns:a16="http://schemas.microsoft.com/office/drawing/2014/main" id="{5F9B6619-7434-4D3D-B429-77B42EE73787}"/>
              </a:ext>
            </a:extLst>
          </p:cNvPr>
          <p:cNvSpPr/>
          <p:nvPr/>
        </p:nvSpPr>
        <p:spPr>
          <a:xfrm>
            <a:off x="11762641" y="1"/>
            <a:ext cx="429359" cy="113986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8" name="Picture 7">
            <a:extLst>
              <a:ext uri="{FF2B5EF4-FFF2-40B4-BE49-F238E27FC236}">
                <a16:creationId xmlns:a16="http://schemas.microsoft.com/office/drawing/2014/main" id="{8FEC707A-D39C-44D1-B9C8-A3151E8F0548}"/>
              </a:ext>
            </a:extLst>
          </p:cNvPr>
          <p:cNvPicPr>
            <a:picLocks noChangeAspect="1"/>
          </p:cNvPicPr>
          <p:nvPr/>
        </p:nvPicPr>
        <p:blipFill>
          <a:blip r:embed="rId3"/>
          <a:stretch>
            <a:fillRect/>
          </a:stretch>
        </p:blipFill>
        <p:spPr>
          <a:xfrm>
            <a:off x="220028" y="-6259"/>
            <a:ext cx="1865538" cy="493819"/>
          </a:xfrm>
          <a:prstGeom prst="rect">
            <a:avLst/>
          </a:prstGeom>
        </p:spPr>
      </p:pic>
      <p:pic>
        <p:nvPicPr>
          <p:cNvPr id="3" name="Picture 2">
            <a:extLst>
              <a:ext uri="{FF2B5EF4-FFF2-40B4-BE49-F238E27FC236}">
                <a16:creationId xmlns:a16="http://schemas.microsoft.com/office/drawing/2014/main" id="{C2903933-4BB8-0D02-4A5A-8F5DBDEABFF1}"/>
              </a:ext>
            </a:extLst>
          </p:cNvPr>
          <p:cNvPicPr>
            <a:picLocks noChangeAspect="1"/>
          </p:cNvPicPr>
          <p:nvPr/>
        </p:nvPicPr>
        <p:blipFill>
          <a:blip r:embed="rId4"/>
          <a:stretch>
            <a:fillRect/>
          </a:stretch>
        </p:blipFill>
        <p:spPr>
          <a:xfrm>
            <a:off x="4425520" y="298559"/>
            <a:ext cx="7228835" cy="6416936"/>
          </a:xfrm>
          <a:prstGeom prst="rect">
            <a:avLst/>
          </a:prstGeom>
        </p:spPr>
      </p:pic>
    </p:spTree>
    <p:extLst>
      <p:ext uri="{BB962C8B-B14F-4D97-AF65-F5344CB8AC3E}">
        <p14:creationId xmlns:p14="http://schemas.microsoft.com/office/powerpoint/2010/main" val="32711276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0BF5F-AC3C-41E1-B11D-443BD6F4D82E}"/>
              </a:ext>
            </a:extLst>
          </p:cNvPr>
          <p:cNvSpPr>
            <a:spLocks noGrp="1"/>
          </p:cNvSpPr>
          <p:nvPr>
            <p:ph type="title"/>
          </p:nvPr>
        </p:nvSpPr>
        <p:spPr>
          <a:xfrm>
            <a:off x="213472" y="76116"/>
            <a:ext cx="6537585" cy="1217632"/>
          </a:xfrm>
        </p:spPr>
        <p:txBody>
          <a:bodyPr>
            <a:noAutofit/>
          </a:bodyPr>
          <a:lstStyle/>
          <a:p>
            <a:pPr algn="l"/>
            <a:r>
              <a:rPr lang="en-US" sz="3600" b="0" i="0" u="none" strike="noStrike" dirty="0" err="1">
                <a:solidFill>
                  <a:srgbClr val="122B46"/>
                </a:solidFill>
                <a:effectLst/>
                <a:latin typeface="var( --e-global-typography-primary-font-family )"/>
              </a:rPr>
              <a:t>Perlakuan</a:t>
            </a:r>
            <a:r>
              <a:rPr lang="en-US" sz="3600" b="0" i="0" u="none" strike="noStrike" dirty="0">
                <a:solidFill>
                  <a:srgbClr val="122B46"/>
                </a:solidFill>
                <a:effectLst/>
                <a:latin typeface="var( --e-global-typography-primary-font-family )"/>
              </a:rPr>
              <a:t> </a:t>
            </a:r>
            <a:r>
              <a:rPr lang="en-US" sz="3600" b="0" i="0" u="none" strike="noStrike" dirty="0" err="1">
                <a:solidFill>
                  <a:srgbClr val="122B46"/>
                </a:solidFill>
                <a:effectLst/>
                <a:latin typeface="var( --e-global-typography-primary-font-family )"/>
              </a:rPr>
              <a:t>Biaya</a:t>
            </a:r>
            <a:r>
              <a:rPr lang="en-US" sz="3600" b="0" i="0" u="none" strike="noStrike" dirty="0">
                <a:solidFill>
                  <a:srgbClr val="122B46"/>
                </a:solidFill>
                <a:effectLst/>
                <a:latin typeface="var( --e-global-typography-primary-font-family )"/>
              </a:rPr>
              <a:t> </a:t>
            </a:r>
            <a:r>
              <a:rPr lang="en-US" sz="3600" b="0" i="0" u="none" strike="noStrike" dirty="0" err="1">
                <a:solidFill>
                  <a:srgbClr val="122B46"/>
                </a:solidFill>
                <a:effectLst/>
                <a:latin typeface="var( --e-global-typography-primary-font-family )"/>
              </a:rPr>
              <a:t>Telepon</a:t>
            </a:r>
            <a:r>
              <a:rPr lang="en-US" sz="3600" b="0" i="0" u="none" strike="noStrike" dirty="0">
                <a:solidFill>
                  <a:srgbClr val="122B46"/>
                </a:solidFill>
                <a:effectLst/>
                <a:latin typeface="var( --e-global-typography-primary-font-family )"/>
              </a:rPr>
              <a:t> </a:t>
            </a:r>
            <a:r>
              <a:rPr lang="en-US" sz="3600" b="0" i="0" u="none" strike="noStrike" dirty="0" err="1">
                <a:solidFill>
                  <a:srgbClr val="122B46"/>
                </a:solidFill>
                <a:effectLst/>
                <a:latin typeface="var( --e-global-typography-primary-font-family )"/>
              </a:rPr>
              <a:t>Seluler</a:t>
            </a:r>
            <a:r>
              <a:rPr lang="en-US" sz="3600" b="0" i="0" u="none" strike="noStrike" dirty="0">
                <a:solidFill>
                  <a:srgbClr val="122B46"/>
                </a:solidFill>
                <a:effectLst/>
                <a:latin typeface="var( --e-global-typography-primary-font-family )"/>
              </a:rPr>
              <a:t> dan </a:t>
            </a:r>
            <a:r>
              <a:rPr lang="en-US" sz="3600" b="0" i="0" u="none" strike="noStrike" dirty="0" err="1">
                <a:solidFill>
                  <a:srgbClr val="122B46"/>
                </a:solidFill>
                <a:effectLst/>
                <a:latin typeface="var( --e-global-typography-primary-font-family )"/>
              </a:rPr>
              <a:t>Kendaraan</a:t>
            </a:r>
            <a:endParaRPr lang="en-US" sz="3600" b="0" i="0" u="none" strike="noStrike" dirty="0">
              <a:solidFill>
                <a:srgbClr val="122B46"/>
              </a:solidFill>
              <a:effectLst/>
              <a:latin typeface="var( --e-global-typography-primary-font-family )"/>
            </a:endParaRPr>
          </a:p>
        </p:txBody>
      </p:sp>
      <p:sp>
        <p:nvSpPr>
          <p:cNvPr id="11" name="Rectangle 10">
            <a:extLst>
              <a:ext uri="{FF2B5EF4-FFF2-40B4-BE49-F238E27FC236}">
                <a16:creationId xmlns:a16="http://schemas.microsoft.com/office/drawing/2014/main" id="{CAEBF158-C95D-41C4-9113-428C62898269}"/>
              </a:ext>
            </a:extLst>
          </p:cNvPr>
          <p:cNvSpPr/>
          <p:nvPr/>
        </p:nvSpPr>
        <p:spPr>
          <a:xfrm>
            <a:off x="11762641" y="1"/>
            <a:ext cx="429359" cy="113986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2" name="Picture 11">
            <a:extLst>
              <a:ext uri="{FF2B5EF4-FFF2-40B4-BE49-F238E27FC236}">
                <a16:creationId xmlns:a16="http://schemas.microsoft.com/office/drawing/2014/main" id="{960400A5-6FC5-4546-8B8A-5894AEF01A01}"/>
              </a:ext>
            </a:extLst>
          </p:cNvPr>
          <p:cNvPicPr>
            <a:picLocks noChangeAspect="1"/>
          </p:cNvPicPr>
          <p:nvPr/>
        </p:nvPicPr>
        <p:blipFill>
          <a:blip r:embed="rId2"/>
          <a:stretch>
            <a:fillRect/>
          </a:stretch>
        </p:blipFill>
        <p:spPr>
          <a:xfrm>
            <a:off x="9876322" y="76116"/>
            <a:ext cx="1865538" cy="493819"/>
          </a:xfrm>
          <a:prstGeom prst="rect">
            <a:avLst/>
          </a:prstGeom>
        </p:spPr>
      </p:pic>
      <p:pic>
        <p:nvPicPr>
          <p:cNvPr id="3" name="Picture 2">
            <a:extLst>
              <a:ext uri="{FF2B5EF4-FFF2-40B4-BE49-F238E27FC236}">
                <a16:creationId xmlns:a16="http://schemas.microsoft.com/office/drawing/2014/main" id="{5972D041-DF35-C5AD-C779-2BACACE2734E}"/>
              </a:ext>
            </a:extLst>
          </p:cNvPr>
          <p:cNvPicPr>
            <a:picLocks noChangeAspect="1"/>
          </p:cNvPicPr>
          <p:nvPr/>
        </p:nvPicPr>
        <p:blipFill>
          <a:blip r:embed="rId3"/>
          <a:stretch>
            <a:fillRect/>
          </a:stretch>
        </p:blipFill>
        <p:spPr>
          <a:xfrm>
            <a:off x="2478155" y="1293748"/>
            <a:ext cx="7407426" cy="5354478"/>
          </a:xfrm>
          <a:prstGeom prst="rect">
            <a:avLst/>
          </a:prstGeom>
        </p:spPr>
      </p:pic>
    </p:spTree>
    <p:extLst>
      <p:ext uri="{BB962C8B-B14F-4D97-AF65-F5344CB8AC3E}">
        <p14:creationId xmlns:p14="http://schemas.microsoft.com/office/powerpoint/2010/main" val="23135413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0BF5F-AC3C-41E1-B11D-443BD6F4D82E}"/>
              </a:ext>
            </a:extLst>
          </p:cNvPr>
          <p:cNvSpPr>
            <a:spLocks noGrp="1"/>
          </p:cNvSpPr>
          <p:nvPr>
            <p:ph type="title"/>
          </p:nvPr>
        </p:nvSpPr>
        <p:spPr>
          <a:xfrm>
            <a:off x="213472" y="76116"/>
            <a:ext cx="6537585" cy="1217632"/>
          </a:xfrm>
        </p:spPr>
        <p:txBody>
          <a:bodyPr>
            <a:noAutofit/>
          </a:bodyPr>
          <a:lstStyle/>
          <a:p>
            <a:pPr algn="l"/>
            <a:r>
              <a:rPr lang="en-US" sz="3600" b="0" i="0" u="none" strike="noStrike" dirty="0" err="1">
                <a:solidFill>
                  <a:srgbClr val="122B46"/>
                </a:solidFill>
                <a:effectLst/>
                <a:latin typeface="var( --e-global-typography-primary-font-family )"/>
              </a:rPr>
              <a:t>Perlakuan</a:t>
            </a:r>
            <a:r>
              <a:rPr lang="en-US" sz="3600" b="0" i="0" u="none" strike="noStrike" dirty="0">
                <a:solidFill>
                  <a:srgbClr val="122B46"/>
                </a:solidFill>
                <a:effectLst/>
                <a:latin typeface="var( --e-global-typography-primary-font-family )"/>
              </a:rPr>
              <a:t> </a:t>
            </a:r>
            <a:r>
              <a:rPr lang="en-US" sz="3600" b="0" i="0" u="none" strike="noStrike" dirty="0" err="1">
                <a:solidFill>
                  <a:srgbClr val="122B46"/>
                </a:solidFill>
                <a:effectLst/>
                <a:latin typeface="var( --e-global-typography-primary-font-family )"/>
              </a:rPr>
              <a:t>Biaya</a:t>
            </a:r>
            <a:r>
              <a:rPr lang="en-US" sz="3600" b="0" i="0" u="none" strike="noStrike" dirty="0">
                <a:solidFill>
                  <a:srgbClr val="122B46"/>
                </a:solidFill>
                <a:effectLst/>
                <a:latin typeface="var( --e-global-typography-primary-font-family )"/>
              </a:rPr>
              <a:t> </a:t>
            </a:r>
            <a:r>
              <a:rPr lang="en-US" sz="3600" b="0" i="0" u="none" strike="noStrike" dirty="0" err="1">
                <a:solidFill>
                  <a:srgbClr val="122B46"/>
                </a:solidFill>
                <a:effectLst/>
                <a:latin typeface="var( --e-global-typography-primary-font-family )"/>
              </a:rPr>
              <a:t>Telepon</a:t>
            </a:r>
            <a:r>
              <a:rPr lang="en-US" sz="3600" b="0" i="0" u="none" strike="noStrike" dirty="0">
                <a:solidFill>
                  <a:srgbClr val="122B46"/>
                </a:solidFill>
                <a:effectLst/>
                <a:latin typeface="var( --e-global-typography-primary-font-family )"/>
              </a:rPr>
              <a:t> </a:t>
            </a:r>
            <a:r>
              <a:rPr lang="en-US" sz="3600" b="0" i="0" u="none" strike="noStrike" dirty="0" err="1">
                <a:solidFill>
                  <a:srgbClr val="122B46"/>
                </a:solidFill>
                <a:effectLst/>
                <a:latin typeface="var( --e-global-typography-primary-font-family )"/>
              </a:rPr>
              <a:t>Seluler</a:t>
            </a:r>
            <a:r>
              <a:rPr lang="en-US" sz="3600" b="0" i="0" u="none" strike="noStrike" dirty="0">
                <a:solidFill>
                  <a:srgbClr val="122B46"/>
                </a:solidFill>
                <a:effectLst/>
                <a:latin typeface="var( --e-global-typography-primary-font-family )"/>
              </a:rPr>
              <a:t> dan </a:t>
            </a:r>
            <a:r>
              <a:rPr lang="en-US" sz="3600" b="0" i="0" u="none" strike="noStrike" dirty="0" err="1">
                <a:solidFill>
                  <a:srgbClr val="122B46"/>
                </a:solidFill>
                <a:effectLst/>
                <a:latin typeface="var( --e-global-typography-primary-font-family )"/>
              </a:rPr>
              <a:t>Kendaraan</a:t>
            </a:r>
            <a:endParaRPr lang="en-US" sz="3600" b="0" i="0" u="none" strike="noStrike" dirty="0">
              <a:solidFill>
                <a:srgbClr val="122B46"/>
              </a:solidFill>
              <a:effectLst/>
              <a:latin typeface="var( --e-global-typography-primary-font-family )"/>
            </a:endParaRPr>
          </a:p>
        </p:txBody>
      </p:sp>
      <p:sp>
        <p:nvSpPr>
          <p:cNvPr id="11" name="Rectangle 10">
            <a:extLst>
              <a:ext uri="{FF2B5EF4-FFF2-40B4-BE49-F238E27FC236}">
                <a16:creationId xmlns:a16="http://schemas.microsoft.com/office/drawing/2014/main" id="{CAEBF158-C95D-41C4-9113-428C62898269}"/>
              </a:ext>
            </a:extLst>
          </p:cNvPr>
          <p:cNvSpPr/>
          <p:nvPr/>
        </p:nvSpPr>
        <p:spPr>
          <a:xfrm>
            <a:off x="11762641" y="1"/>
            <a:ext cx="429359" cy="113986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2" name="Picture 11">
            <a:extLst>
              <a:ext uri="{FF2B5EF4-FFF2-40B4-BE49-F238E27FC236}">
                <a16:creationId xmlns:a16="http://schemas.microsoft.com/office/drawing/2014/main" id="{960400A5-6FC5-4546-8B8A-5894AEF01A01}"/>
              </a:ext>
            </a:extLst>
          </p:cNvPr>
          <p:cNvPicPr>
            <a:picLocks noChangeAspect="1"/>
          </p:cNvPicPr>
          <p:nvPr/>
        </p:nvPicPr>
        <p:blipFill>
          <a:blip r:embed="rId2"/>
          <a:stretch>
            <a:fillRect/>
          </a:stretch>
        </p:blipFill>
        <p:spPr>
          <a:xfrm>
            <a:off x="9876322" y="76116"/>
            <a:ext cx="1865538" cy="493819"/>
          </a:xfrm>
          <a:prstGeom prst="rect">
            <a:avLst/>
          </a:prstGeom>
        </p:spPr>
      </p:pic>
      <p:pic>
        <p:nvPicPr>
          <p:cNvPr id="4" name="Picture 3">
            <a:extLst>
              <a:ext uri="{FF2B5EF4-FFF2-40B4-BE49-F238E27FC236}">
                <a16:creationId xmlns:a16="http://schemas.microsoft.com/office/drawing/2014/main" id="{1A9B0977-E277-9C01-BEC2-162DA9B59B14}"/>
              </a:ext>
            </a:extLst>
          </p:cNvPr>
          <p:cNvPicPr>
            <a:picLocks noChangeAspect="1"/>
          </p:cNvPicPr>
          <p:nvPr/>
        </p:nvPicPr>
        <p:blipFill>
          <a:blip r:embed="rId3"/>
          <a:stretch>
            <a:fillRect/>
          </a:stretch>
        </p:blipFill>
        <p:spPr>
          <a:xfrm>
            <a:off x="4485938" y="949870"/>
            <a:ext cx="6787179" cy="5832014"/>
          </a:xfrm>
          <a:prstGeom prst="rect">
            <a:avLst/>
          </a:prstGeom>
        </p:spPr>
      </p:pic>
    </p:spTree>
    <p:extLst>
      <p:ext uri="{BB962C8B-B14F-4D97-AF65-F5344CB8AC3E}">
        <p14:creationId xmlns:p14="http://schemas.microsoft.com/office/powerpoint/2010/main" val="9107786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A3BDCC-C671-41C8-ADEB-8D809B3E7D33}"/>
              </a:ext>
            </a:extLst>
          </p:cNvPr>
          <p:cNvSpPr/>
          <p:nvPr/>
        </p:nvSpPr>
        <p:spPr>
          <a:xfrm>
            <a:off x="7633699" y="1684962"/>
            <a:ext cx="4566151" cy="5173038"/>
          </a:xfrm>
          <a:prstGeom prst="rect">
            <a:avLst/>
          </a:prstGeom>
          <a:solidFill>
            <a:srgbClr val="FFC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9" name="Rectangle 18">
            <a:extLst>
              <a:ext uri="{FF2B5EF4-FFF2-40B4-BE49-F238E27FC236}">
                <a16:creationId xmlns:a16="http://schemas.microsoft.com/office/drawing/2014/main" id="{272010AD-CD7C-4897-8474-F0A033B241CA}"/>
              </a:ext>
            </a:extLst>
          </p:cNvPr>
          <p:cNvSpPr/>
          <p:nvPr/>
        </p:nvSpPr>
        <p:spPr>
          <a:xfrm>
            <a:off x="0" y="0"/>
            <a:ext cx="429359" cy="2134438"/>
          </a:xfrm>
          <a:prstGeom prst="rect">
            <a:avLst/>
          </a:prstGeom>
          <a:solidFill>
            <a:srgbClr val="EF23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Title 1">
            <a:extLst>
              <a:ext uri="{FF2B5EF4-FFF2-40B4-BE49-F238E27FC236}">
                <a16:creationId xmlns:a16="http://schemas.microsoft.com/office/drawing/2014/main" id="{9B90BF5F-AC3C-41E1-B11D-443BD6F4D82E}"/>
              </a:ext>
            </a:extLst>
          </p:cNvPr>
          <p:cNvSpPr>
            <a:spLocks noGrp="1"/>
          </p:cNvSpPr>
          <p:nvPr>
            <p:ph type="title"/>
          </p:nvPr>
        </p:nvSpPr>
        <p:spPr>
          <a:xfrm>
            <a:off x="257711" y="-53790"/>
            <a:ext cx="6101740" cy="930038"/>
          </a:xfrm>
        </p:spPr>
        <p:txBody>
          <a:bodyPr>
            <a:noAutofit/>
          </a:bodyPr>
          <a:lstStyle/>
          <a:p>
            <a:pPr marL="0" lvl="1" algn="r">
              <a:defRPr/>
            </a:pPr>
            <a:r>
              <a:rPr lang="id-ID" sz="5400" b="1" dirty="0">
                <a:latin typeface="+mn-lt"/>
              </a:rPr>
              <a:t>BIAYA SELISIH KURS</a:t>
            </a:r>
            <a:endParaRPr lang="id-ID" sz="5400" dirty="0">
              <a:latin typeface="+mn-lt"/>
            </a:endParaRPr>
          </a:p>
        </p:txBody>
      </p:sp>
      <p:sp>
        <p:nvSpPr>
          <p:cNvPr id="8" name="Rectangle 7">
            <a:extLst>
              <a:ext uri="{FF2B5EF4-FFF2-40B4-BE49-F238E27FC236}">
                <a16:creationId xmlns:a16="http://schemas.microsoft.com/office/drawing/2014/main" id="{1D8B9A39-55EF-4681-9B56-D5E925D12761}"/>
              </a:ext>
            </a:extLst>
          </p:cNvPr>
          <p:cNvSpPr/>
          <p:nvPr/>
        </p:nvSpPr>
        <p:spPr>
          <a:xfrm>
            <a:off x="11762641" y="1"/>
            <a:ext cx="429359" cy="113986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9" name="Picture 8">
            <a:extLst>
              <a:ext uri="{FF2B5EF4-FFF2-40B4-BE49-F238E27FC236}">
                <a16:creationId xmlns:a16="http://schemas.microsoft.com/office/drawing/2014/main" id="{842B29FC-D8FD-44CF-AB40-952DC380068A}"/>
              </a:ext>
            </a:extLst>
          </p:cNvPr>
          <p:cNvPicPr>
            <a:picLocks noChangeAspect="1"/>
          </p:cNvPicPr>
          <p:nvPr/>
        </p:nvPicPr>
        <p:blipFill>
          <a:blip r:embed="rId2"/>
          <a:stretch>
            <a:fillRect/>
          </a:stretch>
        </p:blipFill>
        <p:spPr>
          <a:xfrm>
            <a:off x="9876322" y="76116"/>
            <a:ext cx="1865538" cy="493819"/>
          </a:xfrm>
          <a:prstGeom prst="rect">
            <a:avLst/>
          </a:prstGeom>
        </p:spPr>
      </p:pic>
      <p:pic>
        <p:nvPicPr>
          <p:cNvPr id="3" name="Picture 2">
            <a:extLst>
              <a:ext uri="{FF2B5EF4-FFF2-40B4-BE49-F238E27FC236}">
                <a16:creationId xmlns:a16="http://schemas.microsoft.com/office/drawing/2014/main" id="{A025667A-E7A2-87DA-5164-EB7D68E8BDDD}"/>
              </a:ext>
            </a:extLst>
          </p:cNvPr>
          <p:cNvPicPr>
            <a:picLocks noChangeAspect="1"/>
          </p:cNvPicPr>
          <p:nvPr/>
        </p:nvPicPr>
        <p:blipFill>
          <a:blip r:embed="rId3"/>
          <a:stretch>
            <a:fillRect/>
          </a:stretch>
        </p:blipFill>
        <p:spPr>
          <a:xfrm>
            <a:off x="7669674" y="3018756"/>
            <a:ext cx="4530176" cy="3012926"/>
          </a:xfrm>
          <a:prstGeom prst="rect">
            <a:avLst/>
          </a:prstGeom>
        </p:spPr>
      </p:pic>
      <p:pic>
        <p:nvPicPr>
          <p:cNvPr id="10" name="Picture 9">
            <a:extLst>
              <a:ext uri="{FF2B5EF4-FFF2-40B4-BE49-F238E27FC236}">
                <a16:creationId xmlns:a16="http://schemas.microsoft.com/office/drawing/2014/main" id="{43307B60-7C02-4E1C-360E-7E478A4E3DB7}"/>
              </a:ext>
            </a:extLst>
          </p:cNvPr>
          <p:cNvPicPr>
            <a:picLocks noChangeAspect="1"/>
          </p:cNvPicPr>
          <p:nvPr/>
        </p:nvPicPr>
        <p:blipFill>
          <a:blip r:embed="rId4"/>
          <a:stretch>
            <a:fillRect/>
          </a:stretch>
        </p:blipFill>
        <p:spPr>
          <a:xfrm>
            <a:off x="613185" y="1139869"/>
            <a:ext cx="6668845" cy="5670350"/>
          </a:xfrm>
          <a:prstGeom prst="rect">
            <a:avLst/>
          </a:prstGeom>
        </p:spPr>
      </p:pic>
    </p:spTree>
    <p:extLst>
      <p:ext uri="{BB962C8B-B14F-4D97-AF65-F5344CB8AC3E}">
        <p14:creationId xmlns:p14="http://schemas.microsoft.com/office/powerpoint/2010/main" val="20235002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7">
            <a:extLst>
              <a:ext uri="{FF2B5EF4-FFF2-40B4-BE49-F238E27FC236}">
                <a16:creationId xmlns:a16="http://schemas.microsoft.com/office/drawing/2014/main" id="{4717BBA0-5741-49E0-B53F-9D34D9954B98}"/>
              </a:ext>
            </a:extLst>
          </p:cNvPr>
          <p:cNvSpPr/>
          <p:nvPr/>
        </p:nvSpPr>
        <p:spPr>
          <a:xfrm>
            <a:off x="1" y="-29388"/>
            <a:ext cx="3657360" cy="6887388"/>
          </a:xfrm>
          <a:prstGeom prst="rect">
            <a:avLst/>
          </a:prstGeom>
          <a:solidFill>
            <a:srgbClr val="FFC32E"/>
          </a:solidFill>
          <a:ln>
            <a:noFill/>
          </a:ln>
          <a:effectLst>
            <a:outerShdw blurRad="1905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solidFill>
                <a:srgbClr val="242259"/>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7A083856-CFBF-4E1A-B376-E6E60ABDA803}"/>
              </a:ext>
            </a:extLst>
          </p:cNvPr>
          <p:cNvCxnSpPr/>
          <p:nvPr/>
        </p:nvCxnSpPr>
        <p:spPr>
          <a:xfrm>
            <a:off x="385618" y="3414306"/>
            <a:ext cx="21920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7B68E951-A348-4A35-B49E-2E721D5FF6AE}"/>
              </a:ext>
            </a:extLst>
          </p:cNvPr>
          <p:cNvSpPr txBox="1">
            <a:spLocks/>
          </p:cNvSpPr>
          <p:nvPr/>
        </p:nvSpPr>
        <p:spPr>
          <a:xfrm>
            <a:off x="257389" y="1339653"/>
            <a:ext cx="3091362" cy="20221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d-ID" sz="2000" b="1" dirty="0">
                <a:solidFill>
                  <a:srgbClr val="242259"/>
                </a:solidFill>
                <a:latin typeface="Open Sans" panose="020B0606030504020204" pitchFamily="34" charset="0"/>
                <a:ea typeface="Open Sans" panose="020B0606030504020204" pitchFamily="34" charset="0"/>
                <a:cs typeface="Open Sans" panose="020B0606030504020204" pitchFamily="34" charset="0"/>
              </a:rPr>
              <a:t>PERBANDINGAN UTANG DAN MODAL</a:t>
            </a:r>
          </a:p>
          <a:p>
            <a:r>
              <a:rPr lang="id-ID" sz="2000" b="1" dirty="0">
                <a:solidFill>
                  <a:srgbClr val="242259"/>
                </a:solidFill>
                <a:latin typeface="Open Sans" panose="020B0606030504020204" pitchFamily="34" charset="0"/>
                <a:ea typeface="Open Sans" panose="020B0606030504020204" pitchFamily="34" charset="0"/>
                <a:cs typeface="Open Sans" panose="020B0606030504020204" pitchFamily="34" charset="0"/>
              </a:rPr>
              <a:t>DAN SAAT DIPEROLEHNYA DIVIDEN </a:t>
            </a:r>
          </a:p>
          <a:p>
            <a:r>
              <a:rPr lang="id-ID" sz="1800" i="1" dirty="0">
                <a:solidFill>
                  <a:srgbClr val="242259"/>
                </a:solidFill>
                <a:latin typeface="Open Sans" panose="020B0606030504020204" pitchFamily="34" charset="0"/>
                <a:ea typeface="Open Sans" panose="020B0606030504020204" pitchFamily="34" charset="0"/>
                <a:cs typeface="Open Sans" panose="020B0606030504020204" pitchFamily="34" charset="0"/>
              </a:rPr>
              <a:t>Pasal 18 ayat (1) dan (2)</a:t>
            </a:r>
            <a:endParaRPr lang="id-ID" sz="2000" i="1" dirty="0">
              <a:solidFill>
                <a:srgbClr val="24225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3D52F6E9-C3DE-412A-94B0-A0B5ACB5207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955"/>
          <a:stretch/>
        </p:blipFill>
        <p:spPr>
          <a:xfrm>
            <a:off x="316384" y="3779529"/>
            <a:ext cx="3091362" cy="2713249"/>
          </a:xfrm>
          <a:prstGeom prst="roundRect">
            <a:avLst>
              <a:gd name="adj" fmla="val 10539"/>
            </a:avLst>
          </a:prstGeom>
        </p:spPr>
      </p:pic>
      <p:grpSp>
        <p:nvGrpSpPr>
          <p:cNvPr id="11" name="Group 10">
            <a:extLst>
              <a:ext uri="{FF2B5EF4-FFF2-40B4-BE49-F238E27FC236}">
                <a16:creationId xmlns:a16="http://schemas.microsoft.com/office/drawing/2014/main" id="{66E0558D-FA38-4255-B322-0183B2D31728}"/>
              </a:ext>
            </a:extLst>
          </p:cNvPr>
          <p:cNvGrpSpPr/>
          <p:nvPr/>
        </p:nvGrpSpPr>
        <p:grpSpPr>
          <a:xfrm>
            <a:off x="385618" y="1205931"/>
            <a:ext cx="473075" cy="123825"/>
            <a:chOff x="1324051" y="1344752"/>
            <a:chExt cx="473075" cy="123825"/>
          </a:xfrm>
        </p:grpSpPr>
        <p:sp>
          <p:nvSpPr>
            <p:cNvPr id="12" name="Oval 11">
              <a:extLst>
                <a:ext uri="{FF2B5EF4-FFF2-40B4-BE49-F238E27FC236}">
                  <a16:creationId xmlns:a16="http://schemas.microsoft.com/office/drawing/2014/main" id="{5FC5DA33-F83B-42F6-B26E-98E0B0FE915E}"/>
                </a:ext>
              </a:extLst>
            </p:cNvPr>
            <p:cNvSpPr/>
            <p:nvPr/>
          </p:nvSpPr>
          <p:spPr bwMode="auto">
            <a:xfrm>
              <a:off x="1324051" y="1346339"/>
              <a:ext cx="122238" cy="1222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242259"/>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Oval 12">
              <a:extLst>
                <a:ext uri="{FF2B5EF4-FFF2-40B4-BE49-F238E27FC236}">
                  <a16:creationId xmlns:a16="http://schemas.microsoft.com/office/drawing/2014/main" id="{779B1F15-51A1-43FB-8A75-B6680616DB4C}"/>
                </a:ext>
              </a:extLst>
            </p:cNvPr>
            <p:cNvSpPr/>
            <p:nvPr/>
          </p:nvSpPr>
          <p:spPr bwMode="auto">
            <a:xfrm>
              <a:off x="1498676" y="1344752"/>
              <a:ext cx="123825" cy="122237"/>
            </a:xfrm>
            <a:prstGeom prst="ellipse">
              <a:avLst/>
            </a:prstGeom>
            <a:solidFill>
              <a:srgbClr val="6E6B9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242259"/>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Oval 13">
              <a:extLst>
                <a:ext uri="{FF2B5EF4-FFF2-40B4-BE49-F238E27FC236}">
                  <a16:creationId xmlns:a16="http://schemas.microsoft.com/office/drawing/2014/main" id="{D36CD6CA-5694-4A26-9BA3-F2C10E43831B}"/>
                </a:ext>
              </a:extLst>
            </p:cNvPr>
            <p:cNvSpPr/>
            <p:nvPr/>
          </p:nvSpPr>
          <p:spPr bwMode="auto">
            <a:xfrm>
              <a:off x="1674889" y="1344752"/>
              <a:ext cx="122237" cy="122237"/>
            </a:xfrm>
            <a:prstGeom prst="ellipse">
              <a:avLst/>
            </a:prstGeom>
            <a:solidFill>
              <a:srgbClr val="F5A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242259"/>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
        <p:nvSpPr>
          <p:cNvPr id="15" name="Freeform 91">
            <a:extLst>
              <a:ext uri="{FF2B5EF4-FFF2-40B4-BE49-F238E27FC236}">
                <a16:creationId xmlns:a16="http://schemas.microsoft.com/office/drawing/2014/main" id="{B915F0A4-772E-4091-B927-1CD09EDC3F6E}"/>
              </a:ext>
            </a:extLst>
          </p:cNvPr>
          <p:cNvSpPr/>
          <p:nvPr/>
        </p:nvSpPr>
        <p:spPr>
          <a:xfrm rot="19585707">
            <a:off x="4537841" y="4976743"/>
            <a:ext cx="472096" cy="318819"/>
          </a:xfrm>
          <a:custGeom>
            <a:avLst/>
            <a:gdLst>
              <a:gd name="connsiteX0" fmla="*/ 892415 w 1773043"/>
              <a:gd name="connsiteY0" fmla="*/ 0 h 1396205"/>
              <a:gd name="connsiteX1" fmla="*/ 900451 w 1773043"/>
              <a:gd name="connsiteY1" fmla="*/ 1393 h 1396205"/>
              <a:gd name="connsiteX2" fmla="*/ 930290 w 1773043"/>
              <a:gd name="connsiteY2" fmla="*/ 3488 h 1396205"/>
              <a:gd name="connsiteX3" fmla="*/ 963039 w 1773043"/>
              <a:gd name="connsiteY3" fmla="*/ 12242 h 1396205"/>
              <a:gd name="connsiteX4" fmla="*/ 966660 w 1773043"/>
              <a:gd name="connsiteY4" fmla="*/ 12870 h 1396205"/>
              <a:gd name="connsiteX5" fmla="*/ 968077 w 1773043"/>
              <a:gd name="connsiteY5" fmla="*/ 13589 h 1396205"/>
              <a:gd name="connsiteX6" fmla="*/ 978385 w 1773043"/>
              <a:gd name="connsiteY6" fmla="*/ 16344 h 1396205"/>
              <a:gd name="connsiteX7" fmla="*/ 1098717 w 1773043"/>
              <a:gd name="connsiteY7" fmla="*/ 108696 h 1396205"/>
              <a:gd name="connsiteX8" fmla="*/ 1724769 w 1773043"/>
              <a:gd name="connsiteY8" fmla="*/ 986098 h 1396205"/>
              <a:gd name="connsiteX9" fmla="*/ 1664263 w 1773043"/>
              <a:gd name="connsiteY9" fmla="*/ 1348016 h 1396205"/>
              <a:gd name="connsiteX10" fmla="*/ 1520434 w 1773043"/>
              <a:gd name="connsiteY10" fmla="*/ 1396205 h 1396205"/>
              <a:gd name="connsiteX11" fmla="*/ 1487610 w 1773043"/>
              <a:gd name="connsiteY11" fmla="*/ 1393900 h 1396205"/>
              <a:gd name="connsiteX12" fmla="*/ 1466394 w 1773043"/>
              <a:gd name="connsiteY12" fmla="*/ 1396039 h 1396205"/>
              <a:gd name="connsiteX13" fmla="*/ 308795 w 1773043"/>
              <a:gd name="connsiteY13" fmla="*/ 1396039 h 1396205"/>
              <a:gd name="connsiteX14" fmla="*/ 286692 w 1773043"/>
              <a:gd name="connsiteY14" fmla="*/ 1393811 h 1396205"/>
              <a:gd name="connsiteX15" fmla="*/ 252609 w 1773043"/>
              <a:gd name="connsiteY15" fmla="*/ 1396204 h 1396205"/>
              <a:gd name="connsiteX16" fmla="*/ 108780 w 1773043"/>
              <a:gd name="connsiteY16" fmla="*/ 1348015 h 1396205"/>
              <a:gd name="connsiteX17" fmla="*/ 48274 w 1773043"/>
              <a:gd name="connsiteY17" fmla="*/ 986097 h 1396205"/>
              <a:gd name="connsiteX18" fmla="*/ 674326 w 1773043"/>
              <a:gd name="connsiteY18" fmla="*/ 108695 h 1396205"/>
              <a:gd name="connsiteX19" fmla="*/ 718640 w 1773043"/>
              <a:gd name="connsiteY19" fmla="*/ 60655 h 1396205"/>
              <a:gd name="connsiteX20" fmla="*/ 735216 w 1773043"/>
              <a:gd name="connsiteY20" fmla="*/ 49884 h 1396205"/>
              <a:gd name="connsiteX21" fmla="*/ 736800 w 1773043"/>
              <a:gd name="connsiteY21" fmla="*/ 48190 h 1396205"/>
              <a:gd name="connsiteX22" fmla="*/ 745308 w 1773043"/>
              <a:gd name="connsiteY22" fmla="*/ 43327 h 1396205"/>
              <a:gd name="connsiteX23" fmla="*/ 771654 w 1773043"/>
              <a:gd name="connsiteY23" fmla="*/ 26209 h 1396205"/>
              <a:gd name="connsiteX24" fmla="*/ 780785 w 1773043"/>
              <a:gd name="connsiteY24" fmla="*/ 23048 h 1396205"/>
              <a:gd name="connsiteX25" fmla="*/ 782428 w 1773043"/>
              <a:gd name="connsiteY25" fmla="*/ 22109 h 1396205"/>
              <a:gd name="connsiteX26" fmla="*/ 805447 w 1773043"/>
              <a:gd name="connsiteY26" fmla="*/ 14512 h 1396205"/>
              <a:gd name="connsiteX27" fmla="*/ 830526 w 1773043"/>
              <a:gd name="connsiteY27" fmla="*/ 5832 h 1396205"/>
              <a:gd name="connsiteX28" fmla="*/ 842159 w 1773043"/>
              <a:gd name="connsiteY28" fmla="*/ 4736 h 1396205"/>
              <a:gd name="connsiteX29" fmla="*/ 880628 w 1773043"/>
              <a:gd name="connsiteY29" fmla="*/ 1 h 1396205"/>
              <a:gd name="connsiteX30" fmla="*/ 887376 w 1773043"/>
              <a:gd name="connsiteY30" fmla="*/ 475 h 139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73043" h="1396205">
                <a:moveTo>
                  <a:pt x="892415" y="0"/>
                </a:moveTo>
                <a:lnTo>
                  <a:pt x="900451" y="1393"/>
                </a:lnTo>
                <a:lnTo>
                  <a:pt x="930290" y="3488"/>
                </a:lnTo>
                <a:lnTo>
                  <a:pt x="963039" y="12242"/>
                </a:lnTo>
                <a:lnTo>
                  <a:pt x="966660" y="12870"/>
                </a:lnTo>
                <a:lnTo>
                  <a:pt x="968077" y="13589"/>
                </a:lnTo>
                <a:lnTo>
                  <a:pt x="978385" y="16344"/>
                </a:lnTo>
                <a:cubicBezTo>
                  <a:pt x="1025211" y="33804"/>
                  <a:pt x="1067505" y="64953"/>
                  <a:pt x="1098717" y="108696"/>
                </a:cubicBezTo>
                <a:lnTo>
                  <a:pt x="1724769" y="986098"/>
                </a:lnTo>
                <a:cubicBezTo>
                  <a:pt x="1808001" y="1102747"/>
                  <a:pt x="1780912" y="1264783"/>
                  <a:pt x="1664263" y="1348016"/>
                </a:cubicBezTo>
                <a:cubicBezTo>
                  <a:pt x="1620519" y="1379228"/>
                  <a:pt x="1570393" y="1394926"/>
                  <a:pt x="1520434" y="1396205"/>
                </a:cubicBezTo>
                <a:lnTo>
                  <a:pt x="1487610" y="1393900"/>
                </a:lnTo>
                <a:lnTo>
                  <a:pt x="1466394" y="1396039"/>
                </a:lnTo>
                <a:lnTo>
                  <a:pt x="308795" y="1396039"/>
                </a:lnTo>
                <a:lnTo>
                  <a:pt x="286692" y="1393811"/>
                </a:lnTo>
                <a:lnTo>
                  <a:pt x="252609" y="1396204"/>
                </a:lnTo>
                <a:cubicBezTo>
                  <a:pt x="202650" y="1394925"/>
                  <a:pt x="152524" y="1379227"/>
                  <a:pt x="108780" y="1348015"/>
                </a:cubicBezTo>
                <a:cubicBezTo>
                  <a:pt x="-7869" y="1264782"/>
                  <a:pt x="-34958" y="1102746"/>
                  <a:pt x="48274" y="986097"/>
                </a:cubicBezTo>
                <a:lnTo>
                  <a:pt x="674326" y="108695"/>
                </a:lnTo>
                <a:cubicBezTo>
                  <a:pt x="687331" y="90469"/>
                  <a:pt x="702260" y="74429"/>
                  <a:pt x="718640" y="60655"/>
                </a:cubicBezTo>
                <a:lnTo>
                  <a:pt x="735216" y="49884"/>
                </a:lnTo>
                <a:lnTo>
                  <a:pt x="736800" y="48190"/>
                </a:lnTo>
                <a:lnTo>
                  <a:pt x="745308" y="43327"/>
                </a:lnTo>
                <a:lnTo>
                  <a:pt x="771654" y="26209"/>
                </a:lnTo>
                <a:lnTo>
                  <a:pt x="780785" y="23048"/>
                </a:lnTo>
                <a:lnTo>
                  <a:pt x="782428" y="22109"/>
                </a:lnTo>
                <a:lnTo>
                  <a:pt x="805447" y="14512"/>
                </a:lnTo>
                <a:lnTo>
                  <a:pt x="830526" y="5832"/>
                </a:lnTo>
                <a:lnTo>
                  <a:pt x="842159" y="4736"/>
                </a:lnTo>
                <a:lnTo>
                  <a:pt x="880628" y="1"/>
                </a:lnTo>
                <a:lnTo>
                  <a:pt x="887376" y="475"/>
                </a:lnTo>
                <a:close/>
              </a:path>
            </a:pathLst>
          </a:custGeom>
          <a:solidFill>
            <a:srgbClr val="FFC95C"/>
          </a:solidFill>
          <a:ln>
            <a:noFill/>
          </a:ln>
          <a:effectLst>
            <a:outerShdw blurRad="1905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6" name="Donut 42">
            <a:extLst>
              <a:ext uri="{FF2B5EF4-FFF2-40B4-BE49-F238E27FC236}">
                <a16:creationId xmlns:a16="http://schemas.microsoft.com/office/drawing/2014/main" id="{7274CBB6-B17C-4B97-946B-AFE3342E8F5F}"/>
              </a:ext>
            </a:extLst>
          </p:cNvPr>
          <p:cNvSpPr/>
          <p:nvPr/>
        </p:nvSpPr>
        <p:spPr>
          <a:xfrm>
            <a:off x="11950908" y="2415398"/>
            <a:ext cx="482181" cy="482181"/>
          </a:xfrm>
          <a:prstGeom prst="donut">
            <a:avLst>
              <a:gd name="adj" fmla="val 20417"/>
            </a:avLst>
          </a:prstGeom>
          <a:solidFill>
            <a:srgbClr val="FFC95C"/>
          </a:solidFill>
          <a:ln>
            <a:noFill/>
          </a:ln>
          <a:effectLst>
            <a:outerShdw blurRad="1905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Freeform 91">
            <a:extLst>
              <a:ext uri="{FF2B5EF4-FFF2-40B4-BE49-F238E27FC236}">
                <a16:creationId xmlns:a16="http://schemas.microsoft.com/office/drawing/2014/main" id="{7C7BC0AE-4327-4743-BB08-1FCD92FA29DE}"/>
              </a:ext>
            </a:extLst>
          </p:cNvPr>
          <p:cNvSpPr/>
          <p:nvPr/>
        </p:nvSpPr>
        <p:spPr>
          <a:xfrm rot="2400551">
            <a:off x="9291619" y="1111603"/>
            <a:ext cx="228299" cy="188656"/>
          </a:xfrm>
          <a:custGeom>
            <a:avLst/>
            <a:gdLst>
              <a:gd name="connsiteX0" fmla="*/ 892415 w 1773043"/>
              <a:gd name="connsiteY0" fmla="*/ 0 h 1396205"/>
              <a:gd name="connsiteX1" fmla="*/ 900451 w 1773043"/>
              <a:gd name="connsiteY1" fmla="*/ 1393 h 1396205"/>
              <a:gd name="connsiteX2" fmla="*/ 930290 w 1773043"/>
              <a:gd name="connsiteY2" fmla="*/ 3488 h 1396205"/>
              <a:gd name="connsiteX3" fmla="*/ 963039 w 1773043"/>
              <a:gd name="connsiteY3" fmla="*/ 12242 h 1396205"/>
              <a:gd name="connsiteX4" fmla="*/ 966660 w 1773043"/>
              <a:gd name="connsiteY4" fmla="*/ 12870 h 1396205"/>
              <a:gd name="connsiteX5" fmla="*/ 968077 w 1773043"/>
              <a:gd name="connsiteY5" fmla="*/ 13589 h 1396205"/>
              <a:gd name="connsiteX6" fmla="*/ 978385 w 1773043"/>
              <a:gd name="connsiteY6" fmla="*/ 16344 h 1396205"/>
              <a:gd name="connsiteX7" fmla="*/ 1098717 w 1773043"/>
              <a:gd name="connsiteY7" fmla="*/ 108696 h 1396205"/>
              <a:gd name="connsiteX8" fmla="*/ 1724769 w 1773043"/>
              <a:gd name="connsiteY8" fmla="*/ 986098 h 1396205"/>
              <a:gd name="connsiteX9" fmla="*/ 1664263 w 1773043"/>
              <a:gd name="connsiteY9" fmla="*/ 1348016 h 1396205"/>
              <a:gd name="connsiteX10" fmla="*/ 1520434 w 1773043"/>
              <a:gd name="connsiteY10" fmla="*/ 1396205 h 1396205"/>
              <a:gd name="connsiteX11" fmla="*/ 1487610 w 1773043"/>
              <a:gd name="connsiteY11" fmla="*/ 1393900 h 1396205"/>
              <a:gd name="connsiteX12" fmla="*/ 1466394 w 1773043"/>
              <a:gd name="connsiteY12" fmla="*/ 1396039 h 1396205"/>
              <a:gd name="connsiteX13" fmla="*/ 308795 w 1773043"/>
              <a:gd name="connsiteY13" fmla="*/ 1396039 h 1396205"/>
              <a:gd name="connsiteX14" fmla="*/ 286692 w 1773043"/>
              <a:gd name="connsiteY14" fmla="*/ 1393811 h 1396205"/>
              <a:gd name="connsiteX15" fmla="*/ 252609 w 1773043"/>
              <a:gd name="connsiteY15" fmla="*/ 1396204 h 1396205"/>
              <a:gd name="connsiteX16" fmla="*/ 108780 w 1773043"/>
              <a:gd name="connsiteY16" fmla="*/ 1348015 h 1396205"/>
              <a:gd name="connsiteX17" fmla="*/ 48274 w 1773043"/>
              <a:gd name="connsiteY17" fmla="*/ 986097 h 1396205"/>
              <a:gd name="connsiteX18" fmla="*/ 674326 w 1773043"/>
              <a:gd name="connsiteY18" fmla="*/ 108695 h 1396205"/>
              <a:gd name="connsiteX19" fmla="*/ 718640 w 1773043"/>
              <a:gd name="connsiteY19" fmla="*/ 60655 h 1396205"/>
              <a:gd name="connsiteX20" fmla="*/ 735216 w 1773043"/>
              <a:gd name="connsiteY20" fmla="*/ 49884 h 1396205"/>
              <a:gd name="connsiteX21" fmla="*/ 736800 w 1773043"/>
              <a:gd name="connsiteY21" fmla="*/ 48190 h 1396205"/>
              <a:gd name="connsiteX22" fmla="*/ 745308 w 1773043"/>
              <a:gd name="connsiteY22" fmla="*/ 43327 h 1396205"/>
              <a:gd name="connsiteX23" fmla="*/ 771654 w 1773043"/>
              <a:gd name="connsiteY23" fmla="*/ 26209 h 1396205"/>
              <a:gd name="connsiteX24" fmla="*/ 780785 w 1773043"/>
              <a:gd name="connsiteY24" fmla="*/ 23048 h 1396205"/>
              <a:gd name="connsiteX25" fmla="*/ 782428 w 1773043"/>
              <a:gd name="connsiteY25" fmla="*/ 22109 h 1396205"/>
              <a:gd name="connsiteX26" fmla="*/ 805447 w 1773043"/>
              <a:gd name="connsiteY26" fmla="*/ 14512 h 1396205"/>
              <a:gd name="connsiteX27" fmla="*/ 830526 w 1773043"/>
              <a:gd name="connsiteY27" fmla="*/ 5832 h 1396205"/>
              <a:gd name="connsiteX28" fmla="*/ 842159 w 1773043"/>
              <a:gd name="connsiteY28" fmla="*/ 4736 h 1396205"/>
              <a:gd name="connsiteX29" fmla="*/ 880628 w 1773043"/>
              <a:gd name="connsiteY29" fmla="*/ 1 h 1396205"/>
              <a:gd name="connsiteX30" fmla="*/ 887376 w 1773043"/>
              <a:gd name="connsiteY30" fmla="*/ 475 h 139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73043" h="1396205">
                <a:moveTo>
                  <a:pt x="892415" y="0"/>
                </a:moveTo>
                <a:lnTo>
                  <a:pt x="900451" y="1393"/>
                </a:lnTo>
                <a:lnTo>
                  <a:pt x="930290" y="3488"/>
                </a:lnTo>
                <a:lnTo>
                  <a:pt x="963039" y="12242"/>
                </a:lnTo>
                <a:lnTo>
                  <a:pt x="966660" y="12870"/>
                </a:lnTo>
                <a:lnTo>
                  <a:pt x="968077" y="13589"/>
                </a:lnTo>
                <a:lnTo>
                  <a:pt x="978385" y="16344"/>
                </a:lnTo>
                <a:cubicBezTo>
                  <a:pt x="1025211" y="33804"/>
                  <a:pt x="1067505" y="64953"/>
                  <a:pt x="1098717" y="108696"/>
                </a:cubicBezTo>
                <a:lnTo>
                  <a:pt x="1724769" y="986098"/>
                </a:lnTo>
                <a:cubicBezTo>
                  <a:pt x="1808001" y="1102747"/>
                  <a:pt x="1780912" y="1264783"/>
                  <a:pt x="1664263" y="1348016"/>
                </a:cubicBezTo>
                <a:cubicBezTo>
                  <a:pt x="1620519" y="1379228"/>
                  <a:pt x="1570393" y="1394926"/>
                  <a:pt x="1520434" y="1396205"/>
                </a:cubicBezTo>
                <a:lnTo>
                  <a:pt x="1487610" y="1393900"/>
                </a:lnTo>
                <a:lnTo>
                  <a:pt x="1466394" y="1396039"/>
                </a:lnTo>
                <a:lnTo>
                  <a:pt x="308795" y="1396039"/>
                </a:lnTo>
                <a:lnTo>
                  <a:pt x="286692" y="1393811"/>
                </a:lnTo>
                <a:lnTo>
                  <a:pt x="252609" y="1396204"/>
                </a:lnTo>
                <a:cubicBezTo>
                  <a:pt x="202650" y="1394925"/>
                  <a:pt x="152524" y="1379227"/>
                  <a:pt x="108780" y="1348015"/>
                </a:cubicBezTo>
                <a:cubicBezTo>
                  <a:pt x="-7869" y="1264782"/>
                  <a:pt x="-34958" y="1102746"/>
                  <a:pt x="48274" y="986097"/>
                </a:cubicBezTo>
                <a:lnTo>
                  <a:pt x="674326" y="108695"/>
                </a:lnTo>
                <a:cubicBezTo>
                  <a:pt x="687331" y="90469"/>
                  <a:pt x="702260" y="74429"/>
                  <a:pt x="718640" y="60655"/>
                </a:cubicBezTo>
                <a:lnTo>
                  <a:pt x="735216" y="49884"/>
                </a:lnTo>
                <a:lnTo>
                  <a:pt x="736800" y="48190"/>
                </a:lnTo>
                <a:lnTo>
                  <a:pt x="745308" y="43327"/>
                </a:lnTo>
                <a:lnTo>
                  <a:pt x="771654" y="26209"/>
                </a:lnTo>
                <a:lnTo>
                  <a:pt x="780785" y="23048"/>
                </a:lnTo>
                <a:lnTo>
                  <a:pt x="782428" y="22109"/>
                </a:lnTo>
                <a:lnTo>
                  <a:pt x="805447" y="14512"/>
                </a:lnTo>
                <a:lnTo>
                  <a:pt x="830526" y="5832"/>
                </a:lnTo>
                <a:lnTo>
                  <a:pt x="842159" y="4736"/>
                </a:lnTo>
                <a:lnTo>
                  <a:pt x="880628" y="1"/>
                </a:lnTo>
                <a:lnTo>
                  <a:pt x="887376" y="475"/>
                </a:lnTo>
                <a:close/>
              </a:path>
            </a:pathLst>
          </a:custGeom>
          <a:solidFill>
            <a:srgbClr val="FFC95C"/>
          </a:solidFill>
          <a:ln>
            <a:noFill/>
          </a:ln>
          <a:effectLst>
            <a:outerShdw blurRad="1905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9" name="Freeform 92">
            <a:extLst>
              <a:ext uri="{FF2B5EF4-FFF2-40B4-BE49-F238E27FC236}">
                <a16:creationId xmlns:a16="http://schemas.microsoft.com/office/drawing/2014/main" id="{5A1C0D63-466E-4F36-BD21-863EE0DBD372}"/>
              </a:ext>
            </a:extLst>
          </p:cNvPr>
          <p:cNvSpPr/>
          <p:nvPr/>
        </p:nvSpPr>
        <p:spPr>
          <a:xfrm rot="19508544">
            <a:off x="4567413" y="513272"/>
            <a:ext cx="241227" cy="188961"/>
          </a:xfrm>
          <a:custGeom>
            <a:avLst/>
            <a:gdLst>
              <a:gd name="connsiteX0" fmla="*/ 892415 w 1773043"/>
              <a:gd name="connsiteY0" fmla="*/ 0 h 1396205"/>
              <a:gd name="connsiteX1" fmla="*/ 900451 w 1773043"/>
              <a:gd name="connsiteY1" fmla="*/ 1393 h 1396205"/>
              <a:gd name="connsiteX2" fmla="*/ 930290 w 1773043"/>
              <a:gd name="connsiteY2" fmla="*/ 3488 h 1396205"/>
              <a:gd name="connsiteX3" fmla="*/ 963039 w 1773043"/>
              <a:gd name="connsiteY3" fmla="*/ 12242 h 1396205"/>
              <a:gd name="connsiteX4" fmla="*/ 966660 w 1773043"/>
              <a:gd name="connsiteY4" fmla="*/ 12870 h 1396205"/>
              <a:gd name="connsiteX5" fmla="*/ 968077 w 1773043"/>
              <a:gd name="connsiteY5" fmla="*/ 13589 h 1396205"/>
              <a:gd name="connsiteX6" fmla="*/ 978385 w 1773043"/>
              <a:gd name="connsiteY6" fmla="*/ 16344 h 1396205"/>
              <a:gd name="connsiteX7" fmla="*/ 1098717 w 1773043"/>
              <a:gd name="connsiteY7" fmla="*/ 108696 h 1396205"/>
              <a:gd name="connsiteX8" fmla="*/ 1724769 w 1773043"/>
              <a:gd name="connsiteY8" fmla="*/ 986098 h 1396205"/>
              <a:gd name="connsiteX9" fmla="*/ 1664263 w 1773043"/>
              <a:gd name="connsiteY9" fmla="*/ 1348016 h 1396205"/>
              <a:gd name="connsiteX10" fmla="*/ 1520434 w 1773043"/>
              <a:gd name="connsiteY10" fmla="*/ 1396205 h 1396205"/>
              <a:gd name="connsiteX11" fmla="*/ 1487610 w 1773043"/>
              <a:gd name="connsiteY11" fmla="*/ 1393900 h 1396205"/>
              <a:gd name="connsiteX12" fmla="*/ 1466394 w 1773043"/>
              <a:gd name="connsiteY12" fmla="*/ 1396039 h 1396205"/>
              <a:gd name="connsiteX13" fmla="*/ 308795 w 1773043"/>
              <a:gd name="connsiteY13" fmla="*/ 1396039 h 1396205"/>
              <a:gd name="connsiteX14" fmla="*/ 286692 w 1773043"/>
              <a:gd name="connsiteY14" fmla="*/ 1393811 h 1396205"/>
              <a:gd name="connsiteX15" fmla="*/ 252609 w 1773043"/>
              <a:gd name="connsiteY15" fmla="*/ 1396204 h 1396205"/>
              <a:gd name="connsiteX16" fmla="*/ 108780 w 1773043"/>
              <a:gd name="connsiteY16" fmla="*/ 1348015 h 1396205"/>
              <a:gd name="connsiteX17" fmla="*/ 48274 w 1773043"/>
              <a:gd name="connsiteY17" fmla="*/ 986097 h 1396205"/>
              <a:gd name="connsiteX18" fmla="*/ 674326 w 1773043"/>
              <a:gd name="connsiteY18" fmla="*/ 108695 h 1396205"/>
              <a:gd name="connsiteX19" fmla="*/ 718640 w 1773043"/>
              <a:gd name="connsiteY19" fmla="*/ 60655 h 1396205"/>
              <a:gd name="connsiteX20" fmla="*/ 735216 w 1773043"/>
              <a:gd name="connsiteY20" fmla="*/ 49884 h 1396205"/>
              <a:gd name="connsiteX21" fmla="*/ 736800 w 1773043"/>
              <a:gd name="connsiteY21" fmla="*/ 48190 h 1396205"/>
              <a:gd name="connsiteX22" fmla="*/ 745308 w 1773043"/>
              <a:gd name="connsiteY22" fmla="*/ 43327 h 1396205"/>
              <a:gd name="connsiteX23" fmla="*/ 771654 w 1773043"/>
              <a:gd name="connsiteY23" fmla="*/ 26209 h 1396205"/>
              <a:gd name="connsiteX24" fmla="*/ 780785 w 1773043"/>
              <a:gd name="connsiteY24" fmla="*/ 23048 h 1396205"/>
              <a:gd name="connsiteX25" fmla="*/ 782428 w 1773043"/>
              <a:gd name="connsiteY25" fmla="*/ 22109 h 1396205"/>
              <a:gd name="connsiteX26" fmla="*/ 805447 w 1773043"/>
              <a:gd name="connsiteY26" fmla="*/ 14512 h 1396205"/>
              <a:gd name="connsiteX27" fmla="*/ 830526 w 1773043"/>
              <a:gd name="connsiteY27" fmla="*/ 5832 h 1396205"/>
              <a:gd name="connsiteX28" fmla="*/ 842159 w 1773043"/>
              <a:gd name="connsiteY28" fmla="*/ 4736 h 1396205"/>
              <a:gd name="connsiteX29" fmla="*/ 880628 w 1773043"/>
              <a:gd name="connsiteY29" fmla="*/ 1 h 1396205"/>
              <a:gd name="connsiteX30" fmla="*/ 887376 w 1773043"/>
              <a:gd name="connsiteY30" fmla="*/ 475 h 139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73043" h="1396205">
                <a:moveTo>
                  <a:pt x="892415" y="0"/>
                </a:moveTo>
                <a:lnTo>
                  <a:pt x="900451" y="1393"/>
                </a:lnTo>
                <a:lnTo>
                  <a:pt x="930290" y="3488"/>
                </a:lnTo>
                <a:lnTo>
                  <a:pt x="963039" y="12242"/>
                </a:lnTo>
                <a:lnTo>
                  <a:pt x="966660" y="12870"/>
                </a:lnTo>
                <a:lnTo>
                  <a:pt x="968077" y="13589"/>
                </a:lnTo>
                <a:lnTo>
                  <a:pt x="978385" y="16344"/>
                </a:lnTo>
                <a:cubicBezTo>
                  <a:pt x="1025211" y="33804"/>
                  <a:pt x="1067505" y="64953"/>
                  <a:pt x="1098717" y="108696"/>
                </a:cubicBezTo>
                <a:lnTo>
                  <a:pt x="1724769" y="986098"/>
                </a:lnTo>
                <a:cubicBezTo>
                  <a:pt x="1808001" y="1102747"/>
                  <a:pt x="1780912" y="1264783"/>
                  <a:pt x="1664263" y="1348016"/>
                </a:cubicBezTo>
                <a:cubicBezTo>
                  <a:pt x="1620519" y="1379228"/>
                  <a:pt x="1570393" y="1394926"/>
                  <a:pt x="1520434" y="1396205"/>
                </a:cubicBezTo>
                <a:lnTo>
                  <a:pt x="1487610" y="1393900"/>
                </a:lnTo>
                <a:lnTo>
                  <a:pt x="1466394" y="1396039"/>
                </a:lnTo>
                <a:lnTo>
                  <a:pt x="308795" y="1396039"/>
                </a:lnTo>
                <a:lnTo>
                  <a:pt x="286692" y="1393811"/>
                </a:lnTo>
                <a:lnTo>
                  <a:pt x="252609" y="1396204"/>
                </a:lnTo>
                <a:cubicBezTo>
                  <a:pt x="202650" y="1394925"/>
                  <a:pt x="152524" y="1379227"/>
                  <a:pt x="108780" y="1348015"/>
                </a:cubicBezTo>
                <a:cubicBezTo>
                  <a:pt x="-7869" y="1264782"/>
                  <a:pt x="-34958" y="1102746"/>
                  <a:pt x="48274" y="986097"/>
                </a:cubicBezTo>
                <a:lnTo>
                  <a:pt x="674326" y="108695"/>
                </a:lnTo>
                <a:cubicBezTo>
                  <a:pt x="687331" y="90469"/>
                  <a:pt x="702260" y="74429"/>
                  <a:pt x="718640" y="60655"/>
                </a:cubicBezTo>
                <a:lnTo>
                  <a:pt x="735216" y="49884"/>
                </a:lnTo>
                <a:lnTo>
                  <a:pt x="736800" y="48190"/>
                </a:lnTo>
                <a:lnTo>
                  <a:pt x="745308" y="43327"/>
                </a:lnTo>
                <a:lnTo>
                  <a:pt x="771654" y="26209"/>
                </a:lnTo>
                <a:lnTo>
                  <a:pt x="780785" y="23048"/>
                </a:lnTo>
                <a:lnTo>
                  <a:pt x="782428" y="22109"/>
                </a:lnTo>
                <a:lnTo>
                  <a:pt x="805447" y="14512"/>
                </a:lnTo>
                <a:lnTo>
                  <a:pt x="830526" y="5832"/>
                </a:lnTo>
                <a:lnTo>
                  <a:pt x="842159" y="4736"/>
                </a:lnTo>
                <a:lnTo>
                  <a:pt x="880628" y="1"/>
                </a:lnTo>
                <a:lnTo>
                  <a:pt x="887376" y="475"/>
                </a:lnTo>
                <a:close/>
              </a:path>
            </a:pathLst>
          </a:custGeom>
          <a:gradFill flip="none" rotWithShape="1">
            <a:gsLst>
              <a:gs pos="0">
                <a:srgbClr val="C6C6DD"/>
              </a:gs>
              <a:gs pos="100000">
                <a:srgbClr val="24225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242259"/>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0" name="Content Placeholder 2">
            <a:extLst>
              <a:ext uri="{FF2B5EF4-FFF2-40B4-BE49-F238E27FC236}">
                <a16:creationId xmlns:a16="http://schemas.microsoft.com/office/drawing/2014/main" id="{0A99DA0F-763A-4FCC-A289-0C58674C4E99}"/>
              </a:ext>
            </a:extLst>
          </p:cNvPr>
          <p:cNvSpPr>
            <a:spLocks noGrp="1"/>
          </p:cNvSpPr>
          <p:nvPr>
            <p:ph idx="1"/>
          </p:nvPr>
        </p:nvSpPr>
        <p:spPr>
          <a:xfrm>
            <a:off x="3935413" y="1785420"/>
            <a:ext cx="7249144" cy="551380"/>
          </a:xfrm>
        </p:spPr>
        <p:txBody>
          <a:bodyPr>
            <a:normAutofit/>
          </a:bodyPr>
          <a:lstStyle/>
          <a:p>
            <a:pPr marL="0" indent="0" algn="just">
              <a:lnSpc>
                <a:spcPct val="100000"/>
              </a:lnSpc>
              <a:buNone/>
            </a:pPr>
            <a:r>
              <a:rPr lang="en-US" sz="1600" dirty="0">
                <a:solidFill>
                  <a:srgbClr val="242259"/>
                </a:solidFill>
                <a:latin typeface="Open Sans" panose="020B0606030504020204" pitchFamily="34" charset="0"/>
                <a:ea typeface="Open Sans" panose="020B0606030504020204" pitchFamily="34" charset="0"/>
                <a:cs typeface="Open Sans" panose="020B0606030504020204" pitchFamily="34" charset="0"/>
              </a:rPr>
              <a:t>Menteri </a:t>
            </a:r>
            <a:r>
              <a:rPr lang="en-US" sz="1600" dirty="0" err="1">
                <a:solidFill>
                  <a:srgbClr val="242259"/>
                </a:solidFill>
                <a:latin typeface="Open Sans" panose="020B0606030504020204" pitchFamily="34" charset="0"/>
                <a:ea typeface="Open Sans" panose="020B0606030504020204" pitchFamily="34" charset="0"/>
                <a:cs typeface="Open Sans" panose="020B0606030504020204" pitchFamily="34" charset="0"/>
              </a:rPr>
              <a:t>Keuangan</a:t>
            </a:r>
            <a:r>
              <a:rPr lang="en-US" sz="1600" dirty="0">
                <a:solidFill>
                  <a:srgbClr val="242259"/>
                </a:solidFill>
                <a:latin typeface="Open Sans" panose="020B0606030504020204" pitchFamily="34" charset="0"/>
                <a:ea typeface="Open Sans" panose="020B0606030504020204" pitchFamily="34" charset="0"/>
                <a:cs typeface="Open Sans" panose="020B0606030504020204" pitchFamily="34" charset="0"/>
              </a:rPr>
              <a:t> </a:t>
            </a:r>
            <a:r>
              <a:rPr lang="en-US" sz="1600" b="1" dirty="0" err="1">
                <a:solidFill>
                  <a:srgbClr val="242259"/>
                </a:solidFill>
                <a:latin typeface="Open Sans" panose="020B0606030504020204" pitchFamily="34" charset="0"/>
                <a:ea typeface="Open Sans" panose="020B0606030504020204" pitchFamily="34" charset="0"/>
                <a:cs typeface="Open Sans" panose="020B0606030504020204" pitchFamily="34" charset="0"/>
              </a:rPr>
              <a:t>berwenang</a:t>
            </a:r>
            <a:r>
              <a:rPr lang="en-US" sz="1600" b="1" dirty="0">
                <a:solidFill>
                  <a:srgbClr val="242259"/>
                </a:solidFill>
                <a:latin typeface="Open Sans" panose="020B0606030504020204" pitchFamily="34" charset="0"/>
                <a:ea typeface="Open Sans" panose="020B0606030504020204" pitchFamily="34" charset="0"/>
                <a:cs typeface="Open Sans" panose="020B0606030504020204" pitchFamily="34" charset="0"/>
              </a:rPr>
              <a:t> </a:t>
            </a:r>
            <a:r>
              <a:rPr lang="en-US" sz="1600" b="1" dirty="0" err="1">
                <a:solidFill>
                  <a:srgbClr val="242259"/>
                </a:solidFill>
                <a:latin typeface="Open Sans" panose="020B0606030504020204" pitchFamily="34" charset="0"/>
                <a:ea typeface="Open Sans" panose="020B0606030504020204" pitchFamily="34" charset="0"/>
                <a:cs typeface="Open Sans" panose="020B0606030504020204" pitchFamily="34" charset="0"/>
              </a:rPr>
              <a:t>menetapkan</a:t>
            </a:r>
            <a:r>
              <a:rPr lang="en-US" sz="1600" b="1" dirty="0">
                <a:solidFill>
                  <a:srgbClr val="242259"/>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21" name="Google Shape;2038;p115">
            <a:extLst>
              <a:ext uri="{FF2B5EF4-FFF2-40B4-BE49-F238E27FC236}">
                <a16:creationId xmlns:a16="http://schemas.microsoft.com/office/drawing/2014/main" id="{05424054-D122-4A43-8203-724039C9E674}"/>
              </a:ext>
            </a:extLst>
          </p:cNvPr>
          <p:cNvSpPr/>
          <p:nvPr/>
        </p:nvSpPr>
        <p:spPr>
          <a:xfrm>
            <a:off x="4535055" y="2415398"/>
            <a:ext cx="2597250" cy="1529497"/>
          </a:xfrm>
          <a:prstGeom prst="roundRect">
            <a:avLst/>
          </a:prstGeom>
          <a:solidFill>
            <a:srgbClr val="CCCCE1"/>
          </a:solidFill>
          <a:ln>
            <a:noFill/>
          </a:ln>
        </p:spPr>
        <p:txBody>
          <a:bodyPr spcFirstLastPara="1" wrap="square" lIns="90475" tIns="44450" rIns="90475" bIns="44450" anchor="t" anchorCtr="0">
            <a:spAutoFit/>
          </a:bodyPr>
          <a:lstStyle/>
          <a:p>
            <a:pPr algn="ctr"/>
            <a:r>
              <a:rPr lang="en-US" sz="1600" dirty="0" err="1">
                <a:solidFill>
                  <a:srgbClr val="242259"/>
                </a:solidFill>
                <a:latin typeface="Open Sans" panose="020B0606030504020204" pitchFamily="34" charset="0"/>
                <a:ea typeface="Open Sans" panose="020B0606030504020204" pitchFamily="34" charset="0"/>
                <a:cs typeface="Open Sans" panose="020B0606030504020204" pitchFamily="34" charset="0"/>
                <a:sym typeface="Arial"/>
              </a:rPr>
              <a:t>Besarnya</a:t>
            </a:r>
            <a:r>
              <a:rPr lang="en-US" sz="1600" dirty="0">
                <a:solidFill>
                  <a:srgbClr val="242259"/>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dirty="0" err="1">
                <a:solidFill>
                  <a:srgbClr val="242259"/>
                </a:solidFill>
                <a:latin typeface="Open Sans" panose="020B0606030504020204" pitchFamily="34" charset="0"/>
                <a:ea typeface="Open Sans" panose="020B0606030504020204" pitchFamily="34" charset="0"/>
                <a:cs typeface="Open Sans" panose="020B0606030504020204" pitchFamily="34" charset="0"/>
                <a:sym typeface="Arial"/>
              </a:rPr>
              <a:t>p</a:t>
            </a:r>
            <a:r>
              <a:rPr lang="en-US" sz="1600" dirty="0" err="1">
                <a:solidFill>
                  <a:srgbClr val="242259"/>
                </a:solidFill>
                <a:latin typeface="Open Sans" panose="020B0606030504020204" pitchFamily="34" charset="0"/>
                <a:ea typeface="Open Sans" panose="020B0606030504020204" pitchFamily="34" charset="0"/>
                <a:cs typeface="Open Sans" panose="020B0606030504020204" pitchFamily="34" charset="0"/>
                <a:sym typeface="Arial"/>
              </a:rPr>
              <a:t>erbandingan</a:t>
            </a:r>
            <a:r>
              <a:rPr lang="en-US" sz="1600" dirty="0">
                <a:solidFill>
                  <a:srgbClr val="242259"/>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dirty="0" err="1">
                <a:solidFill>
                  <a:srgbClr val="242259"/>
                </a:solidFill>
                <a:latin typeface="Open Sans" panose="020B0606030504020204" pitchFamily="34" charset="0"/>
                <a:ea typeface="Open Sans" panose="020B0606030504020204" pitchFamily="34" charset="0"/>
                <a:cs typeface="Open Sans" panose="020B0606030504020204" pitchFamily="34" charset="0"/>
                <a:sym typeface="Arial"/>
              </a:rPr>
              <a:t>a</a:t>
            </a:r>
            <a:r>
              <a:rPr lang="en-US" sz="1600" dirty="0" err="1">
                <a:solidFill>
                  <a:srgbClr val="242259"/>
                </a:solidFill>
                <a:latin typeface="Open Sans" panose="020B0606030504020204" pitchFamily="34" charset="0"/>
                <a:ea typeface="Open Sans" panose="020B0606030504020204" pitchFamily="34" charset="0"/>
                <a:cs typeface="Open Sans" panose="020B0606030504020204" pitchFamily="34" charset="0"/>
                <a:sym typeface="Arial"/>
              </a:rPr>
              <a:t>ntara</a:t>
            </a:r>
            <a:r>
              <a:rPr lang="en-US" sz="1600" dirty="0">
                <a:solidFill>
                  <a:srgbClr val="242259"/>
                </a:solidFill>
                <a:latin typeface="Open Sans" panose="020B0606030504020204" pitchFamily="34" charset="0"/>
                <a:ea typeface="Open Sans" panose="020B0606030504020204" pitchFamily="34" charset="0"/>
                <a:cs typeface="Open Sans" panose="020B0606030504020204" pitchFamily="34" charset="0"/>
                <a:sym typeface="Arial"/>
              </a:rPr>
              <a:t> utang dan modal</a:t>
            </a:r>
            <a:endParaRPr lang="en-US" dirty="0">
              <a:solidFill>
                <a:srgbClr val="242259"/>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1600" dirty="0" err="1">
                <a:solidFill>
                  <a:srgbClr val="242259"/>
                </a:solidFill>
                <a:latin typeface="Open Sans" panose="020B0606030504020204" pitchFamily="34" charset="0"/>
                <a:ea typeface="Open Sans" panose="020B0606030504020204" pitchFamily="34" charset="0"/>
                <a:cs typeface="Open Sans" panose="020B0606030504020204" pitchFamily="34" charset="0"/>
                <a:sym typeface="Arial"/>
              </a:rPr>
              <a:t>untuk</a:t>
            </a:r>
            <a:r>
              <a:rPr lang="en-US" sz="1600" dirty="0">
                <a:solidFill>
                  <a:srgbClr val="242259"/>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1600" dirty="0" err="1">
                <a:solidFill>
                  <a:srgbClr val="242259"/>
                </a:solidFill>
                <a:latin typeface="Open Sans" panose="020B0606030504020204" pitchFamily="34" charset="0"/>
                <a:ea typeface="Open Sans" panose="020B0606030504020204" pitchFamily="34" charset="0"/>
                <a:cs typeface="Open Sans" panose="020B0606030504020204" pitchFamily="34" charset="0"/>
                <a:sym typeface="Arial"/>
              </a:rPr>
              <a:t>keperluan</a:t>
            </a:r>
            <a:endParaRPr lang="en-US" dirty="0">
              <a:solidFill>
                <a:srgbClr val="242259"/>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1600" dirty="0" err="1">
                <a:solidFill>
                  <a:srgbClr val="242259"/>
                </a:solidFill>
                <a:latin typeface="Open Sans" panose="020B0606030504020204" pitchFamily="34" charset="0"/>
                <a:ea typeface="Open Sans" panose="020B0606030504020204" pitchFamily="34" charset="0"/>
                <a:cs typeface="Open Sans" panose="020B0606030504020204" pitchFamily="34" charset="0"/>
                <a:sym typeface="Arial"/>
              </a:rPr>
              <a:t>penghitungan</a:t>
            </a:r>
            <a:r>
              <a:rPr lang="en-US" sz="1600" dirty="0">
                <a:solidFill>
                  <a:srgbClr val="242259"/>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1600" dirty="0" err="1">
                <a:solidFill>
                  <a:srgbClr val="242259"/>
                </a:solidFill>
                <a:latin typeface="Open Sans" panose="020B0606030504020204" pitchFamily="34" charset="0"/>
                <a:ea typeface="Open Sans" panose="020B0606030504020204" pitchFamily="34" charset="0"/>
                <a:cs typeface="Open Sans" panose="020B0606030504020204" pitchFamily="34" charset="0"/>
                <a:sym typeface="Arial"/>
              </a:rPr>
              <a:t>pajak</a:t>
            </a:r>
            <a:endParaRPr lang="en-US" dirty="0">
              <a:solidFill>
                <a:srgbClr val="24225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Google Shape;2039;p115">
            <a:extLst>
              <a:ext uri="{FF2B5EF4-FFF2-40B4-BE49-F238E27FC236}">
                <a16:creationId xmlns:a16="http://schemas.microsoft.com/office/drawing/2014/main" id="{D39B55C6-462C-4A10-93AF-79830A01BE1B}"/>
              </a:ext>
            </a:extLst>
          </p:cNvPr>
          <p:cNvSpPr/>
          <p:nvPr/>
        </p:nvSpPr>
        <p:spPr>
          <a:xfrm>
            <a:off x="7543173" y="2420575"/>
            <a:ext cx="3967162" cy="1461393"/>
          </a:xfrm>
          <a:prstGeom prst="roundRect">
            <a:avLst/>
          </a:prstGeom>
          <a:solidFill>
            <a:srgbClr val="CCCCE1"/>
          </a:solidFill>
          <a:ln>
            <a:noFill/>
          </a:ln>
        </p:spPr>
        <p:txBody>
          <a:bodyPr spcFirstLastPara="1" wrap="square" lIns="90475" tIns="44450" rIns="90475" bIns="44450" anchor="t" anchorCtr="0">
            <a:spAutoFit/>
          </a:bodyPr>
          <a:lstStyle/>
          <a:p>
            <a:pPr algn="ctr"/>
            <a:r>
              <a:rPr lang="en-US" sz="1600" dirty="0" err="1">
                <a:solidFill>
                  <a:srgbClr val="242259"/>
                </a:solidFill>
                <a:latin typeface="Open Sans" panose="020B0606030504020204" pitchFamily="34" charset="0"/>
                <a:ea typeface="Open Sans" panose="020B0606030504020204" pitchFamily="34" charset="0"/>
                <a:cs typeface="Open Sans" panose="020B0606030504020204" pitchFamily="34" charset="0"/>
                <a:sym typeface="Arial"/>
              </a:rPr>
              <a:t>Saat</a:t>
            </a:r>
            <a:r>
              <a:rPr lang="en-US" sz="1600" dirty="0">
                <a:solidFill>
                  <a:srgbClr val="242259"/>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1600" dirty="0" err="1">
                <a:solidFill>
                  <a:srgbClr val="242259"/>
                </a:solidFill>
                <a:latin typeface="Open Sans" panose="020B0606030504020204" pitchFamily="34" charset="0"/>
                <a:ea typeface="Open Sans" panose="020B0606030504020204" pitchFamily="34" charset="0"/>
                <a:cs typeface="Open Sans" panose="020B0606030504020204" pitchFamily="34" charset="0"/>
                <a:sym typeface="Arial"/>
              </a:rPr>
              <a:t>diperolehnya</a:t>
            </a:r>
            <a:r>
              <a:rPr lang="en-US" sz="1600" dirty="0">
                <a:solidFill>
                  <a:srgbClr val="242259"/>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1600" dirty="0" err="1">
                <a:solidFill>
                  <a:srgbClr val="242259"/>
                </a:solidFill>
                <a:latin typeface="Open Sans" panose="020B0606030504020204" pitchFamily="34" charset="0"/>
                <a:ea typeface="Open Sans" panose="020B0606030504020204" pitchFamily="34" charset="0"/>
                <a:cs typeface="Open Sans" panose="020B0606030504020204" pitchFamily="34" charset="0"/>
                <a:sym typeface="Arial"/>
              </a:rPr>
              <a:t>dividen</a:t>
            </a:r>
            <a:r>
              <a:rPr lang="en-US" sz="1600" dirty="0">
                <a:solidFill>
                  <a:srgbClr val="242259"/>
                </a:solidFill>
                <a:latin typeface="Open Sans" panose="020B0606030504020204" pitchFamily="34" charset="0"/>
                <a:ea typeface="Open Sans" panose="020B0606030504020204" pitchFamily="34" charset="0"/>
                <a:cs typeface="Open Sans" panose="020B0606030504020204" pitchFamily="34" charset="0"/>
                <a:sym typeface="Arial"/>
              </a:rPr>
              <a:t> oleh WPDN </a:t>
            </a:r>
            <a:r>
              <a:rPr lang="en-US" sz="1600" dirty="0" err="1">
                <a:solidFill>
                  <a:srgbClr val="242259"/>
                </a:solidFill>
                <a:latin typeface="Open Sans" panose="020B0606030504020204" pitchFamily="34" charset="0"/>
                <a:ea typeface="Open Sans" panose="020B0606030504020204" pitchFamily="34" charset="0"/>
                <a:cs typeface="Open Sans" panose="020B0606030504020204" pitchFamily="34" charset="0"/>
                <a:sym typeface="Arial"/>
              </a:rPr>
              <a:t>atas</a:t>
            </a:r>
            <a:r>
              <a:rPr lang="en-US" sz="1600" dirty="0">
                <a:solidFill>
                  <a:srgbClr val="242259"/>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1600" dirty="0" err="1">
                <a:solidFill>
                  <a:srgbClr val="242259"/>
                </a:solidFill>
                <a:latin typeface="Open Sans" panose="020B0606030504020204" pitchFamily="34" charset="0"/>
                <a:ea typeface="Open Sans" panose="020B0606030504020204" pitchFamily="34" charset="0"/>
                <a:cs typeface="Open Sans" panose="020B0606030504020204" pitchFamily="34" charset="0"/>
                <a:sym typeface="Arial"/>
              </a:rPr>
              <a:t>penyertaan</a:t>
            </a:r>
            <a:r>
              <a:rPr lang="en-US" sz="1600" dirty="0">
                <a:solidFill>
                  <a:srgbClr val="242259"/>
                </a:solidFill>
                <a:latin typeface="Open Sans" panose="020B0606030504020204" pitchFamily="34" charset="0"/>
                <a:ea typeface="Open Sans" panose="020B0606030504020204" pitchFamily="34" charset="0"/>
                <a:cs typeface="Open Sans" panose="020B0606030504020204" pitchFamily="34" charset="0"/>
                <a:sym typeface="Arial"/>
              </a:rPr>
              <a:t> modal pada badan </a:t>
            </a:r>
            <a:r>
              <a:rPr lang="en-US" sz="1600" dirty="0" err="1">
                <a:solidFill>
                  <a:srgbClr val="242259"/>
                </a:solidFill>
                <a:latin typeface="Open Sans" panose="020B0606030504020204" pitchFamily="34" charset="0"/>
                <a:ea typeface="Open Sans" panose="020B0606030504020204" pitchFamily="34" charset="0"/>
                <a:cs typeface="Open Sans" panose="020B0606030504020204" pitchFamily="34" charset="0"/>
                <a:sym typeface="Arial"/>
              </a:rPr>
              <a:t>usaha</a:t>
            </a:r>
            <a:r>
              <a:rPr lang="en-US" sz="1600" dirty="0">
                <a:solidFill>
                  <a:srgbClr val="242259"/>
                </a:solidFill>
                <a:latin typeface="Open Sans" panose="020B0606030504020204" pitchFamily="34" charset="0"/>
                <a:ea typeface="Open Sans" panose="020B0606030504020204" pitchFamily="34" charset="0"/>
                <a:cs typeface="Open Sans" panose="020B0606030504020204" pitchFamily="34" charset="0"/>
                <a:sym typeface="Arial"/>
              </a:rPr>
              <a:t> di </a:t>
            </a:r>
            <a:r>
              <a:rPr lang="en-US" sz="1600" dirty="0" err="1">
                <a:solidFill>
                  <a:srgbClr val="242259"/>
                </a:solidFill>
                <a:latin typeface="Open Sans" panose="020B0606030504020204" pitchFamily="34" charset="0"/>
                <a:ea typeface="Open Sans" panose="020B0606030504020204" pitchFamily="34" charset="0"/>
                <a:cs typeface="Open Sans" panose="020B0606030504020204" pitchFamily="34" charset="0"/>
                <a:sym typeface="Arial"/>
              </a:rPr>
              <a:t>luar</a:t>
            </a:r>
            <a:r>
              <a:rPr lang="en-US" sz="1600" dirty="0">
                <a:solidFill>
                  <a:srgbClr val="242259"/>
                </a:solidFill>
                <a:latin typeface="Open Sans" panose="020B0606030504020204" pitchFamily="34" charset="0"/>
                <a:ea typeface="Open Sans" panose="020B0606030504020204" pitchFamily="34" charset="0"/>
                <a:cs typeface="Open Sans" panose="020B0606030504020204" pitchFamily="34" charset="0"/>
                <a:sym typeface="Arial"/>
              </a:rPr>
              <a:t> negeri </a:t>
            </a:r>
            <a:r>
              <a:rPr lang="en-US" sz="1600" dirty="0" err="1">
                <a:solidFill>
                  <a:srgbClr val="242259"/>
                </a:solidFill>
                <a:latin typeface="Open Sans" panose="020B0606030504020204" pitchFamily="34" charset="0"/>
                <a:ea typeface="Open Sans" panose="020B0606030504020204" pitchFamily="34" charset="0"/>
                <a:cs typeface="Open Sans" panose="020B0606030504020204" pitchFamily="34" charset="0"/>
                <a:sym typeface="Arial"/>
              </a:rPr>
              <a:t>selain</a:t>
            </a:r>
            <a:r>
              <a:rPr lang="en-US" sz="1600" dirty="0">
                <a:solidFill>
                  <a:srgbClr val="242259"/>
                </a:solidFill>
                <a:latin typeface="Open Sans" panose="020B0606030504020204" pitchFamily="34" charset="0"/>
                <a:ea typeface="Open Sans" panose="020B0606030504020204" pitchFamily="34" charset="0"/>
                <a:cs typeface="Open Sans" panose="020B0606030504020204" pitchFamily="34" charset="0"/>
                <a:sym typeface="Arial"/>
              </a:rPr>
              <a:t> badan </a:t>
            </a:r>
            <a:r>
              <a:rPr lang="en-US" sz="1600" dirty="0" err="1">
                <a:solidFill>
                  <a:srgbClr val="242259"/>
                </a:solidFill>
                <a:latin typeface="Open Sans" panose="020B0606030504020204" pitchFamily="34" charset="0"/>
                <a:ea typeface="Open Sans" panose="020B0606030504020204" pitchFamily="34" charset="0"/>
                <a:cs typeface="Open Sans" panose="020B0606030504020204" pitchFamily="34" charset="0"/>
                <a:sym typeface="Arial"/>
              </a:rPr>
              <a:t>usaha</a:t>
            </a:r>
            <a:r>
              <a:rPr lang="en-US" sz="1600" dirty="0">
                <a:solidFill>
                  <a:srgbClr val="242259"/>
                </a:solidFill>
                <a:latin typeface="Open Sans" panose="020B0606030504020204" pitchFamily="34" charset="0"/>
                <a:ea typeface="Open Sans" panose="020B0606030504020204" pitchFamily="34" charset="0"/>
                <a:cs typeface="Open Sans" panose="020B0606030504020204" pitchFamily="34" charset="0"/>
                <a:sym typeface="Arial"/>
              </a:rPr>
              <a:t> yang </a:t>
            </a:r>
            <a:r>
              <a:rPr lang="en-US" sz="1600" dirty="0" err="1">
                <a:solidFill>
                  <a:srgbClr val="242259"/>
                </a:solidFill>
                <a:latin typeface="Open Sans" panose="020B0606030504020204" pitchFamily="34" charset="0"/>
                <a:ea typeface="Open Sans" panose="020B0606030504020204" pitchFamily="34" charset="0"/>
                <a:cs typeface="Open Sans" panose="020B0606030504020204" pitchFamily="34" charset="0"/>
                <a:sym typeface="Arial"/>
              </a:rPr>
              <a:t>menjual</a:t>
            </a:r>
            <a:r>
              <a:rPr lang="en-US" sz="1600" dirty="0">
                <a:solidFill>
                  <a:srgbClr val="242259"/>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1600" dirty="0" err="1">
                <a:solidFill>
                  <a:srgbClr val="242259"/>
                </a:solidFill>
                <a:latin typeface="Open Sans" panose="020B0606030504020204" pitchFamily="34" charset="0"/>
                <a:ea typeface="Open Sans" panose="020B0606030504020204" pitchFamily="34" charset="0"/>
                <a:cs typeface="Open Sans" panose="020B0606030504020204" pitchFamily="34" charset="0"/>
                <a:sym typeface="Arial"/>
              </a:rPr>
              <a:t>sahamnya</a:t>
            </a:r>
            <a:r>
              <a:rPr lang="en-US" sz="1600" dirty="0">
                <a:solidFill>
                  <a:srgbClr val="242259"/>
                </a:solidFill>
                <a:latin typeface="Open Sans" panose="020B0606030504020204" pitchFamily="34" charset="0"/>
                <a:ea typeface="Open Sans" panose="020B0606030504020204" pitchFamily="34" charset="0"/>
                <a:cs typeface="Open Sans" panose="020B0606030504020204" pitchFamily="34" charset="0"/>
                <a:sym typeface="Arial"/>
              </a:rPr>
              <a:t> di bursa </a:t>
            </a:r>
            <a:r>
              <a:rPr lang="en-US" sz="1600" dirty="0" err="1">
                <a:solidFill>
                  <a:srgbClr val="242259"/>
                </a:solidFill>
                <a:latin typeface="Open Sans" panose="020B0606030504020204" pitchFamily="34" charset="0"/>
                <a:ea typeface="Open Sans" panose="020B0606030504020204" pitchFamily="34" charset="0"/>
                <a:cs typeface="Open Sans" panose="020B0606030504020204" pitchFamily="34" charset="0"/>
                <a:sym typeface="Arial"/>
              </a:rPr>
              <a:t>efek</a:t>
            </a:r>
            <a:endParaRPr lang="en-US" dirty="0">
              <a:solidFill>
                <a:srgbClr val="24225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Google Shape;2041;p115">
            <a:extLst>
              <a:ext uri="{FF2B5EF4-FFF2-40B4-BE49-F238E27FC236}">
                <a16:creationId xmlns:a16="http://schemas.microsoft.com/office/drawing/2014/main" id="{8AFA029A-F248-4279-966B-0BAE9895DCB6}"/>
              </a:ext>
            </a:extLst>
          </p:cNvPr>
          <p:cNvSpPr/>
          <p:nvPr/>
        </p:nvSpPr>
        <p:spPr>
          <a:xfrm>
            <a:off x="7232074" y="4147840"/>
            <a:ext cx="4643542" cy="2142430"/>
          </a:xfrm>
          <a:prstGeom prst="roundRect">
            <a:avLst/>
          </a:prstGeom>
          <a:noFill/>
          <a:ln w="28575" cap="flat" cmpd="sng">
            <a:solidFill>
              <a:srgbClr val="6E6B9E"/>
            </a:solidFill>
            <a:prstDash val="dash"/>
            <a:miter lim="800000"/>
            <a:headEnd type="none" w="sm" len="sm"/>
            <a:tailEnd type="none" w="sm" len="sm"/>
          </a:ln>
        </p:spPr>
        <p:txBody>
          <a:bodyPr spcFirstLastPara="1" wrap="square" lIns="90475" tIns="44450" rIns="90475" bIns="44450" anchor="t" anchorCtr="0">
            <a:spAutoFit/>
          </a:bodyPr>
          <a:lstStyle/>
          <a:p>
            <a:pPr marL="285750" indent="-285750"/>
            <a:endParaRPr lang="en-US" sz="1400" dirty="0">
              <a:solidFill>
                <a:srgbClr val="242259"/>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lgn="ctr"/>
            <a:r>
              <a:rPr lang="en-US" b="1" dirty="0">
                <a:solidFill>
                  <a:srgbClr val="242259"/>
                </a:solidFill>
                <a:latin typeface="Open Sans" panose="020B0606030504020204" pitchFamily="34" charset="0"/>
                <a:ea typeface="Open Sans" panose="020B0606030504020204" pitchFamily="34" charset="0"/>
                <a:cs typeface="Open Sans" panose="020B0606030504020204" pitchFamily="34" charset="0"/>
                <a:sym typeface="Arial"/>
              </a:rPr>
              <a:t>SYARAT :</a:t>
            </a:r>
          </a:p>
          <a:p>
            <a:pPr marL="176213" indent="-176213"/>
            <a:r>
              <a:rPr lang="en-US" sz="1400" dirty="0">
                <a:solidFill>
                  <a:srgbClr val="242259"/>
                </a:solidFill>
                <a:latin typeface="Open Sans" panose="020B0606030504020204" pitchFamily="34" charset="0"/>
                <a:ea typeface="Open Sans" panose="020B0606030504020204" pitchFamily="34" charset="0"/>
                <a:cs typeface="Open Sans" panose="020B0606030504020204" pitchFamily="34" charset="0"/>
                <a:sym typeface="Arial"/>
              </a:rPr>
              <a:t>A. </a:t>
            </a:r>
            <a:r>
              <a:rPr lang="en-US" sz="1400" dirty="0" err="1">
                <a:solidFill>
                  <a:srgbClr val="242259"/>
                </a:solidFill>
                <a:latin typeface="Open Sans" panose="020B0606030504020204" pitchFamily="34" charset="0"/>
                <a:ea typeface="Open Sans" panose="020B0606030504020204" pitchFamily="34" charset="0"/>
                <a:cs typeface="Open Sans" panose="020B0606030504020204" pitchFamily="34" charset="0"/>
                <a:sym typeface="Arial"/>
              </a:rPr>
              <a:t>Besarnya</a:t>
            </a:r>
            <a:r>
              <a:rPr lang="en-US" sz="1400" dirty="0">
                <a:solidFill>
                  <a:srgbClr val="242259"/>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1400" dirty="0" err="1">
                <a:solidFill>
                  <a:srgbClr val="242259"/>
                </a:solidFill>
                <a:latin typeface="Open Sans" panose="020B0606030504020204" pitchFamily="34" charset="0"/>
                <a:ea typeface="Open Sans" panose="020B0606030504020204" pitchFamily="34" charset="0"/>
                <a:cs typeface="Open Sans" panose="020B0606030504020204" pitchFamily="34" charset="0"/>
                <a:sym typeface="Arial"/>
              </a:rPr>
              <a:t>Penyertaan</a:t>
            </a:r>
            <a:r>
              <a:rPr lang="en-US" sz="1400" dirty="0">
                <a:solidFill>
                  <a:srgbClr val="242259"/>
                </a:solidFill>
                <a:latin typeface="Open Sans" panose="020B0606030504020204" pitchFamily="34" charset="0"/>
                <a:ea typeface="Open Sans" panose="020B0606030504020204" pitchFamily="34" charset="0"/>
                <a:cs typeface="Open Sans" panose="020B0606030504020204" pitchFamily="34" charset="0"/>
                <a:sym typeface="Arial"/>
              </a:rPr>
              <a:t>  Modal WP DN Paling </a:t>
            </a:r>
            <a:r>
              <a:rPr lang="en-US" sz="1400" dirty="0" err="1">
                <a:solidFill>
                  <a:srgbClr val="242259"/>
                </a:solidFill>
                <a:latin typeface="Open Sans" panose="020B0606030504020204" pitchFamily="34" charset="0"/>
                <a:ea typeface="Open Sans" panose="020B0606030504020204" pitchFamily="34" charset="0"/>
                <a:cs typeface="Open Sans" panose="020B0606030504020204" pitchFamily="34" charset="0"/>
                <a:sym typeface="Arial"/>
              </a:rPr>
              <a:t>Rendah</a:t>
            </a:r>
            <a:r>
              <a:rPr lang="en-US" sz="1400" dirty="0">
                <a:solidFill>
                  <a:srgbClr val="242259"/>
                </a:solidFill>
                <a:latin typeface="Open Sans" panose="020B0606030504020204" pitchFamily="34" charset="0"/>
                <a:ea typeface="Open Sans" panose="020B0606030504020204" pitchFamily="34" charset="0"/>
                <a:cs typeface="Open Sans" panose="020B0606030504020204" pitchFamily="34" charset="0"/>
                <a:sym typeface="Arial"/>
              </a:rPr>
              <a:t> 50 %  Dari </a:t>
            </a:r>
            <a:r>
              <a:rPr lang="en-US" sz="1400" dirty="0" err="1">
                <a:solidFill>
                  <a:srgbClr val="242259"/>
                </a:solidFill>
                <a:latin typeface="Open Sans" panose="020B0606030504020204" pitchFamily="34" charset="0"/>
                <a:ea typeface="Open Sans" panose="020B0606030504020204" pitchFamily="34" charset="0"/>
                <a:cs typeface="Open Sans" panose="020B0606030504020204" pitchFamily="34" charset="0"/>
                <a:sym typeface="Arial"/>
              </a:rPr>
              <a:t>Jumlah</a:t>
            </a:r>
            <a:r>
              <a:rPr lang="en-US" sz="1400" dirty="0">
                <a:solidFill>
                  <a:srgbClr val="242259"/>
                </a:solidFill>
                <a:latin typeface="Open Sans" panose="020B0606030504020204" pitchFamily="34" charset="0"/>
                <a:ea typeface="Open Sans" panose="020B0606030504020204" pitchFamily="34" charset="0"/>
                <a:cs typeface="Open Sans" panose="020B0606030504020204" pitchFamily="34" charset="0"/>
                <a:sym typeface="Arial"/>
              </a:rPr>
              <a:t> Saham Yang  </a:t>
            </a:r>
            <a:r>
              <a:rPr lang="en-US" sz="1400" dirty="0" err="1">
                <a:solidFill>
                  <a:srgbClr val="242259"/>
                </a:solidFill>
                <a:latin typeface="Open Sans" panose="020B0606030504020204" pitchFamily="34" charset="0"/>
                <a:ea typeface="Open Sans" panose="020B0606030504020204" pitchFamily="34" charset="0"/>
                <a:cs typeface="Open Sans" panose="020B0606030504020204" pitchFamily="34" charset="0"/>
                <a:sym typeface="Arial"/>
              </a:rPr>
              <a:t>Disetor</a:t>
            </a:r>
            <a:r>
              <a:rPr lang="en-US" sz="1400" dirty="0">
                <a:solidFill>
                  <a:srgbClr val="242259"/>
                </a:solidFill>
                <a:latin typeface="Open Sans" panose="020B0606030504020204" pitchFamily="34" charset="0"/>
                <a:ea typeface="Open Sans" panose="020B0606030504020204" pitchFamily="34" charset="0"/>
                <a:cs typeface="Open Sans" panose="020B0606030504020204" pitchFamily="34" charset="0"/>
                <a:sym typeface="Arial"/>
              </a:rPr>
              <a:t>;</a:t>
            </a:r>
            <a:r>
              <a:rPr lang="en-US" i="1" dirty="0">
                <a:solidFill>
                  <a:srgbClr val="242259"/>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1400" b="1" i="1" dirty="0" err="1">
                <a:solidFill>
                  <a:srgbClr val="242259"/>
                </a:solidFill>
                <a:latin typeface="Open Sans" panose="020B0606030504020204" pitchFamily="34" charset="0"/>
                <a:ea typeface="Open Sans" panose="020B0606030504020204" pitchFamily="34" charset="0"/>
                <a:cs typeface="Open Sans" panose="020B0606030504020204" pitchFamily="34" charset="0"/>
                <a:sym typeface="Arial"/>
              </a:rPr>
              <a:t>Atau</a:t>
            </a:r>
            <a:endParaRPr lang="en-US" sz="1200" b="1" dirty="0">
              <a:solidFill>
                <a:srgbClr val="242259"/>
              </a:solidFill>
              <a:latin typeface="Open Sans" panose="020B0606030504020204" pitchFamily="34" charset="0"/>
              <a:ea typeface="Open Sans" panose="020B0606030504020204" pitchFamily="34" charset="0"/>
              <a:cs typeface="Open Sans" panose="020B0606030504020204" pitchFamily="34" charset="0"/>
              <a:sym typeface="Arial"/>
            </a:endParaRPr>
          </a:p>
          <a:p>
            <a:pPr marL="176213" indent="-176213"/>
            <a:r>
              <a:rPr lang="en-US" sz="1400" dirty="0">
                <a:solidFill>
                  <a:srgbClr val="242259"/>
                </a:solidFill>
                <a:latin typeface="Open Sans" panose="020B0606030504020204" pitchFamily="34" charset="0"/>
                <a:ea typeface="Open Sans" panose="020B0606030504020204" pitchFamily="34" charset="0"/>
                <a:cs typeface="Open Sans" panose="020B0606030504020204" pitchFamily="34" charset="0"/>
                <a:sym typeface="Arial"/>
              </a:rPr>
              <a:t>B. </a:t>
            </a:r>
            <a:r>
              <a:rPr lang="en-US" sz="1400" dirty="0" err="1">
                <a:solidFill>
                  <a:srgbClr val="242259"/>
                </a:solidFill>
                <a:latin typeface="Open Sans" panose="020B0606030504020204" pitchFamily="34" charset="0"/>
                <a:ea typeface="Open Sans" panose="020B0606030504020204" pitchFamily="34" charset="0"/>
                <a:cs typeface="Open Sans" panose="020B0606030504020204" pitchFamily="34" charset="0"/>
                <a:sym typeface="Arial"/>
              </a:rPr>
              <a:t>Secara</a:t>
            </a:r>
            <a:r>
              <a:rPr lang="en-US" sz="1400" dirty="0">
                <a:solidFill>
                  <a:srgbClr val="242259"/>
                </a:solidFill>
                <a:latin typeface="Open Sans" panose="020B0606030504020204" pitchFamily="34" charset="0"/>
                <a:ea typeface="Open Sans" panose="020B0606030504020204" pitchFamily="34" charset="0"/>
                <a:cs typeface="Open Sans" panose="020B0606030504020204" pitchFamily="34" charset="0"/>
                <a:sym typeface="Arial"/>
              </a:rPr>
              <a:t> Bersama-</a:t>
            </a:r>
            <a:r>
              <a:rPr lang="en-US" sz="1400" dirty="0" err="1">
                <a:solidFill>
                  <a:srgbClr val="242259"/>
                </a:solidFill>
                <a:latin typeface="Open Sans" panose="020B0606030504020204" pitchFamily="34" charset="0"/>
                <a:ea typeface="Open Sans" panose="020B0606030504020204" pitchFamily="34" charset="0"/>
                <a:cs typeface="Open Sans" panose="020B0606030504020204" pitchFamily="34" charset="0"/>
                <a:sym typeface="Arial"/>
              </a:rPr>
              <a:t>sama</a:t>
            </a:r>
            <a:r>
              <a:rPr lang="en-US" sz="1400" dirty="0">
                <a:solidFill>
                  <a:srgbClr val="242259"/>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1400" dirty="0" err="1">
                <a:solidFill>
                  <a:srgbClr val="242259"/>
                </a:solidFill>
                <a:latin typeface="Open Sans" panose="020B0606030504020204" pitchFamily="34" charset="0"/>
                <a:ea typeface="Open Sans" panose="020B0606030504020204" pitchFamily="34" charset="0"/>
                <a:cs typeface="Open Sans" panose="020B0606030504020204" pitchFamily="34" charset="0"/>
                <a:sym typeface="Arial"/>
              </a:rPr>
              <a:t>Dengan</a:t>
            </a:r>
            <a:r>
              <a:rPr lang="en-US" sz="1400" dirty="0">
                <a:solidFill>
                  <a:srgbClr val="242259"/>
                </a:solidFill>
                <a:latin typeface="Open Sans" panose="020B0606030504020204" pitchFamily="34" charset="0"/>
                <a:ea typeface="Open Sans" panose="020B0606030504020204" pitchFamily="34" charset="0"/>
                <a:cs typeface="Open Sans" panose="020B0606030504020204" pitchFamily="34" charset="0"/>
                <a:sym typeface="Arial"/>
              </a:rPr>
              <a:t> WP DN </a:t>
            </a:r>
            <a:r>
              <a:rPr lang="en-US" sz="1400" dirty="0" err="1">
                <a:solidFill>
                  <a:srgbClr val="242259"/>
                </a:solidFill>
                <a:latin typeface="Open Sans" panose="020B0606030504020204" pitchFamily="34" charset="0"/>
                <a:ea typeface="Open Sans" panose="020B0606030504020204" pitchFamily="34" charset="0"/>
                <a:cs typeface="Open Sans" panose="020B0606030504020204" pitchFamily="34" charset="0"/>
                <a:sym typeface="Arial"/>
              </a:rPr>
              <a:t>Lainnya</a:t>
            </a:r>
            <a:r>
              <a:rPr lang="en-US" sz="1400" dirty="0">
                <a:solidFill>
                  <a:srgbClr val="242259"/>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1400" dirty="0" err="1">
                <a:solidFill>
                  <a:srgbClr val="242259"/>
                </a:solidFill>
                <a:latin typeface="Open Sans" panose="020B0606030504020204" pitchFamily="34" charset="0"/>
                <a:ea typeface="Open Sans" panose="020B0606030504020204" pitchFamily="34" charset="0"/>
                <a:cs typeface="Open Sans" panose="020B0606030504020204" pitchFamily="34" charset="0"/>
                <a:sym typeface="Arial"/>
              </a:rPr>
              <a:t>Memiliki</a:t>
            </a:r>
            <a:r>
              <a:rPr lang="en-US" sz="1400" dirty="0">
                <a:solidFill>
                  <a:srgbClr val="242259"/>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1400" dirty="0" err="1">
                <a:solidFill>
                  <a:srgbClr val="242259"/>
                </a:solidFill>
                <a:latin typeface="Open Sans" panose="020B0606030504020204" pitchFamily="34" charset="0"/>
                <a:ea typeface="Open Sans" panose="020B0606030504020204" pitchFamily="34" charset="0"/>
                <a:cs typeface="Open Sans" panose="020B0606030504020204" pitchFamily="34" charset="0"/>
                <a:sym typeface="Arial"/>
              </a:rPr>
              <a:t>Penyertaan</a:t>
            </a:r>
            <a:r>
              <a:rPr lang="en-US" sz="1400" dirty="0">
                <a:solidFill>
                  <a:srgbClr val="242259"/>
                </a:solidFill>
                <a:latin typeface="Open Sans" panose="020B0606030504020204" pitchFamily="34" charset="0"/>
                <a:ea typeface="Open Sans" panose="020B0606030504020204" pitchFamily="34" charset="0"/>
                <a:cs typeface="Open Sans" panose="020B0606030504020204" pitchFamily="34" charset="0"/>
                <a:sym typeface="Arial"/>
              </a:rPr>
              <a:t>  Modal Paling </a:t>
            </a:r>
            <a:r>
              <a:rPr lang="en-US" sz="1400" dirty="0" err="1">
                <a:solidFill>
                  <a:srgbClr val="242259"/>
                </a:solidFill>
                <a:latin typeface="Open Sans" panose="020B0606030504020204" pitchFamily="34" charset="0"/>
                <a:ea typeface="Open Sans" panose="020B0606030504020204" pitchFamily="34" charset="0"/>
                <a:cs typeface="Open Sans" panose="020B0606030504020204" pitchFamily="34" charset="0"/>
                <a:sym typeface="Arial"/>
              </a:rPr>
              <a:t>Rendah</a:t>
            </a:r>
            <a:r>
              <a:rPr lang="en-US" sz="1400" dirty="0">
                <a:solidFill>
                  <a:srgbClr val="242259"/>
                </a:solidFill>
                <a:latin typeface="Open Sans" panose="020B0606030504020204" pitchFamily="34" charset="0"/>
                <a:ea typeface="Open Sans" panose="020B0606030504020204" pitchFamily="34" charset="0"/>
                <a:cs typeface="Open Sans" panose="020B0606030504020204" pitchFamily="34" charset="0"/>
                <a:sym typeface="Arial"/>
              </a:rPr>
              <a:t>  50 %  </a:t>
            </a:r>
            <a:r>
              <a:rPr lang="en-US" sz="1400" dirty="0" err="1">
                <a:solidFill>
                  <a:srgbClr val="242259"/>
                </a:solidFill>
                <a:latin typeface="Open Sans" panose="020B0606030504020204" pitchFamily="34" charset="0"/>
                <a:ea typeface="Open Sans" panose="020B0606030504020204" pitchFamily="34" charset="0"/>
                <a:cs typeface="Open Sans" panose="020B0606030504020204" pitchFamily="34" charset="0"/>
                <a:sym typeface="Arial"/>
              </a:rPr>
              <a:t>Atau</a:t>
            </a:r>
            <a:r>
              <a:rPr lang="en-US" sz="1400" dirty="0">
                <a:solidFill>
                  <a:srgbClr val="242259"/>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1400" dirty="0" err="1">
                <a:solidFill>
                  <a:srgbClr val="242259"/>
                </a:solidFill>
                <a:latin typeface="Open Sans" panose="020B0606030504020204" pitchFamily="34" charset="0"/>
                <a:ea typeface="Open Sans" panose="020B0606030504020204" pitchFamily="34" charset="0"/>
                <a:cs typeface="Open Sans" panose="020B0606030504020204" pitchFamily="34" charset="0"/>
                <a:sym typeface="Arial"/>
              </a:rPr>
              <a:t>Lebih</a:t>
            </a:r>
            <a:r>
              <a:rPr lang="en-US" sz="1400" dirty="0">
                <a:solidFill>
                  <a:srgbClr val="242259"/>
                </a:solidFill>
                <a:latin typeface="Open Sans" panose="020B0606030504020204" pitchFamily="34" charset="0"/>
                <a:ea typeface="Open Sans" panose="020B0606030504020204" pitchFamily="34" charset="0"/>
                <a:cs typeface="Open Sans" panose="020B0606030504020204" pitchFamily="34" charset="0"/>
                <a:sym typeface="Arial"/>
              </a:rPr>
              <a:t> Dari </a:t>
            </a:r>
            <a:r>
              <a:rPr lang="en-US" sz="1400" dirty="0" err="1">
                <a:solidFill>
                  <a:srgbClr val="242259"/>
                </a:solidFill>
                <a:latin typeface="Open Sans" panose="020B0606030504020204" pitchFamily="34" charset="0"/>
                <a:ea typeface="Open Sans" panose="020B0606030504020204" pitchFamily="34" charset="0"/>
                <a:cs typeface="Open Sans" panose="020B0606030504020204" pitchFamily="34" charset="0"/>
                <a:sym typeface="Arial"/>
              </a:rPr>
              <a:t>Jumlah</a:t>
            </a:r>
            <a:r>
              <a:rPr lang="en-US" sz="1400" dirty="0">
                <a:solidFill>
                  <a:srgbClr val="242259"/>
                </a:solidFill>
                <a:latin typeface="Open Sans" panose="020B0606030504020204" pitchFamily="34" charset="0"/>
                <a:ea typeface="Open Sans" panose="020B0606030504020204" pitchFamily="34" charset="0"/>
                <a:cs typeface="Open Sans" panose="020B0606030504020204" pitchFamily="34" charset="0"/>
                <a:sym typeface="Arial"/>
              </a:rPr>
              <a:t> Saham Yang </a:t>
            </a:r>
            <a:r>
              <a:rPr lang="en-US" sz="1400" dirty="0" err="1">
                <a:solidFill>
                  <a:srgbClr val="242259"/>
                </a:solidFill>
                <a:latin typeface="Open Sans" panose="020B0606030504020204" pitchFamily="34" charset="0"/>
                <a:ea typeface="Open Sans" panose="020B0606030504020204" pitchFamily="34" charset="0"/>
                <a:cs typeface="Open Sans" panose="020B0606030504020204" pitchFamily="34" charset="0"/>
                <a:sym typeface="Arial"/>
              </a:rPr>
              <a:t>Disetor</a:t>
            </a:r>
            <a:endParaRPr lang="en-US" dirty="0">
              <a:solidFill>
                <a:srgbClr val="24225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Arrow: Down 23">
            <a:extLst>
              <a:ext uri="{FF2B5EF4-FFF2-40B4-BE49-F238E27FC236}">
                <a16:creationId xmlns:a16="http://schemas.microsoft.com/office/drawing/2014/main" id="{F2339773-3176-455C-A42E-7177046E4330}"/>
              </a:ext>
            </a:extLst>
          </p:cNvPr>
          <p:cNvSpPr/>
          <p:nvPr/>
        </p:nvSpPr>
        <p:spPr>
          <a:xfrm>
            <a:off x="9111246" y="3779529"/>
            <a:ext cx="831015" cy="659813"/>
          </a:xfrm>
          <a:prstGeom prst="downArrow">
            <a:avLst/>
          </a:prstGeom>
          <a:solidFill>
            <a:srgbClr val="FFC9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6" name="Rectangle 25">
            <a:extLst>
              <a:ext uri="{FF2B5EF4-FFF2-40B4-BE49-F238E27FC236}">
                <a16:creationId xmlns:a16="http://schemas.microsoft.com/office/drawing/2014/main" id="{74FB2363-A6A0-420D-B52A-1EF981FE689F}"/>
              </a:ext>
            </a:extLst>
          </p:cNvPr>
          <p:cNvSpPr/>
          <p:nvPr/>
        </p:nvSpPr>
        <p:spPr>
          <a:xfrm>
            <a:off x="11762641" y="1"/>
            <a:ext cx="429359" cy="113986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27" name="Picture 26">
            <a:extLst>
              <a:ext uri="{FF2B5EF4-FFF2-40B4-BE49-F238E27FC236}">
                <a16:creationId xmlns:a16="http://schemas.microsoft.com/office/drawing/2014/main" id="{3F22FB20-6F76-4393-939B-3DAA7FE630FE}"/>
              </a:ext>
            </a:extLst>
          </p:cNvPr>
          <p:cNvPicPr>
            <a:picLocks noChangeAspect="1"/>
          </p:cNvPicPr>
          <p:nvPr/>
        </p:nvPicPr>
        <p:blipFill>
          <a:blip r:embed="rId3"/>
          <a:stretch>
            <a:fillRect/>
          </a:stretch>
        </p:blipFill>
        <p:spPr>
          <a:xfrm>
            <a:off x="9876322" y="76116"/>
            <a:ext cx="1865538" cy="493819"/>
          </a:xfrm>
          <a:prstGeom prst="rect">
            <a:avLst/>
          </a:prstGeom>
        </p:spPr>
      </p:pic>
    </p:spTree>
    <p:extLst>
      <p:ext uri="{BB962C8B-B14F-4D97-AF65-F5344CB8AC3E}">
        <p14:creationId xmlns:p14="http://schemas.microsoft.com/office/powerpoint/2010/main" val="23572616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6" name="Rectangle 5">
            <a:extLst>
              <a:ext uri="{FF2B5EF4-FFF2-40B4-BE49-F238E27FC236}">
                <a16:creationId xmlns:a16="http://schemas.microsoft.com/office/drawing/2014/main" id="{8B03B6C6-EEFA-4FC5-90D0-42C39F03A9FD}"/>
              </a:ext>
            </a:extLst>
          </p:cNvPr>
          <p:cNvSpPr/>
          <p:nvPr/>
        </p:nvSpPr>
        <p:spPr>
          <a:xfrm>
            <a:off x="928580" y="1899658"/>
            <a:ext cx="4397339" cy="4958341"/>
          </a:xfrm>
          <a:prstGeom prst="rect">
            <a:avLst/>
          </a:prstGeom>
          <a:solidFill>
            <a:srgbClr val="FFC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Title 1">
            <a:extLst>
              <a:ext uri="{FF2B5EF4-FFF2-40B4-BE49-F238E27FC236}">
                <a16:creationId xmlns:a16="http://schemas.microsoft.com/office/drawing/2014/main" id="{12F11B74-7255-40F9-8314-BFD3BA64BE80}"/>
              </a:ext>
            </a:extLst>
          </p:cNvPr>
          <p:cNvSpPr txBox="1">
            <a:spLocks/>
          </p:cNvSpPr>
          <p:nvPr/>
        </p:nvSpPr>
        <p:spPr>
          <a:xfrm>
            <a:off x="3127250" y="669310"/>
            <a:ext cx="7247965" cy="87980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err="1">
                <a:latin typeface="+mn-lt"/>
              </a:rPr>
              <a:t>Kompensasi</a:t>
            </a:r>
            <a:r>
              <a:rPr lang="en-US" dirty="0">
                <a:latin typeface="+mn-lt"/>
              </a:rPr>
              <a:t> </a:t>
            </a:r>
            <a:r>
              <a:rPr lang="en-US" b="1" dirty="0" err="1">
                <a:latin typeface="+mn-lt"/>
              </a:rPr>
              <a:t>Kerugian</a:t>
            </a:r>
            <a:r>
              <a:rPr lang="en-US" b="1" dirty="0">
                <a:latin typeface="+mn-lt"/>
              </a:rPr>
              <a:t> </a:t>
            </a:r>
            <a:r>
              <a:rPr lang="en-US" b="1" dirty="0" err="1">
                <a:latin typeface="+mn-lt"/>
              </a:rPr>
              <a:t>Fiskal</a:t>
            </a:r>
            <a:endParaRPr lang="en-US" b="1" dirty="0">
              <a:latin typeface="+mn-lt"/>
            </a:endParaRPr>
          </a:p>
        </p:txBody>
      </p:sp>
      <p:pic>
        <p:nvPicPr>
          <p:cNvPr id="8" name="Picture 7">
            <a:extLst>
              <a:ext uri="{FF2B5EF4-FFF2-40B4-BE49-F238E27FC236}">
                <a16:creationId xmlns:a16="http://schemas.microsoft.com/office/drawing/2014/main" id="{D1B4DDE3-DFD3-4E74-8B81-751DA40AF838}"/>
              </a:ext>
            </a:extLst>
          </p:cNvPr>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315558" y="2302982"/>
            <a:ext cx="5623385" cy="3748924"/>
          </a:xfrm>
          <a:prstGeom prst="rect">
            <a:avLst/>
          </a:prstGeom>
        </p:spPr>
      </p:pic>
      <p:sp>
        <p:nvSpPr>
          <p:cNvPr id="12" name="Content Placeholder 2">
            <a:extLst>
              <a:ext uri="{FF2B5EF4-FFF2-40B4-BE49-F238E27FC236}">
                <a16:creationId xmlns:a16="http://schemas.microsoft.com/office/drawing/2014/main" id="{46FCF793-653E-4DF6-AC05-F0BC88C7884B}"/>
              </a:ext>
            </a:extLst>
          </p:cNvPr>
          <p:cNvSpPr txBox="1">
            <a:spLocks/>
          </p:cNvSpPr>
          <p:nvPr/>
        </p:nvSpPr>
        <p:spPr>
          <a:xfrm>
            <a:off x="6253058" y="2649071"/>
            <a:ext cx="5623384" cy="3330916"/>
          </a:xfrm>
          <a:prstGeom prst="rect">
            <a:avLst/>
          </a:prstGeom>
        </p:spPr>
        <p:txBody>
          <a:bodyPr vert="horz" lIns="91425" tIns="91425" rIns="91425" bIns="91425" rtlCol="0" anchor="t" anchorCtr="0">
            <a:normAutofit/>
          </a:bodyPr>
          <a:lstStyle>
            <a:lvl1pPr marL="228600" lvl="0" indent="-228600" algn="l" defTabSz="914400" rtl="0" eaLnBrk="1" latinLnBrk="0" hangingPunct="1">
              <a:lnSpc>
                <a:spcPct val="90000"/>
              </a:lnSpc>
              <a:spcBef>
                <a:spcPts val="0"/>
              </a:spcBef>
              <a:buFont typeface="Arial" panose="020B0604020202020204" pitchFamily="34" charset="0"/>
              <a:buChar char="•"/>
              <a:defRPr sz="2800" kern="1200">
                <a:solidFill>
                  <a:schemeClr val="tx1"/>
                </a:solidFill>
                <a:latin typeface="+mn-lt"/>
                <a:ea typeface="+mn-ea"/>
                <a:cs typeface="+mn-cs"/>
              </a:defRPr>
            </a:lvl1pPr>
            <a:lvl2pPr marL="685800" lvl="1" indent="-228600" algn="l" defTabSz="914400" rtl="0" eaLnBrk="1" latinLnBrk="0" hangingPunct="1">
              <a:lnSpc>
                <a:spcPct val="90000"/>
              </a:lnSpc>
              <a:spcBef>
                <a:spcPts val="0"/>
              </a:spcBef>
              <a:buFont typeface="Arial" panose="020B0604020202020204" pitchFamily="34" charset="0"/>
              <a:buChar char="•"/>
              <a:defRPr sz="2400" kern="1200">
                <a:solidFill>
                  <a:schemeClr val="tx1"/>
                </a:solidFill>
                <a:latin typeface="+mn-lt"/>
                <a:ea typeface="+mn-ea"/>
                <a:cs typeface="+mn-cs"/>
              </a:defRPr>
            </a:lvl2pPr>
            <a:lvl3pPr marL="1143000" lvl="2" indent="-228600" algn="l" defTabSz="914400" rtl="0" eaLnBrk="1" latinLnBrk="0" hangingPunct="1">
              <a:lnSpc>
                <a:spcPct val="90000"/>
              </a:lnSpc>
              <a:spcBef>
                <a:spcPts val="0"/>
              </a:spcBef>
              <a:buFont typeface="Arial" panose="020B0604020202020204" pitchFamily="34" charset="0"/>
              <a:buChar char="•"/>
              <a:defRPr sz="2000" kern="1200">
                <a:solidFill>
                  <a:schemeClr val="tx1"/>
                </a:solidFill>
                <a:latin typeface="+mn-lt"/>
                <a:ea typeface="+mn-ea"/>
                <a:cs typeface="+mn-cs"/>
              </a:defRPr>
            </a:lvl3pPr>
            <a:lvl4pPr marL="1600200" lvl="3" indent="-228600" algn="l" defTabSz="914400" rtl="0" eaLnBrk="1" latinLnBrk="0" hangingPunct="1">
              <a:lnSpc>
                <a:spcPct val="90000"/>
              </a:lnSpc>
              <a:spcBef>
                <a:spcPts val="0"/>
              </a:spcBef>
              <a:buFont typeface="Arial" panose="020B0604020202020204" pitchFamily="34" charset="0"/>
              <a:buChar char="•"/>
              <a:defRPr sz="1800" kern="1200">
                <a:solidFill>
                  <a:schemeClr val="tx1"/>
                </a:solidFill>
                <a:latin typeface="+mn-lt"/>
                <a:ea typeface="+mn-ea"/>
                <a:cs typeface="+mn-cs"/>
              </a:defRPr>
            </a:lvl4pPr>
            <a:lvl5pPr marL="2057400" lvl="4" indent="-228600" algn="l" defTabSz="914400" rtl="0" eaLnBrk="1" latinLnBrk="0" hangingPunct="1">
              <a:lnSpc>
                <a:spcPct val="90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lvl="5" indent="-228600" algn="l" defTabSz="914400" rtl="0" eaLnBrk="1" latinLnBrk="0" hangingPunct="1">
              <a:lnSpc>
                <a:spcPct val="90000"/>
              </a:lnSpc>
              <a:spcBef>
                <a:spcPts val="0"/>
              </a:spcBef>
              <a:buFont typeface="Arial" panose="020B0604020202020204" pitchFamily="34" charset="0"/>
              <a:buChar char="•"/>
              <a:defRPr sz="1800" kern="1200">
                <a:solidFill>
                  <a:schemeClr val="tx1"/>
                </a:solidFill>
                <a:latin typeface="+mn-lt"/>
                <a:ea typeface="+mn-ea"/>
                <a:cs typeface="+mn-cs"/>
              </a:defRPr>
            </a:lvl6pPr>
            <a:lvl7pPr marL="2971800" lvl="6" indent="-228600" algn="l" defTabSz="914400" rtl="0" eaLnBrk="1" latinLnBrk="0" hangingPunct="1">
              <a:lnSpc>
                <a:spcPct val="90000"/>
              </a:lnSpc>
              <a:spcBef>
                <a:spcPts val="0"/>
              </a:spcBef>
              <a:buFont typeface="Arial" panose="020B0604020202020204" pitchFamily="34" charset="0"/>
              <a:buChar char="•"/>
              <a:defRPr sz="1800" kern="1200">
                <a:solidFill>
                  <a:schemeClr val="tx1"/>
                </a:solidFill>
                <a:latin typeface="+mn-lt"/>
                <a:ea typeface="+mn-ea"/>
                <a:cs typeface="+mn-cs"/>
              </a:defRPr>
            </a:lvl7pPr>
            <a:lvl8pPr marL="3429000" lvl="7" indent="-228600" algn="l" defTabSz="914400" rtl="0" eaLnBrk="1" latinLnBrk="0" hangingPunct="1">
              <a:lnSpc>
                <a:spcPct val="90000"/>
              </a:lnSpc>
              <a:spcBef>
                <a:spcPts val="0"/>
              </a:spcBef>
              <a:buFont typeface="Arial" panose="020B0604020202020204" pitchFamily="34" charset="0"/>
              <a:buChar char="•"/>
              <a:defRPr sz="1800" kern="1200">
                <a:solidFill>
                  <a:schemeClr val="tx1"/>
                </a:solidFill>
                <a:latin typeface="+mn-lt"/>
                <a:ea typeface="+mn-ea"/>
                <a:cs typeface="+mn-cs"/>
              </a:defRPr>
            </a:lvl8pPr>
            <a:lvl9pPr marL="3886200" lvl="8" indent="-228600" algn="l" defTabSz="914400" rtl="0" eaLnBrk="1" latinLnBrk="0" hangingPunct="1">
              <a:lnSpc>
                <a:spcPct val="90000"/>
              </a:lnSpc>
              <a:spcBef>
                <a:spcPts val="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ID" sz="1800" dirty="0" err="1"/>
              <a:t>Dalam</a:t>
            </a:r>
            <a:r>
              <a:rPr lang="en-ID" sz="1800" dirty="0"/>
              <a:t> </a:t>
            </a:r>
            <a:r>
              <a:rPr lang="en-ID" sz="1800" dirty="0" err="1"/>
              <a:t>hal</a:t>
            </a:r>
            <a:r>
              <a:rPr lang="en-ID" sz="1800" dirty="0"/>
              <a:t> </a:t>
            </a:r>
            <a:r>
              <a:rPr lang="id-ID" sz="1800" dirty="0"/>
              <a:t>perusahaan mengalami kerugian, maka secara fiskal kerugian tersebut dikompensasikan dengan penghasilan neto atau laba fiskal selama 5 (lima) tahun berturut-turut dimulai sejak tahun berikutnya sesudah tahun didapatnya kerugian tersebut. Dengan catatan bahwa kerugian tersebut merupakan kerugian yang diakibatkan oleh pengeluaran-pengeluaran yang diperbolehkan secara fiskal. </a:t>
            </a:r>
            <a:r>
              <a:rPr lang="id-ID" sz="1800" b="1" dirty="0"/>
              <a:t>Kerugian tersebut secara berturut-turut selama 5 tahun dapat dikompensasikan terhadap penghasilan neto atau laba fiskal tahun-tahun berikutnya.</a:t>
            </a:r>
            <a:r>
              <a:rPr lang="id-ID" sz="1800" dirty="0"/>
              <a:t> </a:t>
            </a:r>
            <a:endParaRPr lang="en-US" sz="1800" dirty="0"/>
          </a:p>
        </p:txBody>
      </p:sp>
      <p:sp>
        <p:nvSpPr>
          <p:cNvPr id="13" name="Rectangle 12">
            <a:extLst>
              <a:ext uri="{FF2B5EF4-FFF2-40B4-BE49-F238E27FC236}">
                <a16:creationId xmlns:a16="http://schemas.microsoft.com/office/drawing/2014/main" id="{3A107A94-3D60-4242-A343-D3462B5ECDF4}"/>
              </a:ext>
            </a:extLst>
          </p:cNvPr>
          <p:cNvSpPr/>
          <p:nvPr/>
        </p:nvSpPr>
        <p:spPr>
          <a:xfrm>
            <a:off x="11762641" y="1"/>
            <a:ext cx="429359" cy="113986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7" name="Picture 6">
            <a:extLst>
              <a:ext uri="{FF2B5EF4-FFF2-40B4-BE49-F238E27FC236}">
                <a16:creationId xmlns:a16="http://schemas.microsoft.com/office/drawing/2014/main" id="{05060428-9C25-4FF7-9B9C-4723831F07FA}"/>
              </a:ext>
            </a:extLst>
          </p:cNvPr>
          <p:cNvPicPr>
            <a:picLocks noChangeAspect="1"/>
          </p:cNvPicPr>
          <p:nvPr/>
        </p:nvPicPr>
        <p:blipFill>
          <a:blip r:embed="rId4"/>
          <a:stretch>
            <a:fillRect/>
          </a:stretch>
        </p:blipFill>
        <p:spPr>
          <a:xfrm>
            <a:off x="9876322" y="76116"/>
            <a:ext cx="1865538" cy="493819"/>
          </a:xfrm>
          <a:prstGeom prst="rect">
            <a:avLst/>
          </a:prstGeom>
        </p:spPr>
      </p:pic>
    </p:spTree>
    <p:extLst>
      <p:ext uri="{BB962C8B-B14F-4D97-AF65-F5344CB8AC3E}">
        <p14:creationId xmlns:p14="http://schemas.microsoft.com/office/powerpoint/2010/main" val="3794902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817033" y="228600"/>
            <a:ext cx="10724620" cy="911269"/>
          </a:xfrm>
        </p:spPr>
        <p:txBody>
          <a:bodyPr>
            <a:normAutofit fontScale="90000"/>
          </a:bodyPr>
          <a:lstStyle/>
          <a:p>
            <a:pPr algn="r"/>
            <a:r>
              <a:rPr lang="en-US" sz="6000" b="1" dirty="0" err="1">
                <a:latin typeface="+mn-lt"/>
              </a:rPr>
              <a:t>Pembukuan</a:t>
            </a:r>
            <a:endParaRPr lang="en-US" sz="6000" b="1" dirty="0">
              <a:latin typeface="+mn-lt"/>
            </a:endParaRPr>
          </a:p>
        </p:txBody>
      </p:sp>
      <p:sp>
        <p:nvSpPr>
          <p:cNvPr id="24579" name="Content Placeholder 2"/>
          <p:cNvSpPr>
            <a:spLocks noGrp="1"/>
          </p:cNvSpPr>
          <p:nvPr>
            <p:ph sz="quarter" idx="1"/>
          </p:nvPr>
        </p:nvSpPr>
        <p:spPr>
          <a:xfrm>
            <a:off x="5329848" y="1360360"/>
            <a:ext cx="6523686" cy="5026588"/>
          </a:xfrm>
        </p:spPr>
        <p:txBody>
          <a:bodyPr>
            <a:noAutofit/>
          </a:bodyPr>
          <a:lstStyle/>
          <a:p>
            <a:pPr marL="0" indent="0">
              <a:buNone/>
            </a:pPr>
            <a:r>
              <a:rPr lang="en-US" sz="2000" b="1" dirty="0" err="1">
                <a:highlight>
                  <a:srgbClr val="FFC32E"/>
                </a:highlight>
              </a:rPr>
              <a:t>Definisi</a:t>
            </a:r>
            <a:r>
              <a:rPr lang="en-US" sz="2000" b="1" dirty="0">
                <a:highlight>
                  <a:srgbClr val="FFC32E"/>
                </a:highlight>
              </a:rPr>
              <a:t> </a:t>
            </a:r>
            <a:r>
              <a:rPr lang="en-US" sz="2000" b="1" dirty="0" err="1">
                <a:highlight>
                  <a:srgbClr val="FFC32E"/>
                </a:highlight>
              </a:rPr>
              <a:t>Pembukuan</a:t>
            </a:r>
            <a:r>
              <a:rPr lang="en-US" sz="2000" b="1" dirty="0">
                <a:highlight>
                  <a:srgbClr val="FFC32E"/>
                </a:highlight>
              </a:rPr>
              <a:t> (UU KUP):</a:t>
            </a:r>
          </a:p>
          <a:p>
            <a:pPr marL="474663" lvl="1" indent="-342900" eaLnBrk="1" hangingPunct="1">
              <a:buClr>
                <a:srgbClr val="FF0000"/>
              </a:buClr>
              <a:buFont typeface="Wingdings" panose="05000000000000000000" pitchFamily="2" charset="2"/>
              <a:buChar char="§"/>
            </a:pPr>
            <a:r>
              <a:rPr lang="en-US" sz="2000" dirty="0" err="1">
                <a:cs typeface="Times New Roman" pitchFamily="18" charset="0"/>
              </a:rPr>
              <a:t>Suatu</a:t>
            </a:r>
            <a:r>
              <a:rPr lang="en-US" sz="2000" dirty="0">
                <a:cs typeface="Times New Roman" pitchFamily="18" charset="0"/>
              </a:rPr>
              <a:t> </a:t>
            </a:r>
            <a:r>
              <a:rPr lang="en-US" sz="2000" dirty="0" err="1">
                <a:cs typeface="Times New Roman" pitchFamily="18" charset="0"/>
              </a:rPr>
              <a:t>proses</a:t>
            </a:r>
            <a:r>
              <a:rPr lang="en-US" sz="2000" dirty="0">
                <a:cs typeface="Times New Roman" pitchFamily="18" charset="0"/>
              </a:rPr>
              <a:t> </a:t>
            </a:r>
            <a:r>
              <a:rPr lang="en-US" sz="2000" dirty="0" err="1">
                <a:cs typeface="Times New Roman" pitchFamily="18" charset="0"/>
              </a:rPr>
              <a:t>pencatatan</a:t>
            </a:r>
            <a:r>
              <a:rPr lang="en-US" sz="2000" dirty="0">
                <a:cs typeface="Times New Roman" pitchFamily="18" charset="0"/>
              </a:rPr>
              <a:t> yang </a:t>
            </a:r>
            <a:r>
              <a:rPr lang="en-US" sz="2000" dirty="0" err="1">
                <a:cs typeface="Times New Roman" pitchFamily="18" charset="0"/>
              </a:rPr>
              <a:t>dilakukan</a:t>
            </a:r>
            <a:r>
              <a:rPr lang="en-US" sz="2000" dirty="0">
                <a:cs typeface="Times New Roman" pitchFamily="18" charset="0"/>
              </a:rPr>
              <a:t> </a:t>
            </a:r>
            <a:r>
              <a:rPr lang="en-US" sz="2000" dirty="0" err="1">
                <a:cs typeface="Times New Roman" pitchFamily="18" charset="0"/>
              </a:rPr>
              <a:t>secara</a:t>
            </a:r>
            <a:r>
              <a:rPr lang="en-US" sz="2000" dirty="0">
                <a:cs typeface="Times New Roman" pitchFamily="18" charset="0"/>
              </a:rPr>
              <a:t> </a:t>
            </a:r>
            <a:r>
              <a:rPr lang="en-US" sz="2000" dirty="0" err="1">
                <a:cs typeface="Times New Roman" pitchFamily="18" charset="0"/>
              </a:rPr>
              <a:t>teratur</a:t>
            </a:r>
            <a:r>
              <a:rPr lang="en-US" sz="2000" dirty="0">
                <a:cs typeface="Times New Roman" pitchFamily="18" charset="0"/>
              </a:rPr>
              <a:t> </a:t>
            </a:r>
          </a:p>
          <a:p>
            <a:pPr marL="474663" lvl="1" indent="-342900" eaLnBrk="1" hangingPunct="1">
              <a:buClr>
                <a:srgbClr val="FF0000"/>
              </a:buClr>
              <a:buFont typeface="Wingdings" panose="05000000000000000000" pitchFamily="2" charset="2"/>
              <a:buChar char="§"/>
            </a:pPr>
            <a:r>
              <a:rPr lang="en-US" sz="2000" dirty="0" err="1">
                <a:cs typeface="Times New Roman" pitchFamily="18" charset="0"/>
              </a:rPr>
              <a:t>Untuk</a:t>
            </a:r>
            <a:r>
              <a:rPr lang="en-US" sz="2000" dirty="0">
                <a:cs typeface="Times New Roman" pitchFamily="18" charset="0"/>
              </a:rPr>
              <a:t> </a:t>
            </a:r>
            <a:r>
              <a:rPr lang="en-US" sz="2000" dirty="0" err="1">
                <a:cs typeface="Times New Roman" pitchFamily="18" charset="0"/>
              </a:rPr>
              <a:t>mengumpulkan</a:t>
            </a:r>
            <a:r>
              <a:rPr lang="en-US" sz="2000" dirty="0">
                <a:cs typeface="Times New Roman" pitchFamily="18" charset="0"/>
              </a:rPr>
              <a:t> data </a:t>
            </a:r>
            <a:r>
              <a:rPr lang="en-US" sz="2000" dirty="0" err="1">
                <a:cs typeface="Times New Roman" pitchFamily="18" charset="0"/>
              </a:rPr>
              <a:t>dan</a:t>
            </a:r>
            <a:r>
              <a:rPr lang="en-US" sz="2000" dirty="0">
                <a:cs typeface="Times New Roman" pitchFamily="18" charset="0"/>
              </a:rPr>
              <a:t> </a:t>
            </a:r>
            <a:r>
              <a:rPr lang="en-US" sz="2000" dirty="0" err="1">
                <a:cs typeface="Times New Roman" pitchFamily="18" charset="0"/>
              </a:rPr>
              <a:t>informasi</a:t>
            </a:r>
            <a:r>
              <a:rPr lang="en-US" sz="2000" dirty="0">
                <a:cs typeface="Times New Roman" pitchFamily="18" charset="0"/>
              </a:rPr>
              <a:t> </a:t>
            </a:r>
            <a:r>
              <a:rPr lang="en-US" sz="2000" dirty="0" err="1">
                <a:cs typeface="Times New Roman" pitchFamily="18" charset="0"/>
              </a:rPr>
              <a:t>keuangan</a:t>
            </a:r>
            <a:r>
              <a:rPr lang="en-US" sz="2000" dirty="0">
                <a:cs typeface="Times New Roman" pitchFamily="18" charset="0"/>
              </a:rPr>
              <a:t> yang </a:t>
            </a:r>
            <a:r>
              <a:rPr lang="en-US" sz="2000" dirty="0" err="1">
                <a:cs typeface="Times New Roman" pitchFamily="18" charset="0"/>
              </a:rPr>
              <a:t>meliputi</a:t>
            </a:r>
            <a:r>
              <a:rPr lang="en-US" sz="2000" dirty="0">
                <a:cs typeface="Times New Roman" pitchFamily="18" charset="0"/>
              </a:rPr>
              <a:t> </a:t>
            </a:r>
            <a:r>
              <a:rPr lang="en-US" sz="2000" dirty="0" err="1">
                <a:cs typeface="Times New Roman" pitchFamily="18" charset="0"/>
              </a:rPr>
              <a:t>harta</a:t>
            </a:r>
            <a:r>
              <a:rPr lang="en-US" sz="2000" dirty="0">
                <a:cs typeface="Times New Roman" pitchFamily="18" charset="0"/>
              </a:rPr>
              <a:t>, </a:t>
            </a:r>
            <a:r>
              <a:rPr lang="en-US" sz="2000" dirty="0" err="1">
                <a:cs typeface="Times New Roman" pitchFamily="18" charset="0"/>
              </a:rPr>
              <a:t>kewajiban</a:t>
            </a:r>
            <a:r>
              <a:rPr lang="en-US" sz="2000" dirty="0">
                <a:cs typeface="Times New Roman" pitchFamily="18" charset="0"/>
              </a:rPr>
              <a:t>, modal, </a:t>
            </a:r>
            <a:r>
              <a:rPr lang="en-US" sz="2000" dirty="0" err="1">
                <a:cs typeface="Times New Roman" pitchFamily="18" charset="0"/>
              </a:rPr>
              <a:t>penghasilan</a:t>
            </a:r>
            <a:r>
              <a:rPr lang="en-US" sz="2000" dirty="0">
                <a:cs typeface="Times New Roman" pitchFamily="18" charset="0"/>
              </a:rPr>
              <a:t> </a:t>
            </a:r>
            <a:r>
              <a:rPr lang="en-US" sz="2000" dirty="0" err="1">
                <a:cs typeface="Times New Roman" pitchFamily="18" charset="0"/>
              </a:rPr>
              <a:t>dan</a:t>
            </a:r>
            <a:r>
              <a:rPr lang="en-US" sz="2000" dirty="0">
                <a:cs typeface="Times New Roman" pitchFamily="18" charset="0"/>
              </a:rPr>
              <a:t> </a:t>
            </a:r>
            <a:r>
              <a:rPr lang="en-US" sz="2000" dirty="0" err="1">
                <a:cs typeface="Times New Roman" pitchFamily="18" charset="0"/>
              </a:rPr>
              <a:t>biaya</a:t>
            </a:r>
            <a:r>
              <a:rPr lang="en-US" sz="2000" dirty="0">
                <a:cs typeface="Times New Roman" pitchFamily="18" charset="0"/>
              </a:rPr>
              <a:t>, </a:t>
            </a:r>
            <a:r>
              <a:rPr lang="en-US" sz="2000" dirty="0" err="1">
                <a:cs typeface="Times New Roman" pitchFamily="18" charset="0"/>
              </a:rPr>
              <a:t>serta</a:t>
            </a:r>
            <a:r>
              <a:rPr lang="en-US" sz="2000" dirty="0">
                <a:cs typeface="Times New Roman" pitchFamily="18" charset="0"/>
              </a:rPr>
              <a:t> </a:t>
            </a:r>
            <a:r>
              <a:rPr lang="en-US" sz="2000" dirty="0" err="1">
                <a:cs typeface="Times New Roman" pitchFamily="18" charset="0"/>
              </a:rPr>
              <a:t>jumlah</a:t>
            </a:r>
            <a:r>
              <a:rPr lang="en-US" sz="2000" dirty="0">
                <a:cs typeface="Times New Roman" pitchFamily="18" charset="0"/>
              </a:rPr>
              <a:t> </a:t>
            </a:r>
            <a:r>
              <a:rPr lang="en-US" sz="2000" dirty="0" err="1">
                <a:cs typeface="Times New Roman" pitchFamily="18" charset="0"/>
              </a:rPr>
              <a:t>harga</a:t>
            </a:r>
            <a:r>
              <a:rPr lang="en-US" sz="2000" dirty="0">
                <a:cs typeface="Times New Roman" pitchFamily="18" charset="0"/>
              </a:rPr>
              <a:t> </a:t>
            </a:r>
            <a:r>
              <a:rPr lang="en-US" sz="2000" dirty="0" err="1">
                <a:cs typeface="Times New Roman" pitchFamily="18" charset="0"/>
              </a:rPr>
              <a:t>perolehan</a:t>
            </a:r>
            <a:r>
              <a:rPr lang="en-US" sz="2000" dirty="0">
                <a:cs typeface="Times New Roman" pitchFamily="18" charset="0"/>
              </a:rPr>
              <a:t> </a:t>
            </a:r>
            <a:r>
              <a:rPr lang="en-US" sz="2000" dirty="0" err="1">
                <a:cs typeface="Times New Roman" pitchFamily="18" charset="0"/>
              </a:rPr>
              <a:t>dan</a:t>
            </a:r>
            <a:r>
              <a:rPr lang="en-US" sz="2000" dirty="0">
                <a:cs typeface="Times New Roman" pitchFamily="18" charset="0"/>
              </a:rPr>
              <a:t> </a:t>
            </a:r>
            <a:r>
              <a:rPr lang="en-US" sz="2000" dirty="0" err="1">
                <a:cs typeface="Times New Roman" pitchFamily="18" charset="0"/>
              </a:rPr>
              <a:t>penyerahan</a:t>
            </a:r>
            <a:r>
              <a:rPr lang="en-US" sz="2000" dirty="0">
                <a:cs typeface="Times New Roman" pitchFamily="18" charset="0"/>
              </a:rPr>
              <a:t> </a:t>
            </a:r>
            <a:r>
              <a:rPr lang="en-US" sz="2000" dirty="0" err="1">
                <a:cs typeface="Times New Roman" pitchFamily="18" charset="0"/>
              </a:rPr>
              <a:t>barang</a:t>
            </a:r>
            <a:r>
              <a:rPr lang="en-US" sz="2000" dirty="0">
                <a:cs typeface="Times New Roman" pitchFamily="18" charset="0"/>
              </a:rPr>
              <a:t> </a:t>
            </a:r>
            <a:r>
              <a:rPr lang="en-US" sz="2000" dirty="0" err="1">
                <a:cs typeface="Times New Roman" pitchFamily="18" charset="0"/>
              </a:rPr>
              <a:t>atau</a:t>
            </a:r>
            <a:r>
              <a:rPr lang="en-US" sz="2000" dirty="0">
                <a:cs typeface="Times New Roman" pitchFamily="18" charset="0"/>
              </a:rPr>
              <a:t> </a:t>
            </a:r>
            <a:r>
              <a:rPr lang="en-US" sz="2000" dirty="0" err="1">
                <a:cs typeface="Times New Roman" pitchFamily="18" charset="0"/>
              </a:rPr>
              <a:t>jasa</a:t>
            </a:r>
            <a:r>
              <a:rPr lang="en-US" sz="2000" dirty="0">
                <a:cs typeface="Times New Roman" pitchFamily="18" charset="0"/>
              </a:rPr>
              <a:t>, </a:t>
            </a:r>
          </a:p>
          <a:p>
            <a:pPr marL="474663" lvl="1" indent="-342900" eaLnBrk="1" hangingPunct="1">
              <a:buClr>
                <a:srgbClr val="FF0000"/>
              </a:buClr>
              <a:buFont typeface="Wingdings" panose="05000000000000000000" pitchFamily="2" charset="2"/>
              <a:buChar char="§"/>
            </a:pPr>
            <a:r>
              <a:rPr lang="en-US" sz="2000" dirty="0">
                <a:cs typeface="Times New Roman" pitchFamily="18" charset="0"/>
              </a:rPr>
              <a:t>Yang </a:t>
            </a:r>
            <a:r>
              <a:rPr lang="en-US" sz="2000" dirty="0" err="1">
                <a:cs typeface="Times New Roman" pitchFamily="18" charset="0"/>
              </a:rPr>
              <a:t>ditutup</a:t>
            </a:r>
            <a:r>
              <a:rPr lang="en-US" sz="2000" dirty="0">
                <a:cs typeface="Times New Roman" pitchFamily="18" charset="0"/>
              </a:rPr>
              <a:t> </a:t>
            </a:r>
            <a:r>
              <a:rPr lang="en-US" sz="2000" dirty="0" err="1">
                <a:cs typeface="Times New Roman" pitchFamily="18" charset="0"/>
              </a:rPr>
              <a:t>dengan</a:t>
            </a:r>
            <a:r>
              <a:rPr lang="en-US" sz="2000" dirty="0">
                <a:cs typeface="Times New Roman" pitchFamily="18" charset="0"/>
              </a:rPr>
              <a:t> </a:t>
            </a:r>
            <a:r>
              <a:rPr lang="en-US" sz="2000" dirty="0" err="1">
                <a:cs typeface="Times New Roman" pitchFamily="18" charset="0"/>
              </a:rPr>
              <a:t>menyusun</a:t>
            </a:r>
            <a:r>
              <a:rPr lang="en-US" sz="2000" dirty="0">
                <a:cs typeface="Times New Roman" pitchFamily="18" charset="0"/>
              </a:rPr>
              <a:t> </a:t>
            </a:r>
            <a:r>
              <a:rPr lang="en-US" sz="2000" dirty="0" err="1">
                <a:cs typeface="Times New Roman" pitchFamily="18" charset="0"/>
              </a:rPr>
              <a:t>laporan</a:t>
            </a:r>
            <a:r>
              <a:rPr lang="en-US" sz="2000" dirty="0">
                <a:cs typeface="Times New Roman" pitchFamily="18" charset="0"/>
              </a:rPr>
              <a:t> </a:t>
            </a:r>
            <a:r>
              <a:rPr lang="en-US" sz="2000" dirty="0" err="1">
                <a:cs typeface="Times New Roman" pitchFamily="18" charset="0"/>
              </a:rPr>
              <a:t>keuangan</a:t>
            </a:r>
            <a:r>
              <a:rPr lang="en-US" sz="2000" dirty="0">
                <a:cs typeface="Times New Roman" pitchFamily="18" charset="0"/>
              </a:rPr>
              <a:t> </a:t>
            </a:r>
            <a:r>
              <a:rPr lang="en-US" sz="2000" dirty="0" err="1">
                <a:cs typeface="Times New Roman" pitchFamily="18" charset="0"/>
              </a:rPr>
              <a:t>berupa</a:t>
            </a:r>
            <a:r>
              <a:rPr lang="en-US" sz="2000" dirty="0">
                <a:cs typeface="Times New Roman" pitchFamily="18" charset="0"/>
              </a:rPr>
              <a:t> </a:t>
            </a:r>
            <a:r>
              <a:rPr lang="en-US" sz="2000" dirty="0" err="1">
                <a:cs typeface="Times New Roman" pitchFamily="18" charset="0"/>
              </a:rPr>
              <a:t>neraca</a:t>
            </a:r>
            <a:r>
              <a:rPr lang="en-US" sz="2000" dirty="0">
                <a:cs typeface="Times New Roman" pitchFamily="18" charset="0"/>
              </a:rPr>
              <a:t> </a:t>
            </a:r>
            <a:r>
              <a:rPr lang="en-US" sz="2000" dirty="0" err="1">
                <a:cs typeface="Times New Roman" pitchFamily="18" charset="0"/>
              </a:rPr>
              <a:t>dan</a:t>
            </a:r>
            <a:r>
              <a:rPr lang="en-US" sz="2000" dirty="0">
                <a:cs typeface="Times New Roman" pitchFamily="18" charset="0"/>
              </a:rPr>
              <a:t> </a:t>
            </a:r>
            <a:r>
              <a:rPr lang="en-US" sz="2000" dirty="0" err="1">
                <a:cs typeface="Times New Roman" pitchFamily="18" charset="0"/>
              </a:rPr>
              <a:t>laporan</a:t>
            </a:r>
            <a:r>
              <a:rPr lang="en-US" sz="2000" dirty="0">
                <a:cs typeface="Times New Roman" pitchFamily="18" charset="0"/>
              </a:rPr>
              <a:t> </a:t>
            </a:r>
            <a:r>
              <a:rPr lang="en-US" sz="2000" dirty="0" err="1">
                <a:cs typeface="Times New Roman" pitchFamily="18" charset="0"/>
              </a:rPr>
              <a:t>laba</a:t>
            </a:r>
            <a:r>
              <a:rPr lang="en-US" sz="2000" dirty="0">
                <a:cs typeface="Times New Roman" pitchFamily="18" charset="0"/>
              </a:rPr>
              <a:t> </a:t>
            </a:r>
            <a:r>
              <a:rPr lang="en-US" sz="2000" dirty="0" err="1">
                <a:cs typeface="Times New Roman" pitchFamily="18" charset="0"/>
              </a:rPr>
              <a:t>rugi</a:t>
            </a:r>
            <a:r>
              <a:rPr lang="en-US" sz="2000" dirty="0">
                <a:cs typeface="Times New Roman" pitchFamily="18" charset="0"/>
              </a:rPr>
              <a:t> </a:t>
            </a:r>
            <a:r>
              <a:rPr lang="en-US" sz="2000" dirty="0" err="1">
                <a:cs typeface="Times New Roman" pitchFamily="18" charset="0"/>
              </a:rPr>
              <a:t>pada</a:t>
            </a:r>
            <a:r>
              <a:rPr lang="en-US" sz="2000" dirty="0">
                <a:cs typeface="Times New Roman" pitchFamily="18" charset="0"/>
              </a:rPr>
              <a:t> </a:t>
            </a:r>
            <a:r>
              <a:rPr lang="en-US" sz="2000" dirty="0" err="1">
                <a:cs typeface="Times New Roman" pitchFamily="18" charset="0"/>
              </a:rPr>
              <a:t>setiap</a:t>
            </a:r>
            <a:r>
              <a:rPr lang="en-US" sz="2000" dirty="0">
                <a:cs typeface="Times New Roman" pitchFamily="18" charset="0"/>
              </a:rPr>
              <a:t> </a:t>
            </a:r>
            <a:r>
              <a:rPr lang="en-US" sz="2000" dirty="0" err="1">
                <a:cs typeface="Times New Roman" pitchFamily="18" charset="0"/>
              </a:rPr>
              <a:t>tahun</a:t>
            </a:r>
            <a:r>
              <a:rPr lang="en-US" sz="2000" dirty="0">
                <a:cs typeface="Times New Roman" pitchFamily="18" charset="0"/>
              </a:rPr>
              <a:t> </a:t>
            </a:r>
            <a:r>
              <a:rPr lang="en-US" sz="2000" dirty="0" err="1">
                <a:cs typeface="Times New Roman" pitchFamily="18" charset="0"/>
              </a:rPr>
              <a:t>pajak</a:t>
            </a:r>
            <a:r>
              <a:rPr lang="en-US" sz="2000" dirty="0">
                <a:cs typeface="Times New Roman" pitchFamily="18" charset="0"/>
              </a:rPr>
              <a:t> </a:t>
            </a:r>
            <a:r>
              <a:rPr lang="en-US" sz="2000" dirty="0" err="1">
                <a:cs typeface="Times New Roman" pitchFamily="18" charset="0"/>
              </a:rPr>
              <a:t>berakhir</a:t>
            </a:r>
            <a:r>
              <a:rPr lang="en-US" sz="2000" dirty="0">
                <a:cs typeface="Times New Roman" pitchFamily="18" charset="0"/>
              </a:rPr>
              <a:t>.</a:t>
            </a:r>
          </a:p>
          <a:p>
            <a:pPr lvl="1" eaLnBrk="1" hangingPunct="1"/>
            <a:endParaRPr lang="en-US" sz="2000" dirty="0"/>
          </a:p>
          <a:p>
            <a:pPr marL="0" indent="0">
              <a:buNone/>
            </a:pPr>
            <a:r>
              <a:rPr lang="en-US" sz="2000" b="1" dirty="0" err="1">
                <a:highlight>
                  <a:srgbClr val="FFC32E"/>
                </a:highlight>
              </a:rPr>
              <a:t>Pembukuan</a:t>
            </a:r>
            <a:r>
              <a:rPr lang="en-US" sz="2000" b="1" dirty="0">
                <a:highlight>
                  <a:srgbClr val="FFC32E"/>
                </a:highlight>
              </a:rPr>
              <a:t>:</a:t>
            </a:r>
          </a:p>
          <a:p>
            <a:pPr marL="474663" lvl="1" indent="-342900">
              <a:buClr>
                <a:srgbClr val="FF0000"/>
              </a:buClr>
              <a:buFont typeface="Wingdings" panose="05000000000000000000" pitchFamily="2" charset="2"/>
              <a:buChar char="§"/>
            </a:pPr>
            <a:r>
              <a:rPr lang="en-US" sz="2000" dirty="0" err="1"/>
              <a:t>Pencatatan</a:t>
            </a:r>
            <a:r>
              <a:rPr lang="en-US" sz="2000" dirty="0"/>
              <a:t> </a:t>
            </a:r>
            <a:r>
              <a:rPr lang="en-US" sz="2000" dirty="0" err="1"/>
              <a:t>seluruh</a:t>
            </a:r>
            <a:r>
              <a:rPr lang="en-US" sz="2000" dirty="0"/>
              <a:t> </a:t>
            </a:r>
            <a:r>
              <a:rPr lang="en-US" sz="2000" dirty="0" err="1"/>
              <a:t>informasi</a:t>
            </a:r>
            <a:r>
              <a:rPr lang="en-US" sz="2000" dirty="0"/>
              <a:t> </a:t>
            </a:r>
            <a:r>
              <a:rPr lang="en-US" sz="2000" dirty="0" err="1"/>
              <a:t>keuangan</a:t>
            </a:r>
            <a:endParaRPr lang="en-US" sz="2000" dirty="0"/>
          </a:p>
          <a:p>
            <a:pPr marL="474663" lvl="1" indent="-342900">
              <a:buClr>
                <a:srgbClr val="FF0000"/>
              </a:buClr>
              <a:buFont typeface="Wingdings" panose="05000000000000000000" pitchFamily="2" charset="2"/>
              <a:buChar char="§"/>
            </a:pPr>
            <a:r>
              <a:rPr lang="en-US" sz="2000" dirty="0" err="1"/>
              <a:t>Menghasilkan</a:t>
            </a:r>
            <a:r>
              <a:rPr lang="en-US" sz="2000" dirty="0"/>
              <a:t> </a:t>
            </a:r>
            <a:r>
              <a:rPr lang="en-US" sz="2000" dirty="0" err="1"/>
              <a:t>laporan</a:t>
            </a:r>
            <a:r>
              <a:rPr lang="en-US" sz="2000" dirty="0"/>
              <a:t> </a:t>
            </a:r>
            <a:r>
              <a:rPr lang="en-US" sz="2000" dirty="0" err="1"/>
              <a:t>keuangan</a:t>
            </a:r>
            <a:r>
              <a:rPr lang="en-US" sz="2000" dirty="0"/>
              <a:t> (</a:t>
            </a:r>
            <a:r>
              <a:rPr lang="en-US" sz="2000" dirty="0" err="1"/>
              <a:t>Laba</a:t>
            </a:r>
            <a:r>
              <a:rPr lang="en-US" sz="2000" dirty="0"/>
              <a:t> </a:t>
            </a:r>
            <a:r>
              <a:rPr lang="en-US" sz="2000" dirty="0" err="1"/>
              <a:t>rugi</a:t>
            </a:r>
            <a:r>
              <a:rPr lang="en-US" sz="2000" dirty="0"/>
              <a:t> </a:t>
            </a:r>
            <a:r>
              <a:rPr lang="en-US" sz="2000" dirty="0" err="1"/>
              <a:t>dan</a:t>
            </a:r>
            <a:r>
              <a:rPr lang="en-US" sz="2000" dirty="0"/>
              <a:t> </a:t>
            </a:r>
            <a:r>
              <a:rPr lang="en-US" sz="2000" dirty="0" err="1"/>
              <a:t>Neraca</a:t>
            </a:r>
            <a:r>
              <a:rPr lang="en-US" sz="2000" dirty="0"/>
              <a:t>)</a:t>
            </a:r>
          </a:p>
          <a:p>
            <a:pPr marL="474663" lvl="1" indent="-342900">
              <a:buClr>
                <a:srgbClr val="FF0000"/>
              </a:buClr>
              <a:buFont typeface="Wingdings" panose="05000000000000000000" pitchFamily="2" charset="2"/>
              <a:buChar char="§"/>
            </a:pPr>
            <a:r>
              <a:rPr lang="en-US" sz="2000" dirty="0" err="1"/>
              <a:t>Penghasilan</a:t>
            </a:r>
            <a:r>
              <a:rPr lang="en-US" sz="2000" dirty="0"/>
              <a:t> </a:t>
            </a:r>
            <a:r>
              <a:rPr lang="en-US" sz="2000" dirty="0" err="1"/>
              <a:t>neto</a:t>
            </a:r>
            <a:r>
              <a:rPr lang="en-US" sz="2000" dirty="0"/>
              <a:t> (</a:t>
            </a:r>
            <a:r>
              <a:rPr lang="en-US" sz="2000" dirty="0" err="1"/>
              <a:t>laba</a:t>
            </a:r>
            <a:r>
              <a:rPr lang="en-US" sz="2000" dirty="0"/>
              <a:t>) = </a:t>
            </a:r>
            <a:r>
              <a:rPr lang="en-US" sz="2000" dirty="0" err="1"/>
              <a:t>Penghasilan</a:t>
            </a:r>
            <a:r>
              <a:rPr lang="en-US" sz="2000" dirty="0"/>
              <a:t> </a:t>
            </a:r>
            <a:r>
              <a:rPr lang="en-US" sz="2000" dirty="0" err="1"/>
              <a:t>bruto</a:t>
            </a:r>
            <a:r>
              <a:rPr lang="en-US" sz="2000" dirty="0"/>
              <a:t> – </a:t>
            </a:r>
            <a:r>
              <a:rPr lang="en-US" sz="2000" dirty="0" err="1"/>
              <a:t>biaya</a:t>
            </a:r>
            <a:endParaRPr lang="en-US" sz="2000" dirty="0"/>
          </a:p>
          <a:p>
            <a:pPr marL="474663" lvl="1" indent="-342900">
              <a:buClr>
                <a:srgbClr val="FF0000"/>
              </a:buClr>
              <a:buFont typeface="Wingdings" panose="05000000000000000000" pitchFamily="2" charset="2"/>
              <a:buChar char="§"/>
            </a:pPr>
            <a:r>
              <a:rPr lang="en-US" sz="2000" dirty="0" err="1"/>
              <a:t>Laporan</a:t>
            </a:r>
            <a:r>
              <a:rPr lang="en-US" sz="2000" dirty="0"/>
              <a:t> </a:t>
            </a:r>
            <a:r>
              <a:rPr lang="en-US" sz="2000" dirty="0" err="1"/>
              <a:t>Keuangan</a:t>
            </a:r>
            <a:r>
              <a:rPr lang="en-US" sz="2000" dirty="0"/>
              <a:t> </a:t>
            </a:r>
            <a:r>
              <a:rPr lang="en-US" sz="2000" dirty="0" err="1"/>
              <a:t>berbasis</a:t>
            </a:r>
            <a:r>
              <a:rPr lang="en-US" sz="2000" dirty="0"/>
              <a:t> </a:t>
            </a:r>
            <a:r>
              <a:rPr lang="en-US" sz="2000" dirty="0" err="1"/>
              <a:t>Standar</a:t>
            </a:r>
            <a:r>
              <a:rPr lang="en-US" sz="2000" dirty="0"/>
              <a:t> </a:t>
            </a:r>
            <a:r>
              <a:rPr lang="en-US" sz="2000" dirty="0" err="1"/>
              <a:t>Akuntansi</a:t>
            </a:r>
            <a:r>
              <a:rPr lang="en-US" sz="2000" dirty="0"/>
              <a:t> </a:t>
            </a:r>
            <a:r>
              <a:rPr lang="en-US" sz="2000" dirty="0" err="1"/>
              <a:t>Komersial</a:t>
            </a:r>
            <a:endParaRPr lang="en-US" sz="2000" dirty="0"/>
          </a:p>
        </p:txBody>
      </p:sp>
      <p:grpSp>
        <p:nvGrpSpPr>
          <p:cNvPr id="3" name="Group 2">
            <a:extLst>
              <a:ext uri="{FF2B5EF4-FFF2-40B4-BE49-F238E27FC236}">
                <a16:creationId xmlns:a16="http://schemas.microsoft.com/office/drawing/2014/main" id="{B1F89645-1959-4EC6-AA57-8B734DB3AA36}"/>
              </a:ext>
            </a:extLst>
          </p:cNvPr>
          <p:cNvGrpSpPr/>
          <p:nvPr/>
        </p:nvGrpSpPr>
        <p:grpSpPr>
          <a:xfrm>
            <a:off x="3287731" y="-1000700"/>
            <a:ext cx="4342554" cy="651379"/>
            <a:chOff x="4958989" y="-750013"/>
            <a:chExt cx="2671295" cy="400692"/>
          </a:xfrm>
        </p:grpSpPr>
        <p:sp>
          <p:nvSpPr>
            <p:cNvPr id="2" name="Rectangle 1">
              <a:extLst>
                <a:ext uri="{FF2B5EF4-FFF2-40B4-BE49-F238E27FC236}">
                  <a16:creationId xmlns:a16="http://schemas.microsoft.com/office/drawing/2014/main" id="{F61FD0ED-0409-49A5-BECF-F7070D48DD9C}"/>
                </a:ext>
              </a:extLst>
            </p:cNvPr>
            <p:cNvSpPr/>
            <p:nvPr/>
          </p:nvSpPr>
          <p:spPr>
            <a:xfrm>
              <a:off x="5342562" y="-750013"/>
              <a:ext cx="369869" cy="400692"/>
            </a:xfrm>
            <a:prstGeom prst="rect">
              <a:avLst/>
            </a:prstGeom>
            <a:solidFill>
              <a:srgbClr val="B4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 name="Rectangle 6">
              <a:extLst>
                <a:ext uri="{FF2B5EF4-FFF2-40B4-BE49-F238E27FC236}">
                  <a16:creationId xmlns:a16="http://schemas.microsoft.com/office/drawing/2014/main" id="{4DC9AAEB-620A-4CB3-A5A9-872286481781}"/>
                </a:ext>
              </a:extLst>
            </p:cNvPr>
            <p:cNvSpPr/>
            <p:nvPr/>
          </p:nvSpPr>
          <p:spPr>
            <a:xfrm>
              <a:off x="5726131" y="-750013"/>
              <a:ext cx="369869" cy="400692"/>
            </a:xfrm>
            <a:prstGeom prst="rect">
              <a:avLst/>
            </a:prstGeom>
            <a:solidFill>
              <a:srgbClr val="EF23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Rectangle 7">
              <a:extLst>
                <a:ext uri="{FF2B5EF4-FFF2-40B4-BE49-F238E27FC236}">
                  <a16:creationId xmlns:a16="http://schemas.microsoft.com/office/drawing/2014/main" id="{82272614-0F31-4843-81F8-2795D688E2F9}"/>
                </a:ext>
              </a:extLst>
            </p:cNvPr>
            <p:cNvSpPr/>
            <p:nvPr/>
          </p:nvSpPr>
          <p:spPr>
            <a:xfrm>
              <a:off x="6109702" y="-750013"/>
              <a:ext cx="369869" cy="400692"/>
            </a:xfrm>
            <a:prstGeom prst="rect">
              <a:avLst/>
            </a:prstGeom>
            <a:solidFill>
              <a:srgbClr val="FFC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9" name="Rectangle 8">
              <a:extLst>
                <a:ext uri="{FF2B5EF4-FFF2-40B4-BE49-F238E27FC236}">
                  <a16:creationId xmlns:a16="http://schemas.microsoft.com/office/drawing/2014/main" id="{D60749F2-4BFF-4E29-93AD-374AB9F060D2}"/>
                </a:ext>
              </a:extLst>
            </p:cNvPr>
            <p:cNvSpPr/>
            <p:nvPr/>
          </p:nvSpPr>
          <p:spPr>
            <a:xfrm>
              <a:off x="4958989" y="-750013"/>
              <a:ext cx="369869" cy="400692"/>
            </a:xfrm>
            <a:prstGeom prst="rect">
              <a:avLst/>
            </a:prstGeom>
            <a:solidFill>
              <a:srgbClr val="E31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Rectangle 9">
              <a:extLst>
                <a:ext uri="{FF2B5EF4-FFF2-40B4-BE49-F238E27FC236}">
                  <a16:creationId xmlns:a16="http://schemas.microsoft.com/office/drawing/2014/main" id="{5E5CA7E0-A05E-4AF5-936C-B9AE61303A97}"/>
                </a:ext>
              </a:extLst>
            </p:cNvPr>
            <p:cNvSpPr/>
            <p:nvPr/>
          </p:nvSpPr>
          <p:spPr>
            <a:xfrm>
              <a:off x="6493273" y="-750013"/>
              <a:ext cx="369869" cy="400692"/>
            </a:xfrm>
            <a:prstGeom prst="rect">
              <a:avLst/>
            </a:prstGeom>
            <a:solidFill>
              <a:srgbClr val="363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Rectangle 10">
              <a:extLst>
                <a:ext uri="{FF2B5EF4-FFF2-40B4-BE49-F238E27FC236}">
                  <a16:creationId xmlns:a16="http://schemas.microsoft.com/office/drawing/2014/main" id="{C9B20CDD-6066-4BD5-82E3-76466F6C375C}"/>
                </a:ext>
              </a:extLst>
            </p:cNvPr>
            <p:cNvSpPr/>
            <p:nvPr/>
          </p:nvSpPr>
          <p:spPr>
            <a:xfrm>
              <a:off x="6876844" y="-750013"/>
              <a:ext cx="369869" cy="400692"/>
            </a:xfrm>
            <a:prstGeom prst="rect">
              <a:avLst/>
            </a:prstGeom>
            <a:solidFill>
              <a:srgbClr val="C2CD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Rectangle 11">
              <a:extLst>
                <a:ext uri="{FF2B5EF4-FFF2-40B4-BE49-F238E27FC236}">
                  <a16:creationId xmlns:a16="http://schemas.microsoft.com/office/drawing/2014/main" id="{5AC22F67-D003-4323-B706-6CFA2C0C5523}"/>
                </a:ext>
              </a:extLst>
            </p:cNvPr>
            <p:cNvSpPr/>
            <p:nvPr/>
          </p:nvSpPr>
          <p:spPr>
            <a:xfrm>
              <a:off x="7260415" y="-750013"/>
              <a:ext cx="369869" cy="400692"/>
            </a:xfrm>
            <a:prstGeom prst="rect">
              <a:avLst/>
            </a:prstGeom>
            <a:solidFill>
              <a:srgbClr val="D2B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14" name="Rectangle 13">
            <a:extLst>
              <a:ext uri="{FF2B5EF4-FFF2-40B4-BE49-F238E27FC236}">
                <a16:creationId xmlns:a16="http://schemas.microsoft.com/office/drawing/2014/main" id="{F0F478B4-54DD-4A6D-B8AC-6774A116AD37}"/>
              </a:ext>
            </a:extLst>
          </p:cNvPr>
          <p:cNvSpPr/>
          <p:nvPr/>
        </p:nvSpPr>
        <p:spPr>
          <a:xfrm>
            <a:off x="0" y="1321553"/>
            <a:ext cx="4397339" cy="4214894"/>
          </a:xfrm>
          <a:prstGeom prst="rect">
            <a:avLst/>
          </a:prstGeom>
          <a:solidFill>
            <a:srgbClr val="FFC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ID"/>
          </a:p>
        </p:txBody>
      </p:sp>
      <p:pic>
        <p:nvPicPr>
          <p:cNvPr id="15" name="Picture 14">
            <a:extLst>
              <a:ext uri="{FF2B5EF4-FFF2-40B4-BE49-F238E27FC236}">
                <a16:creationId xmlns:a16="http://schemas.microsoft.com/office/drawing/2014/main" id="{7F5CE2B9-C6B3-4351-9F98-C1C54E832A72}"/>
              </a:ext>
            </a:extLst>
          </p:cNvPr>
          <p:cNvPicPr>
            <a:picLocks noChangeAspect="1"/>
          </p:cNvPicPr>
          <p:nvPr/>
        </p:nvPicPr>
        <p:blipFill rotWithShape="1">
          <a:blip r:embed="rId2" cstate="print">
            <a:grayscl/>
            <a:extLst>
              <a:ext uri="{28A0092B-C50C-407E-A947-70E740481C1C}">
                <a14:useLocalDpi xmlns:a14="http://schemas.microsoft.com/office/drawing/2010/main" val="0"/>
              </a:ext>
            </a:extLst>
          </a:blip>
          <a:srcRect r="27485"/>
          <a:stretch/>
        </p:blipFill>
        <p:spPr>
          <a:xfrm>
            <a:off x="338466" y="1767306"/>
            <a:ext cx="4811273" cy="4428011"/>
          </a:xfrm>
          <a:prstGeom prst="rect">
            <a:avLst/>
          </a:prstGeom>
        </p:spPr>
      </p:pic>
      <p:sp>
        <p:nvSpPr>
          <p:cNvPr id="16" name="Rectangle 15">
            <a:extLst>
              <a:ext uri="{FF2B5EF4-FFF2-40B4-BE49-F238E27FC236}">
                <a16:creationId xmlns:a16="http://schemas.microsoft.com/office/drawing/2014/main" id="{0B24C22C-DF85-4059-A800-1957990A0263}"/>
              </a:ext>
            </a:extLst>
          </p:cNvPr>
          <p:cNvSpPr/>
          <p:nvPr/>
        </p:nvSpPr>
        <p:spPr>
          <a:xfrm>
            <a:off x="11762641" y="1"/>
            <a:ext cx="429359" cy="1139868"/>
          </a:xfrm>
          <a:prstGeom prst="rect">
            <a:avLst/>
          </a:prstGeom>
          <a:solidFill>
            <a:srgbClr val="EF23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7" name="Picture 16">
            <a:extLst>
              <a:ext uri="{FF2B5EF4-FFF2-40B4-BE49-F238E27FC236}">
                <a16:creationId xmlns:a16="http://schemas.microsoft.com/office/drawing/2014/main" id="{A6275E76-9CFA-422F-B223-AC4AD5A3DD92}"/>
              </a:ext>
            </a:extLst>
          </p:cNvPr>
          <p:cNvPicPr>
            <a:picLocks noChangeAspect="1"/>
          </p:cNvPicPr>
          <p:nvPr/>
        </p:nvPicPr>
        <p:blipFill>
          <a:blip r:embed="rId3"/>
          <a:stretch>
            <a:fillRect/>
          </a:stretch>
        </p:blipFill>
        <p:spPr>
          <a:xfrm>
            <a:off x="0" y="46916"/>
            <a:ext cx="1865538" cy="493819"/>
          </a:xfrm>
          <a:prstGeom prst="rect">
            <a:avLst/>
          </a:prstGeom>
        </p:spPr>
      </p:pic>
    </p:spTree>
    <p:extLst>
      <p:ext uri="{BB962C8B-B14F-4D97-AF65-F5344CB8AC3E}">
        <p14:creationId xmlns:p14="http://schemas.microsoft.com/office/powerpoint/2010/main" val="19663343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DB2A95-255A-4DAD-A06C-014E1F1F4D6B}"/>
              </a:ext>
            </a:extLst>
          </p:cNvPr>
          <p:cNvSpPr/>
          <p:nvPr/>
        </p:nvSpPr>
        <p:spPr>
          <a:xfrm>
            <a:off x="0" y="1321553"/>
            <a:ext cx="4397339" cy="4214894"/>
          </a:xfrm>
          <a:prstGeom prst="rect">
            <a:avLst/>
          </a:prstGeom>
          <a:solidFill>
            <a:srgbClr val="FFC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9" name="Rectangle 18">
            <a:extLst>
              <a:ext uri="{FF2B5EF4-FFF2-40B4-BE49-F238E27FC236}">
                <a16:creationId xmlns:a16="http://schemas.microsoft.com/office/drawing/2014/main" id="{272010AD-CD7C-4897-8474-F0A033B241CA}"/>
              </a:ext>
            </a:extLst>
          </p:cNvPr>
          <p:cNvSpPr/>
          <p:nvPr/>
        </p:nvSpPr>
        <p:spPr>
          <a:xfrm>
            <a:off x="11762641" y="1"/>
            <a:ext cx="429359" cy="113986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Title 1">
            <a:extLst>
              <a:ext uri="{FF2B5EF4-FFF2-40B4-BE49-F238E27FC236}">
                <a16:creationId xmlns:a16="http://schemas.microsoft.com/office/drawing/2014/main" id="{9B90BF5F-AC3C-41E1-B11D-443BD6F4D82E}"/>
              </a:ext>
            </a:extLst>
          </p:cNvPr>
          <p:cNvSpPr>
            <a:spLocks noGrp="1"/>
          </p:cNvSpPr>
          <p:nvPr>
            <p:ph type="title"/>
          </p:nvPr>
        </p:nvSpPr>
        <p:spPr>
          <a:xfrm>
            <a:off x="5225056" y="549674"/>
            <a:ext cx="6537585" cy="1217632"/>
          </a:xfrm>
        </p:spPr>
        <p:txBody>
          <a:bodyPr>
            <a:noAutofit/>
          </a:bodyPr>
          <a:lstStyle/>
          <a:p>
            <a:pPr marL="0" lvl="1" algn="l">
              <a:defRPr/>
            </a:pPr>
            <a:r>
              <a:rPr lang="id-ID" sz="3600" b="1" dirty="0">
                <a:latin typeface="+mn-lt"/>
              </a:rPr>
              <a:t>Penghitungan</a:t>
            </a:r>
            <a:br>
              <a:rPr lang="en-US" sz="2800" b="1" dirty="0">
                <a:latin typeface="+mn-lt"/>
              </a:rPr>
            </a:br>
            <a:r>
              <a:rPr lang="id-ID" sz="4400" dirty="0">
                <a:latin typeface="+mn-lt"/>
              </a:rPr>
              <a:t>PPh Terutang</a:t>
            </a:r>
            <a:endParaRPr lang="id-ID" sz="2800" i="1" dirty="0">
              <a:latin typeface="+mn-lt"/>
            </a:endParaRPr>
          </a:p>
        </p:txBody>
      </p:sp>
      <p:sp>
        <p:nvSpPr>
          <p:cNvPr id="20" name="Subtitle 3">
            <a:extLst>
              <a:ext uri="{FF2B5EF4-FFF2-40B4-BE49-F238E27FC236}">
                <a16:creationId xmlns:a16="http://schemas.microsoft.com/office/drawing/2014/main" id="{200EB52F-0C59-4978-8B19-3254ED551CFE}"/>
              </a:ext>
            </a:extLst>
          </p:cNvPr>
          <p:cNvSpPr txBox="1">
            <a:spLocks/>
          </p:cNvSpPr>
          <p:nvPr/>
        </p:nvSpPr>
        <p:spPr>
          <a:xfrm>
            <a:off x="5325035" y="1874882"/>
            <a:ext cx="6797739" cy="45413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83461"/>
              </a:buClr>
              <a:buFont typeface="Wingdings" panose="05000000000000000000" pitchFamily="2" charset="2"/>
              <a:buChar char="§"/>
            </a:pPr>
            <a:r>
              <a:rPr lang="id-ID" sz="1600" dirty="0"/>
              <a:t>Terhitung mulai tahun pajak 2009, terdapat tiga skema tarif dalam penghitungan PPh terutang PPh Badan sebagai berikut:</a:t>
            </a:r>
          </a:p>
          <a:p>
            <a:pPr>
              <a:buClr>
                <a:srgbClr val="E83461"/>
              </a:buClr>
              <a:buFont typeface="Wingdings" panose="05000000000000000000" pitchFamily="2" charset="2"/>
              <a:buChar char="§"/>
            </a:pPr>
            <a:r>
              <a:rPr lang="id-ID" sz="1600" dirty="0"/>
              <a:t>Mulai tahun pajak 2009 untuk Wajib Pajak badan dalam negeri dan bentuk usaha tetap berlaku tarif tunggal sebesar 28%. Tarif tersebut turun menjadi 25% yang mulai berlaku sejak tahun pajak 2010 dan 22% sejak Tahun 2020.</a:t>
            </a:r>
          </a:p>
          <a:p>
            <a:pPr>
              <a:buClr>
                <a:srgbClr val="E83461"/>
              </a:buClr>
              <a:buFont typeface="Wingdings" panose="05000000000000000000" pitchFamily="2" charset="2"/>
              <a:buChar char="§"/>
            </a:pPr>
            <a:r>
              <a:rPr lang="id-ID" sz="1600" dirty="0"/>
              <a:t>Bagi WP badan dalam negeri yang berbentuk perseroan terbuka yang paling sedikit 40% dari jumlah keseluruhan saham yang disetor diperdagangkan di bursa efek di Indonesia dan memenuhi persyaratan tertentu lainnya dapat memperoleh tarif sebesar 5% lebih rendah daripada tarif Pasal 17 ayat (1) huruf b dan ayat (2a) UU PPh</a:t>
            </a:r>
          </a:p>
          <a:p>
            <a:pPr>
              <a:buClr>
                <a:srgbClr val="E83461"/>
              </a:buClr>
              <a:buFont typeface="Wingdings" panose="05000000000000000000" pitchFamily="2" charset="2"/>
              <a:buChar char="§"/>
            </a:pPr>
            <a:r>
              <a:rPr lang="id-ID" sz="1600" dirty="0"/>
              <a:t>Wajib Pajak badan dalam negeri dengan peredaran bruto sampai dengan Rp 50.000.000.000 (lima puluh miliar rupiah) mendapat fasilitas berupa pengurangan tarif sebesar 50% dari tarif sebagaimana dimaksud dalam Pasal 17 ayat (1) huruf b dan ayat (2a) UU PPh yang dikenakan atas Penghasilan Kena Pajak dari bagian peredaran bruto sampai dengan Rp 4.800.000.000</a:t>
            </a:r>
          </a:p>
          <a:p>
            <a:pPr>
              <a:buClr>
                <a:srgbClr val="E83461"/>
              </a:buClr>
              <a:buFont typeface="Wingdings" panose="05000000000000000000" pitchFamily="2" charset="2"/>
              <a:buChar char="§"/>
            </a:pPr>
            <a:r>
              <a:rPr lang="id-ID" sz="1600" b="1" dirty="0"/>
              <a:t>Terdapat penurunan tarif dari 25% menjadi 22% </a:t>
            </a:r>
            <a:r>
              <a:rPr lang="en-US" sz="1600" b="1" dirty="0" err="1"/>
              <a:t>untuk</a:t>
            </a:r>
            <a:r>
              <a:rPr lang="en-US" sz="1600" b="1" dirty="0"/>
              <a:t> </a:t>
            </a:r>
            <a:r>
              <a:rPr lang="id-ID" sz="1600" b="1" dirty="0"/>
              <a:t>tahun pajak 2020  sampai 2021, dan </a:t>
            </a:r>
            <a:r>
              <a:rPr lang="en-US" sz="1600" b="1" dirty="0" err="1"/>
              <a:t>untuk</a:t>
            </a:r>
            <a:r>
              <a:rPr lang="en-US" sz="1600" b="1" dirty="0"/>
              <a:t> </a:t>
            </a:r>
            <a:r>
              <a:rPr lang="en-US" sz="1600" b="1" dirty="0" err="1"/>
              <a:t>tahun</a:t>
            </a:r>
            <a:r>
              <a:rPr lang="en-US" sz="1600" b="1" dirty="0"/>
              <a:t> </a:t>
            </a:r>
            <a:r>
              <a:rPr lang="en-US" sz="1600" b="1" dirty="0" err="1"/>
              <a:t>pajak</a:t>
            </a:r>
            <a:r>
              <a:rPr lang="en-US" sz="1600" b="1" dirty="0"/>
              <a:t> </a:t>
            </a:r>
            <a:r>
              <a:rPr lang="en-US" sz="1600" b="1" dirty="0" err="1"/>
              <a:t>berikutnya</a:t>
            </a:r>
            <a:r>
              <a:rPr lang="en-US" sz="1600" b="1" dirty="0"/>
              <a:t> </a:t>
            </a:r>
            <a:r>
              <a:rPr lang="en-US" sz="1600" b="1" dirty="0" err="1"/>
              <a:t>sesuai</a:t>
            </a:r>
            <a:r>
              <a:rPr lang="en-US" sz="1600" b="1" dirty="0"/>
              <a:t> </a:t>
            </a:r>
            <a:r>
              <a:rPr lang="en-US" sz="1600" b="1" dirty="0" err="1"/>
              <a:t>dengan</a:t>
            </a:r>
            <a:r>
              <a:rPr lang="en-US" sz="1600" b="1" dirty="0"/>
              <a:t> yang </a:t>
            </a:r>
            <a:r>
              <a:rPr lang="en-US" sz="1600" b="1" dirty="0" err="1"/>
              <a:t>diatur</a:t>
            </a:r>
            <a:r>
              <a:rPr lang="en-US" sz="1600" b="1" dirty="0"/>
              <a:t> </a:t>
            </a:r>
            <a:r>
              <a:rPr lang="en-US" sz="1600" b="1" dirty="0" err="1"/>
              <a:t>dalam</a:t>
            </a:r>
            <a:r>
              <a:rPr lang="en-US" sz="1600" b="1" dirty="0"/>
              <a:t> UU HPP</a:t>
            </a:r>
            <a:r>
              <a:rPr lang="id-ID" sz="1600" b="1" dirty="0"/>
              <a:t>.</a:t>
            </a:r>
          </a:p>
        </p:txBody>
      </p:sp>
      <p:pic>
        <p:nvPicPr>
          <p:cNvPr id="4" name="Picture 3">
            <a:extLst>
              <a:ext uri="{FF2B5EF4-FFF2-40B4-BE49-F238E27FC236}">
                <a16:creationId xmlns:a16="http://schemas.microsoft.com/office/drawing/2014/main" id="{45822935-C94D-4CF2-9B28-C64AE48EF52E}"/>
              </a:ext>
            </a:extLst>
          </p:cNvPr>
          <p:cNvPicPr>
            <a:picLocks noChangeAspect="1"/>
          </p:cNvPicPr>
          <p:nvPr/>
        </p:nvPicPr>
        <p:blipFill rotWithShape="1">
          <a:blip r:embed="rId2" cstate="print">
            <a:grayscl/>
            <a:extLst>
              <a:ext uri="{28A0092B-C50C-407E-A947-70E740481C1C}">
                <a14:useLocalDpi xmlns:a14="http://schemas.microsoft.com/office/drawing/2010/main" val="0"/>
              </a:ext>
            </a:extLst>
          </a:blip>
          <a:srcRect r="27485"/>
          <a:stretch/>
        </p:blipFill>
        <p:spPr>
          <a:xfrm>
            <a:off x="338466" y="1767306"/>
            <a:ext cx="4811273" cy="4428011"/>
          </a:xfrm>
          <a:prstGeom prst="rect">
            <a:avLst/>
          </a:prstGeom>
        </p:spPr>
      </p:pic>
      <p:pic>
        <p:nvPicPr>
          <p:cNvPr id="8" name="Picture 7">
            <a:extLst>
              <a:ext uri="{FF2B5EF4-FFF2-40B4-BE49-F238E27FC236}">
                <a16:creationId xmlns:a16="http://schemas.microsoft.com/office/drawing/2014/main" id="{95CCA42E-3B23-4659-B8F3-7089A2FDFE23}"/>
              </a:ext>
            </a:extLst>
          </p:cNvPr>
          <p:cNvPicPr>
            <a:picLocks noChangeAspect="1"/>
          </p:cNvPicPr>
          <p:nvPr/>
        </p:nvPicPr>
        <p:blipFill>
          <a:blip r:embed="rId3"/>
          <a:stretch>
            <a:fillRect/>
          </a:stretch>
        </p:blipFill>
        <p:spPr>
          <a:xfrm>
            <a:off x="9876322" y="76116"/>
            <a:ext cx="1865538" cy="493819"/>
          </a:xfrm>
          <a:prstGeom prst="rect">
            <a:avLst/>
          </a:prstGeom>
        </p:spPr>
      </p:pic>
    </p:spTree>
    <p:extLst>
      <p:ext uri="{BB962C8B-B14F-4D97-AF65-F5344CB8AC3E}">
        <p14:creationId xmlns:p14="http://schemas.microsoft.com/office/powerpoint/2010/main" val="4683388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994363" y="1128599"/>
            <a:ext cx="7940248" cy="1308774"/>
          </a:xfrm>
        </p:spPr>
        <p:txBody>
          <a:bodyPr>
            <a:noAutofit/>
          </a:bodyPr>
          <a:lstStyle/>
          <a:p>
            <a:pPr marL="0" indent="0">
              <a:buNone/>
              <a:defRPr/>
            </a:pPr>
            <a:endParaRPr lang="en-US" sz="1600" dirty="0"/>
          </a:p>
          <a:p>
            <a:pPr marL="0" indent="0">
              <a:buNone/>
              <a:defRPr/>
            </a:pPr>
            <a:r>
              <a:rPr lang="en-US" sz="1600" dirty="0" err="1"/>
              <a:t>Peredaran</a:t>
            </a:r>
            <a:r>
              <a:rPr lang="en-US" sz="1600" dirty="0"/>
              <a:t> </a:t>
            </a:r>
            <a:r>
              <a:rPr lang="en-US" sz="1600" dirty="0" err="1"/>
              <a:t>bruto</a:t>
            </a:r>
            <a:r>
              <a:rPr lang="en-US" sz="1600" dirty="0"/>
              <a:t> PT Y </a:t>
            </a:r>
            <a:r>
              <a:rPr lang="en-US" sz="1600" dirty="0" err="1"/>
              <a:t>tahun</a:t>
            </a:r>
            <a:r>
              <a:rPr lang="en-US" sz="1600" dirty="0"/>
              <a:t> 2022 </a:t>
            </a:r>
            <a:r>
              <a:rPr lang="en-US" sz="1600" dirty="0" err="1"/>
              <a:t>adalah</a:t>
            </a:r>
            <a:r>
              <a:rPr lang="en-US" sz="1600" dirty="0"/>
              <a:t> </a:t>
            </a:r>
            <a:r>
              <a:rPr lang="en-US" sz="1600" dirty="0" err="1"/>
              <a:t>sebesar</a:t>
            </a:r>
            <a:r>
              <a:rPr lang="en-US" sz="1600" dirty="0"/>
              <a:t> Rp.4.800.000.000,00 </a:t>
            </a:r>
            <a:r>
              <a:rPr lang="en-US" sz="1600" dirty="0" err="1"/>
              <a:t>dengan</a:t>
            </a:r>
            <a:r>
              <a:rPr lang="en-US" sz="1600" dirty="0"/>
              <a:t> </a:t>
            </a:r>
            <a:r>
              <a:rPr lang="en-US" sz="1600" dirty="0" err="1"/>
              <a:t>Penghasilan</a:t>
            </a:r>
            <a:r>
              <a:rPr lang="en-US" sz="1600" dirty="0"/>
              <a:t> </a:t>
            </a:r>
            <a:r>
              <a:rPr lang="en-US" sz="1600" dirty="0" err="1"/>
              <a:t>kena</a:t>
            </a:r>
            <a:r>
              <a:rPr lang="en-US" sz="1600" dirty="0"/>
              <a:t> </a:t>
            </a:r>
            <a:r>
              <a:rPr lang="en-US" sz="1600" dirty="0" err="1"/>
              <a:t>pajak</a:t>
            </a:r>
            <a:r>
              <a:rPr lang="en-US" sz="1600" dirty="0"/>
              <a:t> </a:t>
            </a:r>
            <a:r>
              <a:rPr lang="en-US" sz="1600" dirty="0" err="1"/>
              <a:t>sebesar</a:t>
            </a:r>
            <a:r>
              <a:rPr lang="en-US" sz="1600" dirty="0"/>
              <a:t> Rp. 500.000.000,00.</a:t>
            </a:r>
          </a:p>
          <a:p>
            <a:pPr marL="0" indent="0">
              <a:buNone/>
              <a:defRPr/>
            </a:pPr>
            <a:r>
              <a:rPr lang="en-US" sz="1600" b="1" dirty="0" err="1"/>
              <a:t>PPh</a:t>
            </a:r>
            <a:r>
              <a:rPr lang="en-US" sz="1600" b="1" dirty="0"/>
              <a:t> </a:t>
            </a:r>
            <a:r>
              <a:rPr lang="en-US" sz="1600" b="1" dirty="0" err="1"/>
              <a:t>terutang</a:t>
            </a:r>
            <a:r>
              <a:rPr lang="en-US" sz="1600" b="1" dirty="0"/>
              <a:t> = 11% x Rp.500.000.000,00 = Rp.55.000.000,00 </a:t>
            </a:r>
          </a:p>
          <a:p>
            <a:pPr marL="0" indent="0">
              <a:buNone/>
              <a:defRPr/>
            </a:pPr>
            <a:endParaRPr lang="en-US" sz="1600" dirty="0"/>
          </a:p>
        </p:txBody>
      </p:sp>
      <p:sp>
        <p:nvSpPr>
          <p:cNvPr id="5" name="Rectangle 4">
            <a:extLst>
              <a:ext uri="{FF2B5EF4-FFF2-40B4-BE49-F238E27FC236}">
                <a16:creationId xmlns:a16="http://schemas.microsoft.com/office/drawing/2014/main" id="{E609B43F-FFF1-4784-9C26-F20D3FD4DD24}"/>
              </a:ext>
            </a:extLst>
          </p:cNvPr>
          <p:cNvSpPr/>
          <p:nvPr/>
        </p:nvSpPr>
        <p:spPr>
          <a:xfrm>
            <a:off x="0" y="-48725"/>
            <a:ext cx="3641272" cy="6906724"/>
          </a:xfrm>
          <a:prstGeom prst="rect">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7" name="Straight Connector 6">
            <a:extLst>
              <a:ext uri="{FF2B5EF4-FFF2-40B4-BE49-F238E27FC236}">
                <a16:creationId xmlns:a16="http://schemas.microsoft.com/office/drawing/2014/main" id="{C7CD690B-C85B-4643-8D98-B8D3AD9D2107}"/>
              </a:ext>
            </a:extLst>
          </p:cNvPr>
          <p:cNvCxnSpPr/>
          <p:nvPr/>
        </p:nvCxnSpPr>
        <p:spPr>
          <a:xfrm>
            <a:off x="256309" y="3653011"/>
            <a:ext cx="2192055" cy="0"/>
          </a:xfrm>
          <a:prstGeom prst="line">
            <a:avLst/>
          </a:prstGeom>
          <a:ln>
            <a:solidFill>
              <a:srgbClr val="FFC32E"/>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BF932200-FFEE-43BD-9B77-4A98921508BA}"/>
              </a:ext>
            </a:extLst>
          </p:cNvPr>
          <p:cNvSpPr txBox="1">
            <a:spLocks/>
          </p:cNvSpPr>
          <p:nvPr/>
        </p:nvSpPr>
        <p:spPr>
          <a:xfrm>
            <a:off x="257389" y="1863522"/>
            <a:ext cx="3736974" cy="17795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d-ID" dirty="0">
                <a:solidFill>
                  <a:schemeClr val="bg1"/>
                </a:solidFill>
                <a:latin typeface="+mn-lt"/>
              </a:rPr>
              <a:t>Contoh</a:t>
            </a:r>
            <a:endParaRPr lang="en-US" dirty="0">
              <a:solidFill>
                <a:schemeClr val="bg1"/>
              </a:solidFill>
              <a:latin typeface="+mn-lt"/>
            </a:endParaRPr>
          </a:p>
          <a:p>
            <a:r>
              <a:rPr lang="en-US" sz="4000" b="1" dirty="0" err="1">
                <a:solidFill>
                  <a:schemeClr val="bg1"/>
                </a:solidFill>
                <a:latin typeface="+mn-lt"/>
              </a:rPr>
              <a:t>Perhitungan</a:t>
            </a:r>
            <a:endParaRPr lang="en-US" sz="3600" b="1" dirty="0">
              <a:solidFill>
                <a:schemeClr val="bg1"/>
              </a:solidFill>
              <a:latin typeface="+mn-lt"/>
            </a:endParaRPr>
          </a:p>
        </p:txBody>
      </p:sp>
      <p:pic>
        <p:nvPicPr>
          <p:cNvPr id="9" name="Picture 8">
            <a:extLst>
              <a:ext uri="{FF2B5EF4-FFF2-40B4-BE49-F238E27FC236}">
                <a16:creationId xmlns:a16="http://schemas.microsoft.com/office/drawing/2014/main" id="{DA1DAE6D-B109-4678-886D-98D4B0998232}"/>
              </a:ext>
            </a:extLst>
          </p:cNvPr>
          <p:cNvPicPr>
            <a:picLocks noChangeAspect="1"/>
          </p:cNvPicPr>
          <p:nvPr/>
        </p:nvPicPr>
        <p:blipFill rotWithShape="1">
          <a:blip r:embed="rId2" cstate="print">
            <a:grayscl/>
            <a:extLst>
              <a:ext uri="{28A0092B-C50C-407E-A947-70E740481C1C}">
                <a14:useLocalDpi xmlns:a14="http://schemas.microsoft.com/office/drawing/2010/main" val="0"/>
              </a:ext>
            </a:extLst>
          </a:blip>
          <a:srcRect l="11297" r="10778"/>
          <a:stretch/>
        </p:blipFill>
        <p:spPr>
          <a:xfrm>
            <a:off x="256309" y="3919399"/>
            <a:ext cx="3111896" cy="2662312"/>
          </a:xfrm>
          <a:prstGeom prst="rect">
            <a:avLst/>
          </a:prstGeom>
        </p:spPr>
      </p:pic>
      <p:grpSp>
        <p:nvGrpSpPr>
          <p:cNvPr id="11" name="Group 10">
            <a:extLst>
              <a:ext uri="{FF2B5EF4-FFF2-40B4-BE49-F238E27FC236}">
                <a16:creationId xmlns:a16="http://schemas.microsoft.com/office/drawing/2014/main" id="{1FD12714-5E2A-4AD7-9AEC-CF435BF63444}"/>
              </a:ext>
            </a:extLst>
          </p:cNvPr>
          <p:cNvGrpSpPr/>
          <p:nvPr/>
        </p:nvGrpSpPr>
        <p:grpSpPr>
          <a:xfrm>
            <a:off x="3768272" y="496733"/>
            <a:ext cx="1060104" cy="923330"/>
            <a:chOff x="2062658" y="2871955"/>
            <a:chExt cx="1060104" cy="923330"/>
          </a:xfrm>
        </p:grpSpPr>
        <p:sp>
          <p:nvSpPr>
            <p:cNvPr id="12" name="Rectangle 11">
              <a:extLst>
                <a:ext uri="{FF2B5EF4-FFF2-40B4-BE49-F238E27FC236}">
                  <a16:creationId xmlns:a16="http://schemas.microsoft.com/office/drawing/2014/main" id="{54B73C66-B171-49E4-A5C0-3A58D502F72A}"/>
                </a:ext>
              </a:extLst>
            </p:cNvPr>
            <p:cNvSpPr/>
            <p:nvPr/>
          </p:nvSpPr>
          <p:spPr>
            <a:xfrm>
              <a:off x="2372264" y="2926658"/>
              <a:ext cx="750498" cy="776535"/>
            </a:xfrm>
            <a:prstGeom prst="rect">
              <a:avLst/>
            </a:prstGeom>
            <a:solidFill>
              <a:srgbClr val="FFC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3" name="TextBox 12">
              <a:extLst>
                <a:ext uri="{FF2B5EF4-FFF2-40B4-BE49-F238E27FC236}">
                  <a16:creationId xmlns:a16="http://schemas.microsoft.com/office/drawing/2014/main" id="{5966E475-DE77-4DC0-85FE-37589116AF5C}"/>
                </a:ext>
              </a:extLst>
            </p:cNvPr>
            <p:cNvSpPr txBox="1"/>
            <p:nvPr/>
          </p:nvSpPr>
          <p:spPr>
            <a:xfrm>
              <a:off x="2062658" y="2871955"/>
              <a:ext cx="981304" cy="923330"/>
            </a:xfrm>
            <a:prstGeom prst="rect">
              <a:avLst/>
            </a:prstGeom>
            <a:noFill/>
          </p:spPr>
          <p:txBody>
            <a:bodyPr wrap="square" rtlCol="0">
              <a:spAutoFit/>
            </a:bodyPr>
            <a:lstStyle/>
            <a:p>
              <a:pPr algn="ctr"/>
              <a:r>
                <a:rPr lang="en-US" sz="5400" b="1" dirty="0">
                  <a:cs typeface="Bebas Neue Regular"/>
                </a:rPr>
                <a:t>01</a:t>
              </a:r>
            </a:p>
          </p:txBody>
        </p:sp>
      </p:grpSp>
      <p:sp>
        <p:nvSpPr>
          <p:cNvPr id="14" name="TextBox 13">
            <a:extLst>
              <a:ext uri="{FF2B5EF4-FFF2-40B4-BE49-F238E27FC236}">
                <a16:creationId xmlns:a16="http://schemas.microsoft.com/office/drawing/2014/main" id="{9D5578BD-1575-4D84-BC4B-173CFFA0787F}"/>
              </a:ext>
            </a:extLst>
          </p:cNvPr>
          <p:cNvSpPr txBox="1"/>
          <p:nvPr/>
        </p:nvSpPr>
        <p:spPr>
          <a:xfrm>
            <a:off x="4036121" y="3537961"/>
            <a:ext cx="7940248" cy="2800767"/>
          </a:xfrm>
          <a:prstGeom prst="rect">
            <a:avLst/>
          </a:prstGeom>
          <a:noFill/>
        </p:spPr>
        <p:txBody>
          <a:bodyPr wrap="square">
            <a:spAutoFit/>
          </a:bodyPr>
          <a:lstStyle/>
          <a:p>
            <a:pPr>
              <a:defRPr/>
            </a:pPr>
            <a:r>
              <a:rPr lang="en-US" sz="1600" dirty="0" err="1"/>
              <a:t>Peredaran</a:t>
            </a:r>
            <a:r>
              <a:rPr lang="en-US" sz="1600" dirty="0"/>
              <a:t> </a:t>
            </a:r>
            <a:r>
              <a:rPr lang="en-US" sz="1600" dirty="0" err="1"/>
              <a:t>bruto</a:t>
            </a:r>
            <a:r>
              <a:rPr lang="en-US" sz="1600" dirty="0"/>
              <a:t> PT X </a:t>
            </a:r>
            <a:r>
              <a:rPr lang="en-US" sz="1600" dirty="0" err="1"/>
              <a:t>tahun</a:t>
            </a:r>
            <a:r>
              <a:rPr lang="en-US" sz="1600" dirty="0"/>
              <a:t> 2022 </a:t>
            </a:r>
            <a:r>
              <a:rPr lang="en-US" sz="1600" dirty="0" err="1"/>
              <a:t>adalah</a:t>
            </a:r>
            <a:r>
              <a:rPr lang="en-US" sz="1600" dirty="0"/>
              <a:t> </a:t>
            </a:r>
            <a:r>
              <a:rPr lang="en-US" sz="1600" dirty="0" err="1"/>
              <a:t>sebesar</a:t>
            </a:r>
            <a:r>
              <a:rPr lang="en-US" sz="1600" dirty="0"/>
              <a:t> Rp.48.000.000.000,00 </a:t>
            </a:r>
            <a:r>
              <a:rPr lang="en-US" sz="1600" dirty="0" err="1"/>
              <a:t>dengan</a:t>
            </a:r>
            <a:r>
              <a:rPr lang="en-US" sz="1600" dirty="0"/>
              <a:t> </a:t>
            </a:r>
            <a:r>
              <a:rPr lang="en-US" sz="1600" dirty="0" err="1"/>
              <a:t>Penghasilan</a:t>
            </a:r>
            <a:r>
              <a:rPr lang="en-US" sz="1600" dirty="0"/>
              <a:t> </a:t>
            </a:r>
            <a:r>
              <a:rPr lang="en-US" sz="1600" dirty="0" err="1"/>
              <a:t>kena</a:t>
            </a:r>
            <a:r>
              <a:rPr lang="en-US" sz="1600" dirty="0"/>
              <a:t> </a:t>
            </a:r>
            <a:r>
              <a:rPr lang="en-US" sz="1600" dirty="0" err="1"/>
              <a:t>pajak</a:t>
            </a:r>
            <a:r>
              <a:rPr lang="en-US" sz="1600" dirty="0"/>
              <a:t> </a:t>
            </a:r>
            <a:r>
              <a:rPr lang="en-US" sz="1600" dirty="0" err="1"/>
              <a:t>sebesar</a:t>
            </a:r>
            <a:r>
              <a:rPr lang="en-US" sz="1600" dirty="0"/>
              <a:t> Rp. 10.000.000.000,00.</a:t>
            </a:r>
          </a:p>
          <a:p>
            <a:pPr>
              <a:defRPr/>
            </a:pPr>
            <a:r>
              <a:rPr lang="en-US" sz="1600" dirty="0" err="1"/>
              <a:t>Perhitungan</a:t>
            </a:r>
            <a:r>
              <a:rPr lang="en-US" sz="1600" dirty="0"/>
              <a:t> </a:t>
            </a:r>
            <a:r>
              <a:rPr lang="en-US" sz="1600" dirty="0" err="1"/>
              <a:t>PPh</a:t>
            </a:r>
            <a:r>
              <a:rPr lang="en-US" sz="1600" dirty="0"/>
              <a:t> </a:t>
            </a:r>
            <a:r>
              <a:rPr lang="en-US" sz="1600" dirty="0" err="1"/>
              <a:t>terutang</a:t>
            </a:r>
            <a:r>
              <a:rPr lang="en-US" sz="1600" dirty="0"/>
              <a:t> </a:t>
            </a:r>
            <a:r>
              <a:rPr lang="en-US" sz="1600" dirty="0" err="1"/>
              <a:t>adalah</a:t>
            </a:r>
            <a:r>
              <a:rPr lang="en-US" sz="1600" dirty="0"/>
              <a:t> </a:t>
            </a:r>
            <a:r>
              <a:rPr lang="en-US" sz="1600" dirty="0" err="1"/>
              <a:t>sebagai</a:t>
            </a:r>
            <a:r>
              <a:rPr lang="en-US" sz="1600" dirty="0"/>
              <a:t> </a:t>
            </a:r>
            <a:r>
              <a:rPr lang="en-US" sz="1600" dirty="0" err="1"/>
              <a:t>berikut</a:t>
            </a:r>
            <a:r>
              <a:rPr lang="en-US" sz="1600" dirty="0"/>
              <a:t> :</a:t>
            </a:r>
          </a:p>
          <a:p>
            <a:pPr>
              <a:lnSpc>
                <a:spcPct val="100000"/>
              </a:lnSpc>
              <a:defRPr/>
            </a:pPr>
            <a:r>
              <a:rPr lang="en-US" sz="1600" dirty="0"/>
              <a:t>Bagian </a:t>
            </a:r>
            <a:r>
              <a:rPr lang="en-US" sz="1600" dirty="0" err="1"/>
              <a:t>penghasilan</a:t>
            </a:r>
            <a:r>
              <a:rPr lang="en-US" sz="1600" dirty="0"/>
              <a:t> </a:t>
            </a:r>
            <a:r>
              <a:rPr lang="en-US" sz="1600" dirty="0" err="1"/>
              <a:t>kena</a:t>
            </a:r>
            <a:r>
              <a:rPr lang="en-US" sz="1600" dirty="0"/>
              <a:t> </a:t>
            </a:r>
            <a:r>
              <a:rPr lang="en-US" sz="1600" dirty="0" err="1"/>
              <a:t>pajak</a:t>
            </a:r>
            <a:r>
              <a:rPr lang="en-US" sz="1600" dirty="0"/>
              <a:t> yang </a:t>
            </a:r>
            <a:r>
              <a:rPr lang="en-US" sz="1600" dirty="0" err="1"/>
              <a:t>memperoleh</a:t>
            </a:r>
            <a:r>
              <a:rPr lang="en-US" sz="1600" dirty="0"/>
              <a:t> </a:t>
            </a:r>
            <a:r>
              <a:rPr lang="en-US" sz="1600" dirty="0" err="1"/>
              <a:t>fasilitas</a:t>
            </a:r>
            <a:endParaRPr lang="en-US" sz="1600" dirty="0"/>
          </a:p>
          <a:p>
            <a:pPr>
              <a:lnSpc>
                <a:spcPct val="100000"/>
              </a:lnSpc>
              <a:defRPr/>
            </a:pPr>
            <a:r>
              <a:rPr lang="en-US" sz="1600" dirty="0"/>
              <a:t>(Rp.4.800.000.000,00/Rp48.000.000.000,00) x Rp. 10.000.000.000,00 = Rp. 1.000.000.000,00. </a:t>
            </a:r>
          </a:p>
          <a:p>
            <a:pPr>
              <a:lnSpc>
                <a:spcPct val="100000"/>
              </a:lnSpc>
              <a:buNone/>
              <a:defRPr/>
            </a:pPr>
            <a:r>
              <a:rPr lang="en-US" sz="1600" dirty="0"/>
              <a:t>		</a:t>
            </a:r>
            <a:r>
              <a:rPr lang="en-US" sz="1600" dirty="0">
                <a:sym typeface="Wingdings" pitchFamily="2" charset="2"/>
              </a:rPr>
              <a:t> </a:t>
            </a:r>
            <a:r>
              <a:rPr lang="en-US" sz="1600" dirty="0" err="1"/>
              <a:t>PPh</a:t>
            </a:r>
            <a:r>
              <a:rPr lang="en-US" sz="1600" dirty="0"/>
              <a:t> </a:t>
            </a:r>
            <a:r>
              <a:rPr lang="en-US" sz="1600" dirty="0" err="1"/>
              <a:t>Terutang</a:t>
            </a:r>
            <a:r>
              <a:rPr lang="en-US" sz="1600" dirty="0"/>
              <a:t> 11% x Rp.1.000.000.000,00 = Rp. 110.000.000,00</a:t>
            </a:r>
          </a:p>
          <a:p>
            <a:pPr>
              <a:defRPr/>
            </a:pPr>
            <a:r>
              <a:rPr lang="en-US" sz="1600" dirty="0"/>
              <a:t>Bagian </a:t>
            </a:r>
            <a:r>
              <a:rPr lang="en-US" sz="1600" dirty="0" err="1"/>
              <a:t>penghasilan</a:t>
            </a:r>
            <a:r>
              <a:rPr lang="en-US" sz="1600" dirty="0"/>
              <a:t> </a:t>
            </a:r>
            <a:r>
              <a:rPr lang="en-US" sz="1600" dirty="0" err="1"/>
              <a:t>kena</a:t>
            </a:r>
            <a:r>
              <a:rPr lang="en-US" sz="1600" dirty="0"/>
              <a:t> </a:t>
            </a:r>
            <a:r>
              <a:rPr lang="en-US" sz="1600" dirty="0" err="1"/>
              <a:t>pajak</a:t>
            </a:r>
            <a:r>
              <a:rPr lang="en-US" sz="1600" dirty="0"/>
              <a:t> yang </a:t>
            </a:r>
            <a:r>
              <a:rPr lang="en-US" sz="1600" dirty="0" err="1"/>
              <a:t>tidak</a:t>
            </a:r>
            <a:r>
              <a:rPr lang="en-US" sz="1600" dirty="0"/>
              <a:t> </a:t>
            </a:r>
            <a:r>
              <a:rPr lang="en-US" sz="1600" dirty="0" err="1"/>
              <a:t>memperoleh</a:t>
            </a:r>
            <a:r>
              <a:rPr lang="en-US" sz="1600" dirty="0"/>
              <a:t> </a:t>
            </a:r>
            <a:r>
              <a:rPr lang="en-US" sz="1600" dirty="0" err="1"/>
              <a:t>fasilitas</a:t>
            </a:r>
            <a:r>
              <a:rPr lang="en-US" sz="1600" dirty="0"/>
              <a:t> </a:t>
            </a:r>
          </a:p>
          <a:p>
            <a:pPr>
              <a:defRPr/>
            </a:pPr>
            <a:r>
              <a:rPr lang="en-US" sz="1600" dirty="0"/>
              <a:t>(Rp.10.000.000.000,00 – Rp. 1.000.000.000,00) = Rp. 9.000.000.000,00. </a:t>
            </a:r>
          </a:p>
          <a:p>
            <a:pPr>
              <a:buFont typeface="Wingdings" pitchFamily="2" charset="2"/>
              <a:buNone/>
              <a:defRPr/>
            </a:pPr>
            <a:r>
              <a:rPr lang="en-US" sz="1600" dirty="0"/>
              <a:t>		</a:t>
            </a:r>
            <a:r>
              <a:rPr lang="en-US" sz="1600" dirty="0">
                <a:sym typeface="Wingdings" pitchFamily="2" charset="2"/>
              </a:rPr>
              <a:t> </a:t>
            </a:r>
            <a:r>
              <a:rPr lang="en-US" sz="1600" dirty="0" err="1"/>
              <a:t>PPh</a:t>
            </a:r>
            <a:r>
              <a:rPr lang="en-US" sz="1600" dirty="0"/>
              <a:t> </a:t>
            </a:r>
            <a:r>
              <a:rPr lang="en-US" sz="1600" dirty="0" err="1"/>
              <a:t>Terutang</a:t>
            </a:r>
            <a:r>
              <a:rPr lang="en-US" sz="1600" dirty="0"/>
              <a:t> </a:t>
            </a:r>
            <a:r>
              <a:rPr lang="en-US" sz="1600" dirty="0" err="1"/>
              <a:t>sebesar</a:t>
            </a:r>
            <a:r>
              <a:rPr lang="en-US" sz="1600" dirty="0"/>
              <a:t> 22% x Rp. 9.000.000.000,00 = Rp.1.980.000.000,00</a:t>
            </a:r>
          </a:p>
          <a:p>
            <a:pPr>
              <a:defRPr/>
            </a:pPr>
            <a:r>
              <a:rPr lang="en-US" sz="1600" dirty="0"/>
              <a:t>Total </a:t>
            </a:r>
            <a:r>
              <a:rPr lang="en-US" sz="1600" dirty="0" err="1"/>
              <a:t>PPh</a:t>
            </a:r>
            <a:r>
              <a:rPr lang="en-US" sz="1600" dirty="0"/>
              <a:t> </a:t>
            </a:r>
            <a:r>
              <a:rPr lang="en-US" sz="1600" dirty="0" err="1"/>
              <a:t>terutang</a:t>
            </a:r>
            <a:r>
              <a:rPr lang="en-US" sz="1600" dirty="0"/>
              <a:t> Rp110.000.000,00 + Rp1.980.000.000,00 = Rp2.090.000.000,00 </a:t>
            </a:r>
          </a:p>
        </p:txBody>
      </p:sp>
      <p:grpSp>
        <p:nvGrpSpPr>
          <p:cNvPr id="15" name="Group 14">
            <a:extLst>
              <a:ext uri="{FF2B5EF4-FFF2-40B4-BE49-F238E27FC236}">
                <a16:creationId xmlns:a16="http://schemas.microsoft.com/office/drawing/2014/main" id="{C7B4E2C2-B531-42EC-BFC7-AD8FD5E35458}"/>
              </a:ext>
            </a:extLst>
          </p:cNvPr>
          <p:cNvGrpSpPr/>
          <p:nvPr/>
        </p:nvGrpSpPr>
        <p:grpSpPr>
          <a:xfrm>
            <a:off x="3768272" y="2553786"/>
            <a:ext cx="1060104" cy="923330"/>
            <a:chOff x="2062658" y="2871955"/>
            <a:chExt cx="1060104" cy="923330"/>
          </a:xfrm>
        </p:grpSpPr>
        <p:sp>
          <p:nvSpPr>
            <p:cNvPr id="16" name="Rectangle 15">
              <a:extLst>
                <a:ext uri="{FF2B5EF4-FFF2-40B4-BE49-F238E27FC236}">
                  <a16:creationId xmlns:a16="http://schemas.microsoft.com/office/drawing/2014/main" id="{EA8675FE-A55B-4BCF-9D00-0B51CF9807C1}"/>
                </a:ext>
              </a:extLst>
            </p:cNvPr>
            <p:cNvSpPr/>
            <p:nvPr/>
          </p:nvSpPr>
          <p:spPr>
            <a:xfrm>
              <a:off x="2372264" y="2926658"/>
              <a:ext cx="750498" cy="776535"/>
            </a:xfrm>
            <a:prstGeom prst="rect">
              <a:avLst/>
            </a:prstGeom>
            <a:solidFill>
              <a:srgbClr val="FFC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7" name="TextBox 16">
              <a:extLst>
                <a:ext uri="{FF2B5EF4-FFF2-40B4-BE49-F238E27FC236}">
                  <a16:creationId xmlns:a16="http://schemas.microsoft.com/office/drawing/2014/main" id="{699D415B-709B-4710-B5B9-44B4333DE855}"/>
                </a:ext>
              </a:extLst>
            </p:cNvPr>
            <p:cNvSpPr txBox="1"/>
            <p:nvPr/>
          </p:nvSpPr>
          <p:spPr>
            <a:xfrm>
              <a:off x="2062658" y="2871955"/>
              <a:ext cx="981304" cy="923330"/>
            </a:xfrm>
            <a:prstGeom prst="rect">
              <a:avLst/>
            </a:prstGeom>
            <a:noFill/>
          </p:spPr>
          <p:txBody>
            <a:bodyPr wrap="square" rtlCol="0">
              <a:spAutoFit/>
            </a:bodyPr>
            <a:lstStyle/>
            <a:p>
              <a:pPr algn="ctr"/>
              <a:r>
                <a:rPr lang="en-US" sz="5400" b="1" dirty="0">
                  <a:cs typeface="Bebas Neue Regular"/>
                </a:rPr>
                <a:t>02</a:t>
              </a:r>
            </a:p>
          </p:txBody>
        </p:sp>
      </p:grpSp>
      <p:pic>
        <p:nvPicPr>
          <p:cNvPr id="18" name="Picture 17">
            <a:extLst>
              <a:ext uri="{FF2B5EF4-FFF2-40B4-BE49-F238E27FC236}">
                <a16:creationId xmlns:a16="http://schemas.microsoft.com/office/drawing/2014/main" id="{7432411D-CF9B-474B-97AF-B69158266345}"/>
              </a:ext>
            </a:extLst>
          </p:cNvPr>
          <p:cNvPicPr>
            <a:picLocks noChangeAspect="1"/>
          </p:cNvPicPr>
          <p:nvPr/>
        </p:nvPicPr>
        <p:blipFill>
          <a:blip r:embed="rId3"/>
          <a:stretch>
            <a:fillRect/>
          </a:stretch>
        </p:blipFill>
        <p:spPr>
          <a:xfrm>
            <a:off x="10271179" y="76116"/>
            <a:ext cx="1865538" cy="49381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AC249AB-97AE-4E1B-9901-453EF1FC5A91}"/>
              </a:ext>
            </a:extLst>
          </p:cNvPr>
          <p:cNvSpPr/>
          <p:nvPr/>
        </p:nvSpPr>
        <p:spPr>
          <a:xfrm>
            <a:off x="6593746" y="1849911"/>
            <a:ext cx="4966283" cy="4563245"/>
          </a:xfrm>
          <a:prstGeom prst="rect">
            <a:avLst/>
          </a:prstGeom>
          <a:solidFill>
            <a:srgbClr val="FFC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9" name="Rectangle 18">
            <a:extLst>
              <a:ext uri="{FF2B5EF4-FFF2-40B4-BE49-F238E27FC236}">
                <a16:creationId xmlns:a16="http://schemas.microsoft.com/office/drawing/2014/main" id="{272010AD-CD7C-4897-8474-F0A033B241CA}"/>
              </a:ext>
            </a:extLst>
          </p:cNvPr>
          <p:cNvSpPr/>
          <p:nvPr/>
        </p:nvSpPr>
        <p:spPr>
          <a:xfrm>
            <a:off x="11762641" y="1"/>
            <a:ext cx="429359" cy="1139868"/>
          </a:xfrm>
          <a:prstGeom prst="rect">
            <a:avLst/>
          </a:prstGeom>
          <a:solidFill>
            <a:srgbClr val="EF23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Title 1">
            <a:extLst>
              <a:ext uri="{FF2B5EF4-FFF2-40B4-BE49-F238E27FC236}">
                <a16:creationId xmlns:a16="http://schemas.microsoft.com/office/drawing/2014/main" id="{9B90BF5F-AC3C-41E1-B11D-443BD6F4D82E}"/>
              </a:ext>
            </a:extLst>
          </p:cNvPr>
          <p:cNvSpPr>
            <a:spLocks noGrp="1"/>
          </p:cNvSpPr>
          <p:nvPr>
            <p:ph type="title"/>
          </p:nvPr>
        </p:nvSpPr>
        <p:spPr>
          <a:xfrm>
            <a:off x="243281" y="1468458"/>
            <a:ext cx="6266576" cy="921351"/>
          </a:xfrm>
        </p:spPr>
        <p:txBody>
          <a:bodyPr>
            <a:noAutofit/>
          </a:bodyPr>
          <a:lstStyle/>
          <a:p>
            <a:pPr marL="0" lvl="1" algn="r">
              <a:defRPr/>
            </a:pPr>
            <a:r>
              <a:rPr lang="id-ID" sz="3200" dirty="0">
                <a:latin typeface="+mn-lt"/>
              </a:rPr>
              <a:t>Pelunasan PPh Terutang: </a:t>
            </a:r>
            <a:br>
              <a:rPr lang="en-US" sz="3200" dirty="0">
                <a:latin typeface="+mn-lt"/>
              </a:rPr>
            </a:br>
            <a:r>
              <a:rPr lang="id-ID" sz="2800" b="1" dirty="0">
                <a:latin typeface="+mn-lt"/>
              </a:rPr>
              <a:t>Kredit Pajak Pemotongan dari Pihak Lain</a:t>
            </a:r>
            <a:endParaRPr lang="id-ID" sz="3200" dirty="0">
              <a:latin typeface="+mn-lt"/>
            </a:endParaRPr>
          </a:p>
        </p:txBody>
      </p:sp>
      <p:sp>
        <p:nvSpPr>
          <p:cNvPr id="31" name="Rectangle 30">
            <a:extLst>
              <a:ext uri="{FF2B5EF4-FFF2-40B4-BE49-F238E27FC236}">
                <a16:creationId xmlns:a16="http://schemas.microsoft.com/office/drawing/2014/main" id="{3587BB15-5812-4CC2-B262-19D14D89BFD2}"/>
              </a:ext>
            </a:extLst>
          </p:cNvPr>
          <p:cNvSpPr/>
          <p:nvPr/>
        </p:nvSpPr>
        <p:spPr>
          <a:xfrm>
            <a:off x="-451692" y="-958467"/>
            <a:ext cx="1145755" cy="517792"/>
          </a:xfrm>
          <a:prstGeom prst="rect">
            <a:avLst/>
          </a:prstGeom>
          <a:solidFill>
            <a:srgbClr val="E83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Content Placeholder 2">
            <a:extLst>
              <a:ext uri="{FF2B5EF4-FFF2-40B4-BE49-F238E27FC236}">
                <a16:creationId xmlns:a16="http://schemas.microsoft.com/office/drawing/2014/main" id="{A64A2EE5-3AF0-4285-B98D-1592005A21B1}"/>
              </a:ext>
            </a:extLst>
          </p:cNvPr>
          <p:cNvSpPr>
            <a:spLocks noGrp="1"/>
          </p:cNvSpPr>
          <p:nvPr>
            <p:ph idx="1"/>
          </p:nvPr>
        </p:nvSpPr>
        <p:spPr>
          <a:xfrm>
            <a:off x="433653" y="2580745"/>
            <a:ext cx="6017481" cy="3731743"/>
          </a:xfrm>
        </p:spPr>
        <p:txBody>
          <a:bodyPr>
            <a:noAutofit/>
          </a:bodyPr>
          <a:lstStyle/>
          <a:p>
            <a:pPr marL="0" indent="0">
              <a:buNone/>
            </a:pPr>
            <a:r>
              <a:rPr lang="en-ID" sz="1600" dirty="0" err="1"/>
              <a:t>Kredit</a:t>
            </a:r>
            <a:r>
              <a:rPr lang="en-ID" sz="1600" dirty="0"/>
              <a:t> </a:t>
            </a:r>
            <a:r>
              <a:rPr lang="en-ID" sz="1600" dirty="0" err="1"/>
              <a:t>pajak</a:t>
            </a:r>
            <a:r>
              <a:rPr lang="en-ID" sz="1600" dirty="0"/>
              <a:t> yang </a:t>
            </a:r>
            <a:r>
              <a:rPr lang="en-ID" sz="1600" dirty="0" err="1"/>
              <a:t>dapat</a:t>
            </a:r>
            <a:r>
              <a:rPr lang="en-ID" sz="1600" dirty="0"/>
              <a:t> </a:t>
            </a:r>
            <a:r>
              <a:rPr lang="en-ID" sz="1600" dirty="0" err="1"/>
              <a:t>diperhitungkan</a:t>
            </a:r>
            <a:r>
              <a:rPr lang="en-ID" sz="1600" dirty="0"/>
              <a:t>:</a:t>
            </a:r>
          </a:p>
          <a:p>
            <a:pPr lvl="0">
              <a:buClr>
                <a:srgbClr val="E83461"/>
              </a:buClr>
              <a:buFont typeface="Wingdings" panose="05000000000000000000" pitchFamily="2" charset="2"/>
              <a:buChar char="§"/>
            </a:pPr>
            <a:r>
              <a:rPr lang="en-ID" sz="1600" b="1" dirty="0" err="1"/>
              <a:t>PPh</a:t>
            </a:r>
            <a:r>
              <a:rPr lang="en-ID" sz="1600" b="1" dirty="0"/>
              <a:t> </a:t>
            </a:r>
            <a:r>
              <a:rPr lang="en-ID" sz="1600" b="1" dirty="0" err="1"/>
              <a:t>Pasal</a:t>
            </a:r>
            <a:r>
              <a:rPr lang="en-ID" sz="1600" b="1" dirty="0"/>
              <a:t> 22</a:t>
            </a:r>
            <a:r>
              <a:rPr lang="id-ID" sz="1600" dirty="0"/>
              <a:t>, yaitu pemungutan pajak oleh pihak lain atas penghasilan dari kegiatan impor atau kegiatan usaha di bidang lain;</a:t>
            </a:r>
            <a:endParaRPr lang="en-US" sz="1600" dirty="0"/>
          </a:p>
          <a:p>
            <a:pPr lvl="0">
              <a:buClr>
                <a:srgbClr val="E83461"/>
              </a:buClr>
              <a:buFont typeface="Wingdings" panose="05000000000000000000" pitchFamily="2" charset="2"/>
              <a:buChar char="§"/>
            </a:pPr>
            <a:r>
              <a:rPr lang="id-ID" sz="1600" b="1" dirty="0"/>
              <a:t>PPh Pasal 23</a:t>
            </a:r>
            <a:r>
              <a:rPr lang="id-ID" sz="1600" dirty="0"/>
              <a:t>, yaitu pemotongan pajak oleh pihak lain atas penghasilan berupa dividen, bunga, royalti, sewa, hadiah dan penghargaan, dan imbalan jasa tertentu;</a:t>
            </a:r>
            <a:endParaRPr lang="en-US" sz="1600" dirty="0"/>
          </a:p>
          <a:p>
            <a:pPr lvl="0">
              <a:buClr>
                <a:srgbClr val="E83461"/>
              </a:buClr>
              <a:buFont typeface="Wingdings" panose="05000000000000000000" pitchFamily="2" charset="2"/>
              <a:buChar char="§"/>
            </a:pPr>
            <a:r>
              <a:rPr lang="id-ID" sz="1600" b="1" dirty="0"/>
              <a:t>PPh Pasal 24 (kredit pajak Luar Negeri)</a:t>
            </a:r>
            <a:r>
              <a:rPr lang="id-ID" sz="1600" dirty="0"/>
              <a:t>, yaitu pajak yang dibayar atau terutang atas penghasilan dari Luar Negeri yang boleh dikreditkan;</a:t>
            </a:r>
            <a:endParaRPr lang="en-US" sz="1600" dirty="0"/>
          </a:p>
          <a:p>
            <a:pPr lvl="0">
              <a:buClr>
                <a:srgbClr val="E83461"/>
              </a:buClr>
              <a:buFont typeface="Wingdings" panose="05000000000000000000" pitchFamily="2" charset="2"/>
              <a:buChar char="§"/>
            </a:pPr>
            <a:r>
              <a:rPr lang="id-ID" sz="1600" b="1" dirty="0"/>
              <a:t>PPh Pasal 26 ayat (5)</a:t>
            </a:r>
            <a:r>
              <a:rPr lang="id-ID" sz="1600" dirty="0"/>
              <a:t>, yaitu pemotongan pajak oleh pihak lain atas penghasilan kantor pusat suatu BUT, dimana penghasilan tersebut menurut ketentuan fiskal diakui sebagai penghasilan BUT yang bersangkutan, dan pemotongan pajak oleh pihak lain atas penghasilan orang pribadi atau badan Luar Negeri yang berubah status menjadi Wajib Pajak Dalam Negeri atau BUT</a:t>
            </a:r>
            <a:r>
              <a:rPr lang="en-ID" sz="1600" dirty="0"/>
              <a:t>.</a:t>
            </a:r>
            <a:endParaRPr lang="en-US" sz="1600" dirty="0"/>
          </a:p>
        </p:txBody>
      </p:sp>
      <p:pic>
        <p:nvPicPr>
          <p:cNvPr id="5" name="Picture 4">
            <a:extLst>
              <a:ext uri="{FF2B5EF4-FFF2-40B4-BE49-F238E27FC236}">
                <a16:creationId xmlns:a16="http://schemas.microsoft.com/office/drawing/2014/main" id="{07E97547-FF33-4CDA-8732-ED2975D6BE03}"/>
              </a:ext>
            </a:extLst>
          </p:cNvPr>
          <p:cNvPicPr>
            <a:picLocks noChangeAspect="1"/>
          </p:cNvPicPr>
          <p:nvPr/>
        </p:nvPicPr>
        <p:blipFill rotWithShape="1">
          <a:blip r:embed="rId2" cstate="print">
            <a:grayscl/>
            <a:extLst>
              <a:ext uri="{28A0092B-C50C-407E-A947-70E740481C1C}">
                <a14:useLocalDpi xmlns:a14="http://schemas.microsoft.com/office/drawing/2010/main" val="0"/>
              </a:ext>
            </a:extLst>
          </a:blip>
          <a:srcRect l="25640"/>
          <a:stretch/>
        </p:blipFill>
        <p:spPr>
          <a:xfrm>
            <a:off x="7105832" y="1353542"/>
            <a:ext cx="5086168" cy="4563246"/>
          </a:xfrm>
          <a:prstGeom prst="rect">
            <a:avLst/>
          </a:prstGeom>
        </p:spPr>
      </p:pic>
      <p:pic>
        <p:nvPicPr>
          <p:cNvPr id="8" name="Picture 7">
            <a:extLst>
              <a:ext uri="{FF2B5EF4-FFF2-40B4-BE49-F238E27FC236}">
                <a16:creationId xmlns:a16="http://schemas.microsoft.com/office/drawing/2014/main" id="{CD9E6B8A-FDFE-4EE0-B349-7FF3E8B6404B}"/>
              </a:ext>
            </a:extLst>
          </p:cNvPr>
          <p:cNvPicPr>
            <a:picLocks noChangeAspect="1"/>
          </p:cNvPicPr>
          <p:nvPr/>
        </p:nvPicPr>
        <p:blipFill>
          <a:blip r:embed="rId3"/>
          <a:stretch>
            <a:fillRect/>
          </a:stretch>
        </p:blipFill>
        <p:spPr>
          <a:xfrm>
            <a:off x="9897103" y="76116"/>
            <a:ext cx="1865538" cy="493819"/>
          </a:xfrm>
          <a:prstGeom prst="rect">
            <a:avLst/>
          </a:prstGeom>
        </p:spPr>
      </p:pic>
    </p:spTree>
    <p:extLst>
      <p:ext uri="{BB962C8B-B14F-4D97-AF65-F5344CB8AC3E}">
        <p14:creationId xmlns:p14="http://schemas.microsoft.com/office/powerpoint/2010/main" val="172073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534CCCA-3392-43D6-992C-A92E0AE54FB5}"/>
              </a:ext>
            </a:extLst>
          </p:cNvPr>
          <p:cNvSpPr/>
          <p:nvPr/>
        </p:nvSpPr>
        <p:spPr>
          <a:xfrm>
            <a:off x="6593746" y="1849911"/>
            <a:ext cx="4966283" cy="4563245"/>
          </a:xfrm>
          <a:prstGeom prst="rect">
            <a:avLst/>
          </a:prstGeom>
          <a:solidFill>
            <a:srgbClr val="FFC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4" name="Picture 3">
            <a:extLst>
              <a:ext uri="{FF2B5EF4-FFF2-40B4-BE49-F238E27FC236}">
                <a16:creationId xmlns:a16="http://schemas.microsoft.com/office/drawing/2014/main" id="{A2F714E8-1760-4658-94F2-1AEA19208865}"/>
              </a:ext>
            </a:extLst>
          </p:cNvPr>
          <p:cNvPicPr>
            <a:picLocks noChangeAspect="1"/>
          </p:cNvPicPr>
          <p:nvPr/>
        </p:nvPicPr>
        <p:blipFill rotWithShape="1">
          <a:blip r:embed="rId2" cstate="print">
            <a:grayscl/>
            <a:extLst>
              <a:ext uri="{28A0092B-C50C-407E-A947-70E740481C1C}">
                <a14:useLocalDpi xmlns:a14="http://schemas.microsoft.com/office/drawing/2010/main" val="0"/>
              </a:ext>
            </a:extLst>
          </a:blip>
          <a:srcRect l="17955"/>
          <a:stretch/>
        </p:blipFill>
        <p:spPr>
          <a:xfrm>
            <a:off x="6992828" y="1438766"/>
            <a:ext cx="5199172" cy="4563246"/>
          </a:xfrm>
          <a:prstGeom prst="rect">
            <a:avLst/>
          </a:prstGeom>
        </p:spPr>
      </p:pic>
      <p:sp>
        <p:nvSpPr>
          <p:cNvPr id="19" name="Rectangle 18">
            <a:extLst>
              <a:ext uri="{FF2B5EF4-FFF2-40B4-BE49-F238E27FC236}">
                <a16:creationId xmlns:a16="http://schemas.microsoft.com/office/drawing/2014/main" id="{272010AD-CD7C-4897-8474-F0A033B241CA}"/>
              </a:ext>
            </a:extLst>
          </p:cNvPr>
          <p:cNvSpPr/>
          <p:nvPr/>
        </p:nvSpPr>
        <p:spPr>
          <a:xfrm>
            <a:off x="11762641" y="1"/>
            <a:ext cx="429359" cy="1139868"/>
          </a:xfrm>
          <a:prstGeom prst="rect">
            <a:avLst/>
          </a:prstGeom>
          <a:solidFill>
            <a:srgbClr val="EF23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Title 1">
            <a:extLst>
              <a:ext uri="{FF2B5EF4-FFF2-40B4-BE49-F238E27FC236}">
                <a16:creationId xmlns:a16="http://schemas.microsoft.com/office/drawing/2014/main" id="{9B90BF5F-AC3C-41E1-B11D-443BD6F4D82E}"/>
              </a:ext>
            </a:extLst>
          </p:cNvPr>
          <p:cNvSpPr>
            <a:spLocks noGrp="1"/>
          </p:cNvSpPr>
          <p:nvPr>
            <p:ph type="title"/>
          </p:nvPr>
        </p:nvSpPr>
        <p:spPr>
          <a:xfrm>
            <a:off x="121185" y="2184878"/>
            <a:ext cx="6346727" cy="921351"/>
          </a:xfrm>
        </p:spPr>
        <p:txBody>
          <a:bodyPr>
            <a:noAutofit/>
          </a:bodyPr>
          <a:lstStyle/>
          <a:p>
            <a:pPr marL="0" lvl="1" algn="r">
              <a:defRPr/>
            </a:pPr>
            <a:r>
              <a:rPr lang="id-ID" sz="4000" b="1" dirty="0">
                <a:latin typeface="+mn-lt"/>
              </a:rPr>
              <a:t>Pelunasan PPh Terutang:</a:t>
            </a:r>
            <a:br>
              <a:rPr lang="en-US" sz="3200" b="1" dirty="0">
                <a:latin typeface="+mn-lt"/>
              </a:rPr>
            </a:br>
            <a:r>
              <a:rPr lang="id-ID" sz="2800" dirty="0">
                <a:latin typeface="+mn-lt"/>
              </a:rPr>
              <a:t>Dibayar Sendiri Selama Tahun Berjalan</a:t>
            </a:r>
            <a:endParaRPr lang="id-ID" sz="3200" dirty="0">
              <a:latin typeface="+mn-lt"/>
            </a:endParaRPr>
          </a:p>
        </p:txBody>
      </p:sp>
      <p:sp>
        <p:nvSpPr>
          <p:cNvPr id="31" name="Rectangle 30">
            <a:extLst>
              <a:ext uri="{FF2B5EF4-FFF2-40B4-BE49-F238E27FC236}">
                <a16:creationId xmlns:a16="http://schemas.microsoft.com/office/drawing/2014/main" id="{3587BB15-5812-4CC2-B262-19D14D89BFD2}"/>
              </a:ext>
            </a:extLst>
          </p:cNvPr>
          <p:cNvSpPr/>
          <p:nvPr/>
        </p:nvSpPr>
        <p:spPr>
          <a:xfrm>
            <a:off x="-451692" y="-958467"/>
            <a:ext cx="1145755" cy="517792"/>
          </a:xfrm>
          <a:prstGeom prst="rect">
            <a:avLst/>
          </a:prstGeom>
          <a:solidFill>
            <a:srgbClr val="E83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Content Placeholder 2">
            <a:extLst>
              <a:ext uri="{FF2B5EF4-FFF2-40B4-BE49-F238E27FC236}">
                <a16:creationId xmlns:a16="http://schemas.microsoft.com/office/drawing/2014/main" id="{A64A2EE5-3AF0-4285-B98D-1592005A21B1}"/>
              </a:ext>
            </a:extLst>
          </p:cNvPr>
          <p:cNvSpPr>
            <a:spLocks noGrp="1"/>
          </p:cNvSpPr>
          <p:nvPr>
            <p:ph idx="1"/>
          </p:nvPr>
        </p:nvSpPr>
        <p:spPr>
          <a:xfrm>
            <a:off x="433653" y="3392488"/>
            <a:ext cx="6034259" cy="2459672"/>
          </a:xfrm>
        </p:spPr>
        <p:txBody>
          <a:bodyPr>
            <a:noAutofit/>
          </a:bodyPr>
          <a:lstStyle/>
          <a:p>
            <a:pPr lvl="0"/>
            <a:r>
              <a:rPr lang="id-ID" sz="1800" b="1" dirty="0"/>
              <a:t>PPh Pasal 25</a:t>
            </a:r>
            <a:r>
              <a:rPr lang="id-ID" sz="1800" dirty="0"/>
              <a:t>, yaitu pembayaran (angsuran) pajak yang dilakukan oleh Wajib Pajak sendiri;</a:t>
            </a:r>
            <a:endParaRPr lang="en-US" sz="1800" dirty="0"/>
          </a:p>
          <a:p>
            <a:pPr lvl="0"/>
            <a:r>
              <a:rPr lang="en-US" sz="1800" dirty="0" err="1"/>
              <a:t>Secara</a:t>
            </a:r>
            <a:r>
              <a:rPr lang="en-US" sz="1800" dirty="0"/>
              <a:t> </a:t>
            </a:r>
            <a:r>
              <a:rPr lang="en-US" sz="1800" dirty="0" err="1"/>
              <a:t>umum</a:t>
            </a:r>
            <a:r>
              <a:rPr lang="en-US" sz="1800" dirty="0"/>
              <a:t> </a:t>
            </a:r>
            <a:r>
              <a:rPr lang="en-US" sz="1800" dirty="0" err="1"/>
              <a:t>jumlah</a:t>
            </a:r>
            <a:r>
              <a:rPr lang="en-US" sz="1800" dirty="0"/>
              <a:t> </a:t>
            </a:r>
            <a:r>
              <a:rPr lang="en-US" sz="1800" dirty="0" err="1"/>
              <a:t>PPh</a:t>
            </a:r>
            <a:r>
              <a:rPr lang="en-US" sz="1800" dirty="0"/>
              <a:t> 25 </a:t>
            </a:r>
            <a:r>
              <a:rPr lang="en-US" sz="1800" dirty="0" err="1"/>
              <a:t>untuk</a:t>
            </a:r>
            <a:r>
              <a:rPr lang="en-US" sz="1800" dirty="0"/>
              <a:t> </a:t>
            </a:r>
            <a:r>
              <a:rPr lang="en-US" sz="1800" dirty="0" err="1"/>
              <a:t>tahun</a:t>
            </a:r>
            <a:r>
              <a:rPr lang="en-US" sz="1800" dirty="0"/>
              <a:t> </a:t>
            </a:r>
            <a:r>
              <a:rPr lang="en-US" sz="1800" dirty="0" err="1"/>
              <a:t>pajak</a:t>
            </a:r>
            <a:r>
              <a:rPr lang="en-US" sz="1800" dirty="0"/>
              <a:t> yang </a:t>
            </a:r>
            <a:r>
              <a:rPr lang="en-US" sz="1800" dirty="0" err="1"/>
              <a:t>dimaksud</a:t>
            </a:r>
            <a:r>
              <a:rPr lang="en-US" sz="1800" dirty="0"/>
              <a:t> </a:t>
            </a:r>
            <a:r>
              <a:rPr lang="en-US" sz="1800" dirty="0" err="1"/>
              <a:t>telah</a:t>
            </a:r>
            <a:r>
              <a:rPr lang="en-US" sz="1800" dirty="0"/>
              <a:t> </a:t>
            </a:r>
            <a:r>
              <a:rPr lang="en-US" sz="1800" dirty="0" err="1"/>
              <a:t>ditentukan</a:t>
            </a:r>
            <a:r>
              <a:rPr lang="en-US" sz="1800" dirty="0"/>
              <a:t> </a:t>
            </a:r>
            <a:r>
              <a:rPr lang="en-US" sz="1800" dirty="0" err="1"/>
              <a:t>perhitungannya</a:t>
            </a:r>
            <a:r>
              <a:rPr lang="en-US" sz="1800" dirty="0"/>
              <a:t> pada SPT </a:t>
            </a:r>
            <a:r>
              <a:rPr lang="en-US" sz="1800" dirty="0" err="1"/>
              <a:t>Tahunan</a:t>
            </a:r>
            <a:r>
              <a:rPr lang="en-US" sz="1800" dirty="0"/>
              <a:t> </a:t>
            </a:r>
            <a:r>
              <a:rPr lang="en-US" sz="1800" dirty="0" err="1"/>
              <a:t>PPh</a:t>
            </a:r>
            <a:r>
              <a:rPr lang="en-US" sz="1800" dirty="0"/>
              <a:t> </a:t>
            </a:r>
            <a:r>
              <a:rPr lang="en-US" sz="1800" dirty="0" err="1"/>
              <a:t>tahun</a:t>
            </a:r>
            <a:r>
              <a:rPr lang="en-US" sz="1800" dirty="0"/>
              <a:t> </a:t>
            </a:r>
            <a:r>
              <a:rPr lang="en-US" sz="1800" dirty="0" err="1"/>
              <a:t>sebelumnya</a:t>
            </a:r>
            <a:endParaRPr lang="en-US" sz="1800" dirty="0"/>
          </a:p>
          <a:p>
            <a:pPr lvl="0"/>
            <a:r>
              <a:rPr lang="en-US" sz="1800" dirty="0" err="1"/>
              <a:t>Jumlah</a:t>
            </a:r>
            <a:r>
              <a:rPr lang="en-US" sz="1800" dirty="0"/>
              <a:t> </a:t>
            </a:r>
            <a:r>
              <a:rPr lang="en-US" sz="1800" dirty="0" err="1"/>
              <a:t>tersebut</a:t>
            </a:r>
            <a:r>
              <a:rPr lang="en-US" sz="1800" dirty="0"/>
              <a:t> </a:t>
            </a:r>
            <a:r>
              <a:rPr lang="en-US" sz="1800" dirty="0" err="1"/>
              <a:t>merupakan</a:t>
            </a:r>
            <a:r>
              <a:rPr lang="en-US" sz="1800" dirty="0"/>
              <a:t> </a:t>
            </a:r>
            <a:r>
              <a:rPr lang="en-US" sz="1800" dirty="0" err="1"/>
              <a:t>cicilan</a:t>
            </a:r>
            <a:r>
              <a:rPr lang="en-US" sz="1800" dirty="0"/>
              <a:t> </a:t>
            </a:r>
            <a:r>
              <a:rPr lang="en-US" sz="1800" dirty="0" err="1"/>
              <a:t>pelunasan</a:t>
            </a:r>
            <a:r>
              <a:rPr lang="en-US" sz="1800" dirty="0"/>
              <a:t> (yang </a:t>
            </a:r>
            <a:r>
              <a:rPr lang="en-US" sz="1800" dirty="0" err="1"/>
              <a:t>dibayar</a:t>
            </a:r>
            <a:r>
              <a:rPr lang="en-US" sz="1800" dirty="0"/>
              <a:t> </a:t>
            </a:r>
            <a:r>
              <a:rPr lang="en-US" sz="1800" dirty="0" err="1"/>
              <a:t>selama</a:t>
            </a:r>
            <a:r>
              <a:rPr lang="en-US" sz="1800" dirty="0"/>
              <a:t> </a:t>
            </a:r>
            <a:r>
              <a:rPr lang="en-US" sz="1800" dirty="0" err="1"/>
              <a:t>tahun</a:t>
            </a:r>
            <a:r>
              <a:rPr lang="en-US" sz="1800" dirty="0"/>
              <a:t> </a:t>
            </a:r>
            <a:r>
              <a:rPr lang="en-US" sz="1800" dirty="0" err="1"/>
              <a:t>pajak</a:t>
            </a:r>
            <a:r>
              <a:rPr lang="en-US" sz="1800" dirty="0"/>
              <a:t> yang </a:t>
            </a:r>
            <a:r>
              <a:rPr lang="en-US" sz="1800" dirty="0" err="1"/>
              <a:t>dimaksud</a:t>
            </a:r>
            <a:r>
              <a:rPr lang="en-US" sz="1800" dirty="0"/>
              <a:t>) </a:t>
            </a:r>
            <a:r>
              <a:rPr lang="en-US" sz="1800" dirty="0" err="1"/>
              <a:t>atas</a:t>
            </a:r>
            <a:r>
              <a:rPr lang="en-US" sz="1800" dirty="0"/>
              <a:t> </a:t>
            </a:r>
            <a:r>
              <a:rPr lang="en-US" sz="1800" dirty="0" err="1"/>
              <a:t>PPh</a:t>
            </a:r>
            <a:r>
              <a:rPr lang="en-US" sz="1800" dirty="0"/>
              <a:t> yang </a:t>
            </a:r>
            <a:r>
              <a:rPr lang="en-US" sz="1800" dirty="0" err="1"/>
              <a:t>nantinya</a:t>
            </a:r>
            <a:r>
              <a:rPr lang="en-US" sz="1800" dirty="0"/>
              <a:t> </a:t>
            </a:r>
            <a:r>
              <a:rPr lang="en-US" sz="1800" dirty="0" err="1"/>
              <a:t>akan</a:t>
            </a:r>
            <a:r>
              <a:rPr lang="en-US" sz="1800" dirty="0"/>
              <a:t> </a:t>
            </a:r>
            <a:r>
              <a:rPr lang="en-US" sz="1800" dirty="0" err="1"/>
              <a:t>terutang</a:t>
            </a:r>
            <a:endParaRPr lang="en-US" sz="1800" dirty="0"/>
          </a:p>
        </p:txBody>
      </p:sp>
      <p:pic>
        <p:nvPicPr>
          <p:cNvPr id="8" name="Picture 7">
            <a:extLst>
              <a:ext uri="{FF2B5EF4-FFF2-40B4-BE49-F238E27FC236}">
                <a16:creationId xmlns:a16="http://schemas.microsoft.com/office/drawing/2014/main" id="{A2224B25-30F8-4D48-A87C-435A50A38D0A}"/>
              </a:ext>
            </a:extLst>
          </p:cNvPr>
          <p:cNvPicPr>
            <a:picLocks noChangeAspect="1"/>
          </p:cNvPicPr>
          <p:nvPr/>
        </p:nvPicPr>
        <p:blipFill>
          <a:blip r:embed="rId3"/>
          <a:stretch>
            <a:fillRect/>
          </a:stretch>
        </p:blipFill>
        <p:spPr>
          <a:xfrm>
            <a:off x="9897103" y="76116"/>
            <a:ext cx="1865538" cy="493819"/>
          </a:xfrm>
          <a:prstGeom prst="rect">
            <a:avLst/>
          </a:prstGeom>
        </p:spPr>
      </p:pic>
    </p:spTree>
    <p:extLst>
      <p:ext uri="{BB962C8B-B14F-4D97-AF65-F5344CB8AC3E}">
        <p14:creationId xmlns:p14="http://schemas.microsoft.com/office/powerpoint/2010/main" val="3613763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3804" y="1748134"/>
            <a:ext cx="7359437" cy="4637168"/>
          </a:xfrm>
        </p:spPr>
        <p:txBody>
          <a:bodyPr>
            <a:normAutofit fontScale="70000" lnSpcReduction="20000"/>
          </a:bodyPr>
          <a:lstStyle/>
          <a:p>
            <a:pPr>
              <a:buNone/>
            </a:pPr>
            <a:r>
              <a:rPr lang="id-ID" sz="3200" b="1" dirty="0"/>
              <a:t>Contoh:</a:t>
            </a:r>
            <a:endParaRPr lang="en-US" sz="3200" b="1" dirty="0"/>
          </a:p>
          <a:p>
            <a:pPr>
              <a:buNone/>
            </a:pPr>
            <a:r>
              <a:rPr lang="id-ID" dirty="0"/>
              <a:t>PT A mempunyai PPh terutang untuk tahun 20</a:t>
            </a:r>
            <a:r>
              <a:rPr lang="en-US" dirty="0"/>
              <a:t>22</a:t>
            </a:r>
            <a:r>
              <a:rPr lang="id-ID" dirty="0"/>
              <a:t> adalah Rp 81.000.000 sedang kredit pajak yang ada adalah sebagai berikut:</a:t>
            </a:r>
            <a:endParaRPr lang="en-US" dirty="0"/>
          </a:p>
          <a:p>
            <a:pPr>
              <a:buNone/>
            </a:pPr>
            <a:r>
              <a:rPr lang="id-ID" dirty="0"/>
              <a:t>PPh terutang					Rp 81.000.000</a:t>
            </a:r>
            <a:endParaRPr lang="en-US" dirty="0"/>
          </a:p>
          <a:p>
            <a:pPr>
              <a:buNone/>
            </a:pPr>
            <a:r>
              <a:rPr lang="id-ID" dirty="0"/>
              <a:t>Kredit pajak:</a:t>
            </a:r>
            <a:endParaRPr lang="en-US" dirty="0"/>
          </a:p>
          <a:p>
            <a:pPr lvl="0"/>
            <a:r>
              <a:rPr lang="id-ID" dirty="0"/>
              <a:t>PPh Pasal 22		Rp 15.000.000</a:t>
            </a:r>
            <a:endParaRPr lang="en-US" dirty="0"/>
          </a:p>
          <a:p>
            <a:pPr lvl="0"/>
            <a:r>
              <a:rPr lang="id-ID" dirty="0"/>
              <a:t>PPh Pasal 23		Rp 23.000.000</a:t>
            </a:r>
            <a:endParaRPr lang="en-US" dirty="0"/>
          </a:p>
          <a:p>
            <a:pPr lvl="0"/>
            <a:r>
              <a:rPr lang="id-ID" dirty="0"/>
              <a:t>PPh Pasal 24		Rp 21.000.000</a:t>
            </a:r>
            <a:endParaRPr lang="en-US" dirty="0"/>
          </a:p>
          <a:p>
            <a:pPr lvl="0"/>
            <a:r>
              <a:rPr lang="id-ID" dirty="0"/>
              <a:t>PPh Pasal 25		</a:t>
            </a:r>
            <a:r>
              <a:rPr lang="id-ID" u="sng" dirty="0"/>
              <a:t>Rp 16.000.000</a:t>
            </a:r>
            <a:r>
              <a:rPr lang="id-ID" dirty="0"/>
              <a:t>		</a:t>
            </a:r>
            <a:r>
              <a:rPr lang="id-ID" u="sng" dirty="0"/>
              <a:t>Rp 75.000.000</a:t>
            </a:r>
            <a:endParaRPr lang="en-US" dirty="0"/>
          </a:p>
          <a:p>
            <a:pPr>
              <a:buNone/>
            </a:pPr>
            <a:r>
              <a:rPr lang="id-ID" dirty="0"/>
              <a:t>PPh yang harus dibayar</a:t>
            </a:r>
            <a:r>
              <a:rPr lang="en-US" dirty="0"/>
              <a:t>	</a:t>
            </a:r>
            <a:r>
              <a:rPr lang="id-ID" dirty="0"/>
              <a:t>		</a:t>
            </a:r>
            <a:r>
              <a:rPr lang="en-US" dirty="0"/>
              <a:t>	</a:t>
            </a:r>
            <a:r>
              <a:rPr lang="id-ID" u="dbl" dirty="0"/>
              <a:t>Rp   6.000.000</a:t>
            </a:r>
            <a:endParaRPr lang="en-US" dirty="0"/>
          </a:p>
          <a:p>
            <a:pPr>
              <a:buNone/>
            </a:pPr>
            <a:endParaRPr lang="en-US" dirty="0"/>
          </a:p>
          <a:p>
            <a:pPr>
              <a:buNone/>
            </a:pPr>
            <a:r>
              <a:rPr lang="id-ID" dirty="0"/>
              <a:t>Kekurangan pajak yang harus dibayar </a:t>
            </a:r>
            <a:r>
              <a:rPr lang="en-US" dirty="0"/>
              <a:t>(</a:t>
            </a:r>
            <a:r>
              <a:rPr lang="en-US" dirty="0" err="1"/>
              <a:t>PPh</a:t>
            </a:r>
            <a:r>
              <a:rPr lang="en-US" dirty="0"/>
              <a:t> </a:t>
            </a:r>
            <a:r>
              <a:rPr lang="en-US" dirty="0" err="1"/>
              <a:t>Pasal</a:t>
            </a:r>
            <a:r>
              <a:rPr lang="en-US" dirty="0"/>
              <a:t> 29) </a:t>
            </a:r>
            <a:r>
              <a:rPr lang="id-ID" dirty="0"/>
              <a:t>tersebut harus dilunasi sebelum penyampaian SPT Tahunan PPh Badan yang batas waktu penyampaiannya paling lama empat bulan setelah akhir Tahun Pajak.</a:t>
            </a:r>
            <a:endParaRPr lang="en-US" dirty="0"/>
          </a:p>
        </p:txBody>
      </p:sp>
      <p:sp>
        <p:nvSpPr>
          <p:cNvPr id="4" name="Rectangle 3">
            <a:extLst>
              <a:ext uri="{FF2B5EF4-FFF2-40B4-BE49-F238E27FC236}">
                <a16:creationId xmlns:a16="http://schemas.microsoft.com/office/drawing/2014/main" id="{5681CF45-7F41-4FB0-B0F9-0EFC5E907FEF}"/>
              </a:ext>
            </a:extLst>
          </p:cNvPr>
          <p:cNvSpPr/>
          <p:nvPr/>
        </p:nvSpPr>
        <p:spPr>
          <a:xfrm>
            <a:off x="0" y="-48725"/>
            <a:ext cx="3641272" cy="6906724"/>
          </a:xfrm>
          <a:prstGeom prst="rect">
            <a:avLst/>
          </a:prstGeom>
          <a:solidFill>
            <a:srgbClr val="EF2328"/>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5" name="Straight Connector 4">
            <a:extLst>
              <a:ext uri="{FF2B5EF4-FFF2-40B4-BE49-F238E27FC236}">
                <a16:creationId xmlns:a16="http://schemas.microsoft.com/office/drawing/2014/main" id="{7A083856-CFBF-4E1A-B376-E6E60ABDA803}"/>
              </a:ext>
            </a:extLst>
          </p:cNvPr>
          <p:cNvCxnSpPr/>
          <p:nvPr/>
        </p:nvCxnSpPr>
        <p:spPr>
          <a:xfrm>
            <a:off x="256309" y="3454705"/>
            <a:ext cx="2192055" cy="0"/>
          </a:xfrm>
          <a:prstGeom prst="line">
            <a:avLst/>
          </a:prstGeom>
          <a:ln>
            <a:solidFill>
              <a:srgbClr val="FFC32E"/>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7B68E951-A348-4A35-B49E-2E721D5FF6AE}"/>
              </a:ext>
            </a:extLst>
          </p:cNvPr>
          <p:cNvSpPr txBox="1">
            <a:spLocks/>
          </p:cNvSpPr>
          <p:nvPr/>
        </p:nvSpPr>
        <p:spPr>
          <a:xfrm>
            <a:off x="257389" y="1582169"/>
            <a:ext cx="3091362" cy="17795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d-ID" sz="3600" dirty="0">
                <a:solidFill>
                  <a:schemeClr val="bg1"/>
                </a:solidFill>
                <a:latin typeface="+mn-lt"/>
              </a:rPr>
              <a:t>Penerapan </a:t>
            </a:r>
            <a:r>
              <a:rPr lang="en-US" sz="3600" dirty="0">
                <a:solidFill>
                  <a:schemeClr val="bg1"/>
                </a:solidFill>
                <a:latin typeface="+mn-lt"/>
              </a:rPr>
              <a:t>P</a:t>
            </a:r>
            <a:r>
              <a:rPr lang="id-ID" sz="3600" dirty="0">
                <a:solidFill>
                  <a:schemeClr val="bg1"/>
                </a:solidFill>
                <a:latin typeface="+mn-lt"/>
              </a:rPr>
              <a:t>erhitungan</a:t>
            </a:r>
            <a:endParaRPr lang="en-US" sz="3600" dirty="0">
              <a:solidFill>
                <a:schemeClr val="bg1"/>
              </a:solidFill>
              <a:latin typeface="+mn-lt"/>
            </a:endParaRPr>
          </a:p>
          <a:p>
            <a:r>
              <a:rPr lang="id-ID" sz="3600" b="1" dirty="0">
                <a:solidFill>
                  <a:schemeClr val="bg1"/>
                </a:solidFill>
                <a:latin typeface="+mn-lt"/>
              </a:rPr>
              <a:t>Kredit Pajak</a:t>
            </a:r>
            <a:endParaRPr lang="en-US" sz="2800" b="1" dirty="0">
              <a:solidFill>
                <a:schemeClr val="bg1"/>
              </a:solidFill>
              <a:latin typeface="+mn-lt"/>
            </a:endParaRPr>
          </a:p>
        </p:txBody>
      </p:sp>
      <p:pic>
        <p:nvPicPr>
          <p:cNvPr id="8" name="Picture 7">
            <a:extLst>
              <a:ext uri="{FF2B5EF4-FFF2-40B4-BE49-F238E27FC236}">
                <a16:creationId xmlns:a16="http://schemas.microsoft.com/office/drawing/2014/main" id="{3D52F6E9-C3DE-412A-94B0-A0B5ACB52077}"/>
              </a:ext>
            </a:extLst>
          </p:cNvPr>
          <p:cNvPicPr>
            <a:picLocks noChangeAspect="1"/>
          </p:cNvPicPr>
          <p:nvPr/>
        </p:nvPicPr>
        <p:blipFill rotWithShape="1">
          <a:blip r:embed="rId2" cstate="print">
            <a:grayscl/>
            <a:extLst>
              <a:ext uri="{28A0092B-C50C-407E-A947-70E740481C1C}">
                <a14:useLocalDpi xmlns:a14="http://schemas.microsoft.com/office/drawing/2010/main" val="0"/>
              </a:ext>
            </a:extLst>
          </a:blip>
          <a:srcRect l="17955"/>
          <a:stretch/>
        </p:blipFill>
        <p:spPr>
          <a:xfrm>
            <a:off x="274955" y="3854046"/>
            <a:ext cx="3091362" cy="2713249"/>
          </a:xfrm>
          <a:prstGeom prst="rect">
            <a:avLst/>
          </a:prstGeom>
        </p:spPr>
      </p:pic>
      <p:sp>
        <p:nvSpPr>
          <p:cNvPr id="9" name="Rectangle: Rounded Corners 8">
            <a:extLst>
              <a:ext uri="{FF2B5EF4-FFF2-40B4-BE49-F238E27FC236}">
                <a16:creationId xmlns:a16="http://schemas.microsoft.com/office/drawing/2014/main" id="{21085C62-E0A6-48F9-8A71-CD52976E2614}"/>
              </a:ext>
            </a:extLst>
          </p:cNvPr>
          <p:cNvSpPr/>
          <p:nvPr/>
        </p:nvSpPr>
        <p:spPr>
          <a:xfrm>
            <a:off x="3935413" y="5198341"/>
            <a:ext cx="8000278" cy="1294216"/>
          </a:xfrm>
          <a:prstGeom prst="roundRect">
            <a:avLst/>
          </a:prstGeom>
          <a:noFill/>
          <a:ln w="19050">
            <a:solidFill>
              <a:srgbClr val="E8346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0" name="Picture 9">
            <a:extLst>
              <a:ext uri="{FF2B5EF4-FFF2-40B4-BE49-F238E27FC236}">
                <a16:creationId xmlns:a16="http://schemas.microsoft.com/office/drawing/2014/main" id="{8EA17008-0C38-40DD-BB31-B6835103AB50}"/>
              </a:ext>
            </a:extLst>
          </p:cNvPr>
          <p:cNvPicPr>
            <a:picLocks noChangeAspect="1"/>
          </p:cNvPicPr>
          <p:nvPr/>
        </p:nvPicPr>
        <p:blipFill>
          <a:blip r:embed="rId3"/>
          <a:stretch>
            <a:fillRect/>
          </a:stretch>
        </p:blipFill>
        <p:spPr>
          <a:xfrm>
            <a:off x="10160516" y="133198"/>
            <a:ext cx="1865538" cy="493819"/>
          </a:xfrm>
          <a:prstGeom prst="rect">
            <a:avLst/>
          </a:prstGeom>
        </p:spPr>
      </p:pic>
    </p:spTree>
    <p:extLst>
      <p:ext uri="{BB962C8B-B14F-4D97-AF65-F5344CB8AC3E}">
        <p14:creationId xmlns:p14="http://schemas.microsoft.com/office/powerpoint/2010/main" val="14870064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97581" y="465726"/>
            <a:ext cx="8074023" cy="4849495"/>
          </a:xfrm>
        </p:spPr>
        <p:txBody>
          <a:bodyPr>
            <a:noAutofit/>
          </a:bodyPr>
          <a:lstStyle/>
          <a:p>
            <a:pPr>
              <a:buNone/>
            </a:pPr>
            <a:r>
              <a:rPr lang="en-US" sz="3200" b="1" dirty="0" err="1"/>
              <a:t>Pasal</a:t>
            </a:r>
            <a:r>
              <a:rPr lang="en-US" sz="3200" b="1" dirty="0"/>
              <a:t> 25</a:t>
            </a:r>
            <a:br>
              <a:rPr lang="en-US" sz="1800" dirty="0"/>
            </a:br>
            <a:r>
              <a:rPr lang="en-US" sz="1800" dirty="0"/>
              <a:t> </a:t>
            </a:r>
          </a:p>
          <a:p>
            <a:pPr fontAlgn="t">
              <a:buNone/>
            </a:pPr>
            <a:r>
              <a:rPr lang="en-US" sz="1800" b="1" dirty="0" err="1">
                <a:highlight>
                  <a:srgbClr val="FFC32E"/>
                </a:highlight>
              </a:rPr>
              <a:t>Ayat</a:t>
            </a:r>
            <a:r>
              <a:rPr lang="en-US" sz="1800" b="1" dirty="0">
                <a:highlight>
                  <a:srgbClr val="FFC32E"/>
                </a:highlight>
              </a:rPr>
              <a:t> (1)</a:t>
            </a:r>
          </a:p>
          <a:p>
            <a:pPr fontAlgn="t">
              <a:buNone/>
            </a:pPr>
            <a:r>
              <a:rPr lang="en-US" sz="1800" dirty="0"/>
              <a:t>	</a:t>
            </a:r>
            <a:r>
              <a:rPr lang="en-US" sz="1800" dirty="0" err="1"/>
              <a:t>Besarnya</a:t>
            </a:r>
            <a:r>
              <a:rPr lang="en-US" sz="1800" dirty="0"/>
              <a:t> </a:t>
            </a:r>
            <a:r>
              <a:rPr lang="en-US" sz="1800" dirty="0" err="1"/>
              <a:t>angsuran</a:t>
            </a:r>
            <a:r>
              <a:rPr lang="en-US" sz="1800" dirty="0"/>
              <a:t> </a:t>
            </a:r>
            <a:r>
              <a:rPr lang="en-US" sz="1800" dirty="0" err="1"/>
              <a:t>pajak</a:t>
            </a:r>
            <a:r>
              <a:rPr lang="en-US" sz="1800" dirty="0"/>
              <a:t> </a:t>
            </a:r>
            <a:r>
              <a:rPr lang="en-US" sz="1800" dirty="0" err="1"/>
              <a:t>dalam</a:t>
            </a:r>
            <a:r>
              <a:rPr lang="en-US" sz="1800" dirty="0"/>
              <a:t> </a:t>
            </a:r>
            <a:r>
              <a:rPr lang="en-US" sz="1800" dirty="0" err="1"/>
              <a:t>tahun</a:t>
            </a:r>
            <a:r>
              <a:rPr lang="en-US" sz="1800" dirty="0"/>
              <a:t> </a:t>
            </a:r>
            <a:r>
              <a:rPr lang="en-US" sz="1800" dirty="0" err="1"/>
              <a:t>pajak</a:t>
            </a:r>
            <a:r>
              <a:rPr lang="en-US" sz="1800" dirty="0"/>
              <a:t> </a:t>
            </a:r>
            <a:r>
              <a:rPr lang="en-US" sz="1800" dirty="0" err="1"/>
              <a:t>berjalan</a:t>
            </a:r>
            <a:r>
              <a:rPr lang="en-US" sz="1800" dirty="0"/>
              <a:t> yang </a:t>
            </a:r>
            <a:r>
              <a:rPr lang="en-US" sz="1800" dirty="0" err="1"/>
              <a:t>harus</a:t>
            </a:r>
            <a:r>
              <a:rPr lang="en-US" sz="1800" dirty="0"/>
              <a:t> </a:t>
            </a:r>
            <a:r>
              <a:rPr lang="en-US" sz="1800" dirty="0" err="1"/>
              <a:t>dibayar</a:t>
            </a:r>
            <a:r>
              <a:rPr lang="en-US" sz="1800" dirty="0"/>
              <a:t> </a:t>
            </a:r>
            <a:r>
              <a:rPr lang="en-US" sz="1800" dirty="0" err="1"/>
              <a:t>sendiri</a:t>
            </a:r>
            <a:r>
              <a:rPr lang="en-US" sz="1800" dirty="0"/>
              <a:t> </a:t>
            </a:r>
            <a:r>
              <a:rPr lang="en-US" sz="1800" dirty="0" err="1"/>
              <a:t>oleh</a:t>
            </a:r>
            <a:r>
              <a:rPr lang="en-US" sz="1800" dirty="0"/>
              <a:t> </a:t>
            </a:r>
            <a:r>
              <a:rPr lang="en-US" sz="1800" dirty="0" err="1"/>
              <a:t>Wajib</a:t>
            </a:r>
            <a:r>
              <a:rPr lang="en-US" sz="1800" dirty="0"/>
              <a:t> Pajak </a:t>
            </a:r>
            <a:r>
              <a:rPr lang="en-US" sz="1800" dirty="0" err="1"/>
              <a:t>untuk</a:t>
            </a:r>
            <a:r>
              <a:rPr lang="en-US" sz="1800" dirty="0"/>
              <a:t> </a:t>
            </a:r>
            <a:r>
              <a:rPr lang="en-US" sz="1800" dirty="0" err="1"/>
              <a:t>setiap</a:t>
            </a:r>
            <a:r>
              <a:rPr lang="en-US" sz="1800" dirty="0"/>
              <a:t> </a:t>
            </a:r>
            <a:r>
              <a:rPr lang="en-US" sz="1800" dirty="0" err="1"/>
              <a:t>bulan</a:t>
            </a:r>
            <a:r>
              <a:rPr lang="en-US" sz="1800" dirty="0"/>
              <a:t> </a:t>
            </a:r>
            <a:r>
              <a:rPr lang="en-US" sz="1800" dirty="0" err="1"/>
              <a:t>adalah</a:t>
            </a:r>
            <a:r>
              <a:rPr lang="en-US" sz="1800" dirty="0"/>
              <a:t> </a:t>
            </a:r>
            <a:r>
              <a:rPr lang="en-US" sz="1800" dirty="0" err="1"/>
              <a:t>sebesar</a:t>
            </a:r>
            <a:r>
              <a:rPr lang="en-US" sz="1800" dirty="0"/>
              <a:t> Pajak </a:t>
            </a:r>
            <a:r>
              <a:rPr lang="en-US" sz="1800" dirty="0" err="1"/>
              <a:t>Penghasilan</a:t>
            </a:r>
            <a:r>
              <a:rPr lang="en-US" sz="1800" dirty="0"/>
              <a:t> yang </a:t>
            </a:r>
            <a:r>
              <a:rPr lang="en-US" sz="1800" dirty="0" err="1"/>
              <a:t>terutang</a:t>
            </a:r>
            <a:r>
              <a:rPr lang="en-US" sz="1800" dirty="0"/>
              <a:t> </a:t>
            </a:r>
            <a:r>
              <a:rPr lang="en-US" sz="1800" dirty="0" err="1"/>
              <a:t>menurut</a:t>
            </a:r>
            <a:r>
              <a:rPr lang="en-US" sz="1800" dirty="0"/>
              <a:t> </a:t>
            </a:r>
            <a:r>
              <a:rPr lang="en-US" sz="1800" dirty="0" err="1"/>
              <a:t>Surat</a:t>
            </a:r>
            <a:r>
              <a:rPr lang="en-US" sz="1800" dirty="0"/>
              <a:t> </a:t>
            </a:r>
            <a:r>
              <a:rPr lang="en-US" sz="1800" dirty="0" err="1"/>
              <a:t>Pemberitahuan</a:t>
            </a:r>
            <a:r>
              <a:rPr lang="en-US" sz="1800" dirty="0"/>
              <a:t> </a:t>
            </a:r>
            <a:r>
              <a:rPr lang="en-US" sz="1800" dirty="0" err="1"/>
              <a:t>Tahunan</a:t>
            </a:r>
            <a:r>
              <a:rPr lang="en-US" sz="1800" dirty="0"/>
              <a:t> Pajak </a:t>
            </a:r>
            <a:r>
              <a:rPr lang="en-US" sz="1800" dirty="0" err="1"/>
              <a:t>Penghasilan</a:t>
            </a:r>
            <a:r>
              <a:rPr lang="en-US" sz="1800" dirty="0"/>
              <a:t> </a:t>
            </a:r>
            <a:r>
              <a:rPr lang="en-US" sz="1800" dirty="0" err="1"/>
              <a:t>tahun</a:t>
            </a:r>
            <a:r>
              <a:rPr lang="en-US" sz="1800" dirty="0"/>
              <a:t> </a:t>
            </a:r>
            <a:r>
              <a:rPr lang="en-US" sz="1800" dirty="0" err="1"/>
              <a:t>pajak</a:t>
            </a:r>
            <a:r>
              <a:rPr lang="en-US" sz="1800" dirty="0"/>
              <a:t> yang </a:t>
            </a:r>
            <a:r>
              <a:rPr lang="en-US" sz="1800" dirty="0" err="1"/>
              <a:t>lalu</a:t>
            </a:r>
            <a:r>
              <a:rPr lang="en-US" sz="1800" dirty="0"/>
              <a:t> </a:t>
            </a:r>
            <a:r>
              <a:rPr lang="en-US" sz="1800" dirty="0" err="1"/>
              <a:t>dikurangi</a:t>
            </a:r>
            <a:r>
              <a:rPr lang="en-US" sz="1800" dirty="0"/>
              <a:t> </a:t>
            </a:r>
            <a:r>
              <a:rPr lang="en-US" sz="1800" dirty="0" err="1"/>
              <a:t>dengan</a:t>
            </a:r>
            <a:r>
              <a:rPr lang="en-US" sz="1800" dirty="0"/>
              <a:t>:</a:t>
            </a:r>
          </a:p>
          <a:p>
            <a:pPr marL="771525" indent="-285750" fontAlgn="t">
              <a:buClr>
                <a:srgbClr val="E83461"/>
              </a:buClr>
              <a:buFont typeface="Wingdings" panose="05000000000000000000" pitchFamily="2" charset="2"/>
              <a:buChar char="§"/>
            </a:pPr>
            <a:r>
              <a:rPr lang="en-US" sz="1800" dirty="0"/>
              <a:t>Pajak </a:t>
            </a:r>
            <a:r>
              <a:rPr lang="en-US" sz="1800" dirty="0" err="1"/>
              <a:t>Penghasilan</a:t>
            </a:r>
            <a:r>
              <a:rPr lang="en-US" sz="1800" dirty="0"/>
              <a:t> yang </a:t>
            </a:r>
            <a:r>
              <a:rPr lang="en-US" sz="1800" dirty="0" err="1"/>
              <a:t>dipotong</a:t>
            </a:r>
            <a:r>
              <a:rPr lang="en-US" sz="1800" dirty="0"/>
              <a:t> </a:t>
            </a:r>
            <a:r>
              <a:rPr lang="en-US" sz="1800" dirty="0" err="1"/>
              <a:t>sebagaimana</a:t>
            </a:r>
            <a:r>
              <a:rPr lang="en-US" sz="1800" dirty="0"/>
              <a:t> </a:t>
            </a:r>
            <a:r>
              <a:rPr lang="en-US" sz="1800" dirty="0" err="1"/>
              <a:t>dimaksud</a:t>
            </a:r>
            <a:r>
              <a:rPr lang="en-US" sz="1800" dirty="0"/>
              <a:t> </a:t>
            </a:r>
            <a:r>
              <a:rPr lang="en-US" sz="1800" dirty="0" err="1"/>
              <a:t>dalam</a:t>
            </a:r>
            <a:r>
              <a:rPr lang="en-US" sz="1800" dirty="0"/>
              <a:t> </a:t>
            </a:r>
            <a:r>
              <a:rPr lang="en-US" sz="1800" dirty="0" err="1"/>
              <a:t>Pasal</a:t>
            </a:r>
            <a:r>
              <a:rPr lang="en-US" sz="1800" dirty="0"/>
              <a:t> 21 </a:t>
            </a:r>
            <a:r>
              <a:rPr lang="en-US" sz="1800" dirty="0" err="1"/>
              <a:t>dan</a:t>
            </a:r>
            <a:r>
              <a:rPr lang="en-US" sz="1800" dirty="0"/>
              <a:t> </a:t>
            </a:r>
            <a:r>
              <a:rPr lang="en-US" sz="1800" dirty="0" err="1"/>
              <a:t>Pasal</a:t>
            </a:r>
            <a:r>
              <a:rPr lang="en-US" sz="1800" dirty="0"/>
              <a:t> 23 </a:t>
            </a:r>
            <a:r>
              <a:rPr lang="en-US" sz="1800" dirty="0" err="1"/>
              <a:t>serta</a:t>
            </a:r>
            <a:r>
              <a:rPr lang="en-US" sz="1800" dirty="0"/>
              <a:t> Pajak </a:t>
            </a:r>
            <a:r>
              <a:rPr lang="en-US" sz="1800" dirty="0" err="1"/>
              <a:t>Penghasilan</a:t>
            </a:r>
            <a:r>
              <a:rPr lang="en-US" sz="1800" dirty="0"/>
              <a:t> yang </a:t>
            </a:r>
            <a:r>
              <a:rPr lang="en-US" sz="1800" dirty="0" err="1"/>
              <a:t>dipungut</a:t>
            </a:r>
            <a:r>
              <a:rPr lang="en-US" sz="1800" dirty="0"/>
              <a:t> </a:t>
            </a:r>
            <a:r>
              <a:rPr lang="en-US" sz="1800" dirty="0" err="1"/>
              <a:t>sebagaimana</a:t>
            </a:r>
            <a:r>
              <a:rPr lang="en-US" sz="1800" dirty="0"/>
              <a:t> </a:t>
            </a:r>
            <a:r>
              <a:rPr lang="en-US" sz="1800" dirty="0" err="1"/>
              <a:t>dimaksud</a:t>
            </a:r>
            <a:r>
              <a:rPr lang="en-US" sz="1800" dirty="0"/>
              <a:t> </a:t>
            </a:r>
            <a:r>
              <a:rPr lang="en-US" sz="1800" dirty="0" err="1"/>
              <a:t>dalam</a:t>
            </a:r>
            <a:r>
              <a:rPr lang="en-US" sz="1800" dirty="0"/>
              <a:t> </a:t>
            </a:r>
            <a:r>
              <a:rPr lang="en-US" sz="1800" dirty="0" err="1"/>
              <a:t>Pasal</a:t>
            </a:r>
            <a:r>
              <a:rPr lang="en-US" sz="1800" dirty="0"/>
              <a:t> 22; </a:t>
            </a:r>
            <a:r>
              <a:rPr lang="en-US" sz="1800" dirty="0" err="1"/>
              <a:t>dan</a:t>
            </a:r>
            <a:endParaRPr lang="en-US" sz="1800" dirty="0"/>
          </a:p>
          <a:p>
            <a:pPr marL="771525" indent="-285750" fontAlgn="t">
              <a:buClr>
                <a:srgbClr val="E83461"/>
              </a:buClr>
              <a:buFont typeface="Wingdings" panose="05000000000000000000" pitchFamily="2" charset="2"/>
              <a:buChar char="§"/>
            </a:pPr>
            <a:r>
              <a:rPr lang="en-US" sz="1800" dirty="0"/>
              <a:t>Pajak </a:t>
            </a:r>
            <a:r>
              <a:rPr lang="en-US" sz="1800" dirty="0" err="1"/>
              <a:t>Penghasilan</a:t>
            </a:r>
            <a:r>
              <a:rPr lang="en-US" sz="1800" dirty="0"/>
              <a:t> yang </a:t>
            </a:r>
            <a:r>
              <a:rPr lang="en-US" sz="1800" dirty="0" err="1"/>
              <a:t>dibayar</a:t>
            </a:r>
            <a:r>
              <a:rPr lang="en-US" sz="1800" dirty="0"/>
              <a:t> </a:t>
            </a:r>
            <a:r>
              <a:rPr lang="en-US" sz="1800" dirty="0" err="1"/>
              <a:t>atau</a:t>
            </a:r>
            <a:r>
              <a:rPr lang="en-US" sz="1800" dirty="0"/>
              <a:t> </a:t>
            </a:r>
            <a:r>
              <a:rPr lang="en-US" sz="1800" dirty="0" err="1"/>
              <a:t>terutang</a:t>
            </a:r>
            <a:r>
              <a:rPr lang="en-US" sz="1800" dirty="0"/>
              <a:t> </a:t>
            </a:r>
            <a:r>
              <a:rPr lang="en-US" sz="1800" dirty="0" err="1"/>
              <a:t>di</a:t>
            </a:r>
            <a:r>
              <a:rPr lang="en-US" sz="1800" dirty="0"/>
              <a:t> </a:t>
            </a:r>
            <a:r>
              <a:rPr lang="en-US" sz="1800" dirty="0" err="1"/>
              <a:t>luar</a:t>
            </a:r>
            <a:r>
              <a:rPr lang="en-US" sz="1800" dirty="0"/>
              <a:t> </a:t>
            </a:r>
            <a:r>
              <a:rPr lang="en-US" sz="1800" dirty="0" err="1"/>
              <a:t>negeri</a:t>
            </a:r>
            <a:r>
              <a:rPr lang="en-US" sz="1800" dirty="0"/>
              <a:t> yang </a:t>
            </a:r>
            <a:r>
              <a:rPr lang="en-US" sz="1800" dirty="0" err="1"/>
              <a:t>boleh</a:t>
            </a:r>
            <a:r>
              <a:rPr lang="en-US" sz="1800" dirty="0"/>
              <a:t> </a:t>
            </a:r>
            <a:r>
              <a:rPr lang="en-US" sz="1800" dirty="0" err="1"/>
              <a:t>dikreditkan</a:t>
            </a:r>
            <a:r>
              <a:rPr lang="en-US" sz="1800" dirty="0"/>
              <a:t> </a:t>
            </a:r>
            <a:r>
              <a:rPr lang="en-US" sz="1800" dirty="0" err="1"/>
              <a:t>sebagaimana</a:t>
            </a:r>
            <a:r>
              <a:rPr lang="en-US" sz="1800" dirty="0"/>
              <a:t> </a:t>
            </a:r>
            <a:r>
              <a:rPr lang="en-US" sz="1800" dirty="0" err="1"/>
              <a:t>dimaksud</a:t>
            </a:r>
            <a:r>
              <a:rPr lang="en-US" sz="1800" dirty="0"/>
              <a:t> </a:t>
            </a:r>
            <a:r>
              <a:rPr lang="en-US" sz="1800" dirty="0" err="1"/>
              <a:t>dalam</a:t>
            </a:r>
            <a:r>
              <a:rPr lang="en-US" sz="1800" dirty="0"/>
              <a:t> </a:t>
            </a:r>
            <a:r>
              <a:rPr lang="en-US" sz="1800" dirty="0" err="1"/>
              <a:t>Pasal</a:t>
            </a:r>
            <a:r>
              <a:rPr lang="en-US" sz="1800" dirty="0"/>
              <a:t> 24, </a:t>
            </a:r>
          </a:p>
          <a:p>
            <a:pPr>
              <a:buNone/>
            </a:pPr>
            <a:r>
              <a:rPr lang="en-US" sz="1800" dirty="0"/>
              <a:t>	</a:t>
            </a:r>
            <a:r>
              <a:rPr lang="en-US" sz="1800" dirty="0" err="1"/>
              <a:t>dibagi</a:t>
            </a:r>
            <a:r>
              <a:rPr lang="en-US" sz="1800" dirty="0"/>
              <a:t> 12 (</a:t>
            </a:r>
            <a:r>
              <a:rPr lang="en-US" sz="1800" dirty="0" err="1"/>
              <a:t>dua</a:t>
            </a:r>
            <a:r>
              <a:rPr lang="en-US" sz="1800" dirty="0"/>
              <a:t> </a:t>
            </a:r>
            <a:r>
              <a:rPr lang="en-US" sz="1800" dirty="0" err="1"/>
              <a:t>belas</a:t>
            </a:r>
            <a:r>
              <a:rPr lang="en-US" sz="1800" dirty="0"/>
              <a:t>) </a:t>
            </a:r>
            <a:r>
              <a:rPr lang="en-US" sz="1800" dirty="0" err="1"/>
              <a:t>atau</a:t>
            </a:r>
            <a:r>
              <a:rPr lang="en-US" sz="1800" dirty="0"/>
              <a:t> </a:t>
            </a:r>
            <a:r>
              <a:rPr lang="en-US" sz="1800" dirty="0" err="1"/>
              <a:t>banyaknya</a:t>
            </a:r>
            <a:r>
              <a:rPr lang="en-US" sz="1800" dirty="0"/>
              <a:t> </a:t>
            </a:r>
            <a:r>
              <a:rPr lang="en-US" sz="1800" dirty="0" err="1"/>
              <a:t>bulan</a:t>
            </a:r>
            <a:r>
              <a:rPr lang="en-US" sz="1800" dirty="0"/>
              <a:t> </a:t>
            </a:r>
            <a:r>
              <a:rPr lang="en-US" sz="1800" dirty="0" err="1"/>
              <a:t>dalam</a:t>
            </a:r>
            <a:r>
              <a:rPr lang="en-US" sz="1800" dirty="0"/>
              <a:t> </a:t>
            </a:r>
            <a:r>
              <a:rPr lang="en-US" sz="1800" dirty="0" err="1"/>
              <a:t>bagian</a:t>
            </a:r>
            <a:r>
              <a:rPr lang="en-US" sz="1800" dirty="0"/>
              <a:t> </a:t>
            </a:r>
            <a:r>
              <a:rPr lang="en-US" sz="1800" dirty="0" err="1"/>
              <a:t>tahun</a:t>
            </a:r>
            <a:r>
              <a:rPr lang="en-US" sz="1800" dirty="0"/>
              <a:t> </a:t>
            </a:r>
            <a:r>
              <a:rPr lang="en-US" sz="1800" dirty="0" err="1"/>
              <a:t>pajak</a:t>
            </a:r>
            <a:r>
              <a:rPr lang="en-US" sz="1800" dirty="0"/>
              <a:t>.</a:t>
            </a:r>
          </a:p>
          <a:p>
            <a:pPr>
              <a:buNone/>
            </a:pPr>
            <a:endParaRPr lang="en-US" sz="1800" dirty="0"/>
          </a:p>
          <a:p>
            <a:pPr>
              <a:buNone/>
            </a:pPr>
            <a:r>
              <a:rPr lang="en-US" sz="1800" b="1" dirty="0" err="1">
                <a:highlight>
                  <a:srgbClr val="FFC32E"/>
                </a:highlight>
              </a:rPr>
              <a:t>Ayat</a:t>
            </a:r>
            <a:r>
              <a:rPr lang="en-US" sz="1800" b="1" dirty="0">
                <a:highlight>
                  <a:srgbClr val="FFC32E"/>
                </a:highlight>
              </a:rPr>
              <a:t> (2)</a:t>
            </a:r>
          </a:p>
          <a:p>
            <a:pPr>
              <a:buNone/>
            </a:pPr>
            <a:r>
              <a:rPr lang="en-US" sz="1800" dirty="0"/>
              <a:t>	</a:t>
            </a:r>
            <a:r>
              <a:rPr lang="en-US" sz="1800" dirty="0" err="1"/>
              <a:t>Besarnya</a:t>
            </a:r>
            <a:r>
              <a:rPr lang="en-US" sz="1800" dirty="0"/>
              <a:t> </a:t>
            </a:r>
            <a:r>
              <a:rPr lang="en-US" sz="1800" dirty="0" err="1"/>
              <a:t>angsuran</a:t>
            </a:r>
            <a:r>
              <a:rPr lang="en-US" sz="1800" dirty="0"/>
              <a:t> </a:t>
            </a:r>
            <a:r>
              <a:rPr lang="en-US" sz="1800" dirty="0" err="1"/>
              <a:t>pajak</a:t>
            </a:r>
            <a:r>
              <a:rPr lang="en-US" sz="1800" dirty="0"/>
              <a:t> yang </a:t>
            </a:r>
            <a:r>
              <a:rPr lang="en-US" sz="1800" dirty="0" err="1"/>
              <a:t>harus</a:t>
            </a:r>
            <a:r>
              <a:rPr lang="en-US" sz="1800" dirty="0"/>
              <a:t> </a:t>
            </a:r>
            <a:r>
              <a:rPr lang="en-US" sz="1800" dirty="0" err="1"/>
              <a:t>dibayar</a:t>
            </a:r>
            <a:r>
              <a:rPr lang="en-US" sz="1800" dirty="0"/>
              <a:t> </a:t>
            </a:r>
            <a:r>
              <a:rPr lang="en-US" sz="1800" dirty="0" err="1"/>
              <a:t>sendiri</a:t>
            </a:r>
            <a:r>
              <a:rPr lang="en-US" sz="1800" dirty="0"/>
              <a:t> </a:t>
            </a:r>
            <a:r>
              <a:rPr lang="en-US" sz="1800" dirty="0" err="1"/>
              <a:t>oleh</a:t>
            </a:r>
            <a:r>
              <a:rPr lang="en-US" sz="1800" dirty="0"/>
              <a:t> </a:t>
            </a:r>
            <a:r>
              <a:rPr lang="en-US" sz="1800" dirty="0" err="1"/>
              <a:t>Wajib</a:t>
            </a:r>
            <a:r>
              <a:rPr lang="en-US" sz="1800" dirty="0"/>
              <a:t> Pajak </a:t>
            </a:r>
            <a:r>
              <a:rPr lang="en-US" sz="1800" dirty="0" err="1"/>
              <a:t>untuk</a:t>
            </a:r>
            <a:r>
              <a:rPr lang="en-US" sz="1800" dirty="0"/>
              <a:t> </a:t>
            </a:r>
            <a:r>
              <a:rPr lang="en-US" sz="1800" dirty="0" err="1"/>
              <a:t>bulan-bulan</a:t>
            </a:r>
            <a:r>
              <a:rPr lang="en-US" sz="1800" dirty="0"/>
              <a:t> </a:t>
            </a:r>
            <a:r>
              <a:rPr lang="en-US" sz="1800" dirty="0" err="1"/>
              <a:t>sebelum</a:t>
            </a:r>
            <a:r>
              <a:rPr lang="en-US" sz="1800" dirty="0"/>
              <a:t> </a:t>
            </a:r>
            <a:r>
              <a:rPr lang="en-US" sz="1800" dirty="0" err="1"/>
              <a:t>Surat</a:t>
            </a:r>
            <a:r>
              <a:rPr lang="en-US" sz="1800" dirty="0"/>
              <a:t> </a:t>
            </a:r>
            <a:r>
              <a:rPr lang="en-US" sz="1800" dirty="0" err="1"/>
              <a:t>Pemberitahuan</a:t>
            </a:r>
            <a:r>
              <a:rPr lang="en-US" sz="1800" dirty="0"/>
              <a:t> </a:t>
            </a:r>
            <a:r>
              <a:rPr lang="en-US" sz="1800" dirty="0" err="1"/>
              <a:t>Tahunan</a:t>
            </a:r>
            <a:r>
              <a:rPr lang="en-US" sz="1800" dirty="0"/>
              <a:t> Pajak </a:t>
            </a:r>
            <a:r>
              <a:rPr lang="en-US" sz="1800" dirty="0" err="1"/>
              <a:t>Penghasilan</a:t>
            </a:r>
            <a:r>
              <a:rPr lang="en-US" sz="1800" dirty="0"/>
              <a:t> </a:t>
            </a:r>
            <a:r>
              <a:rPr lang="en-US" sz="1800" dirty="0" err="1"/>
              <a:t>disampaikan</a:t>
            </a:r>
            <a:r>
              <a:rPr lang="en-US" sz="1800" dirty="0"/>
              <a:t> </a:t>
            </a:r>
            <a:r>
              <a:rPr lang="en-US" sz="1800" dirty="0" err="1"/>
              <a:t>sebelum</a:t>
            </a:r>
            <a:r>
              <a:rPr lang="en-US" sz="1800" dirty="0"/>
              <a:t> </a:t>
            </a:r>
            <a:r>
              <a:rPr lang="en-US" sz="1800" dirty="0" err="1"/>
              <a:t>batas</a:t>
            </a:r>
            <a:r>
              <a:rPr lang="en-US" sz="1800" dirty="0"/>
              <a:t> </a:t>
            </a:r>
            <a:r>
              <a:rPr lang="en-US" sz="1800" dirty="0" err="1"/>
              <a:t>waktu</a:t>
            </a:r>
            <a:r>
              <a:rPr lang="en-US" sz="1800" dirty="0"/>
              <a:t> </a:t>
            </a:r>
            <a:r>
              <a:rPr lang="en-US" sz="1800" dirty="0" err="1"/>
              <a:t>penyampaian</a:t>
            </a:r>
            <a:r>
              <a:rPr lang="en-US" sz="1800" dirty="0"/>
              <a:t> </a:t>
            </a:r>
            <a:r>
              <a:rPr lang="en-US" sz="1800" dirty="0" err="1"/>
              <a:t>Surat</a:t>
            </a:r>
            <a:r>
              <a:rPr lang="en-US" sz="1800" dirty="0"/>
              <a:t> </a:t>
            </a:r>
            <a:r>
              <a:rPr lang="en-US" sz="1800" dirty="0" err="1"/>
              <a:t>Pemberitahuan</a:t>
            </a:r>
            <a:r>
              <a:rPr lang="en-US" sz="1800" dirty="0"/>
              <a:t> </a:t>
            </a:r>
            <a:r>
              <a:rPr lang="en-US" sz="1800" dirty="0" err="1"/>
              <a:t>Tahunan</a:t>
            </a:r>
            <a:r>
              <a:rPr lang="en-US" sz="1800" dirty="0"/>
              <a:t> Pajak </a:t>
            </a:r>
            <a:r>
              <a:rPr lang="en-US" sz="1800" dirty="0" err="1"/>
              <a:t>Penghasilan</a:t>
            </a:r>
            <a:r>
              <a:rPr lang="en-US" sz="1800" dirty="0"/>
              <a:t> </a:t>
            </a:r>
            <a:r>
              <a:rPr lang="en-US" sz="1800" dirty="0" err="1"/>
              <a:t>sama</a:t>
            </a:r>
            <a:r>
              <a:rPr lang="en-US" sz="1800" dirty="0"/>
              <a:t> </a:t>
            </a:r>
            <a:r>
              <a:rPr lang="en-US" sz="1800" dirty="0" err="1"/>
              <a:t>dengan</a:t>
            </a:r>
            <a:r>
              <a:rPr lang="en-US" sz="1800" dirty="0"/>
              <a:t> </a:t>
            </a:r>
            <a:r>
              <a:rPr lang="en-US" sz="1800" dirty="0" err="1"/>
              <a:t>besarnya</a:t>
            </a:r>
            <a:r>
              <a:rPr lang="en-US" sz="1800" dirty="0"/>
              <a:t> </a:t>
            </a:r>
            <a:r>
              <a:rPr lang="en-US" sz="1800" dirty="0" err="1"/>
              <a:t>angsuran</a:t>
            </a:r>
            <a:r>
              <a:rPr lang="en-US" sz="1800" dirty="0"/>
              <a:t> </a:t>
            </a:r>
            <a:r>
              <a:rPr lang="en-US" sz="1800" dirty="0" err="1"/>
              <a:t>pajak</a:t>
            </a:r>
            <a:r>
              <a:rPr lang="en-US" sz="1800" dirty="0"/>
              <a:t> </a:t>
            </a:r>
            <a:r>
              <a:rPr lang="en-US" sz="1800" dirty="0" err="1"/>
              <a:t>untuk</a:t>
            </a:r>
            <a:r>
              <a:rPr lang="en-US" sz="1800" dirty="0"/>
              <a:t> </a:t>
            </a:r>
            <a:r>
              <a:rPr lang="en-US" sz="1800" dirty="0" err="1"/>
              <a:t>bulan</a:t>
            </a:r>
            <a:r>
              <a:rPr lang="en-US" sz="1800" dirty="0"/>
              <a:t> </a:t>
            </a:r>
            <a:r>
              <a:rPr lang="en-US" sz="1800" dirty="0" err="1"/>
              <a:t>terakhir</a:t>
            </a:r>
            <a:r>
              <a:rPr lang="en-US" sz="1800" dirty="0"/>
              <a:t> </a:t>
            </a:r>
            <a:r>
              <a:rPr lang="en-US" sz="1800" dirty="0" err="1"/>
              <a:t>tahun</a:t>
            </a:r>
            <a:r>
              <a:rPr lang="en-US" sz="1800" dirty="0"/>
              <a:t> </a:t>
            </a:r>
            <a:r>
              <a:rPr lang="en-US" sz="1800" dirty="0" err="1"/>
              <a:t>pajak</a:t>
            </a:r>
            <a:r>
              <a:rPr lang="en-US" sz="1800" dirty="0"/>
              <a:t> yang </a:t>
            </a:r>
            <a:r>
              <a:rPr lang="en-US" sz="1800" dirty="0" err="1"/>
              <a:t>lalu</a:t>
            </a:r>
            <a:r>
              <a:rPr lang="en-US" sz="1800" dirty="0"/>
              <a:t>.</a:t>
            </a:r>
          </a:p>
        </p:txBody>
      </p:sp>
      <p:sp>
        <p:nvSpPr>
          <p:cNvPr id="4" name="Rectangle 3">
            <a:extLst>
              <a:ext uri="{FF2B5EF4-FFF2-40B4-BE49-F238E27FC236}">
                <a16:creationId xmlns:a16="http://schemas.microsoft.com/office/drawing/2014/main" id="{4B90C101-7C62-4628-A7FA-9670A074A957}"/>
              </a:ext>
            </a:extLst>
          </p:cNvPr>
          <p:cNvSpPr/>
          <p:nvPr/>
        </p:nvSpPr>
        <p:spPr>
          <a:xfrm>
            <a:off x="0" y="-48725"/>
            <a:ext cx="3641272" cy="6906724"/>
          </a:xfrm>
          <a:prstGeom prst="rect">
            <a:avLst/>
          </a:prstGeom>
          <a:solidFill>
            <a:srgbClr val="EF2328"/>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Title 1">
            <a:extLst>
              <a:ext uri="{FF2B5EF4-FFF2-40B4-BE49-F238E27FC236}">
                <a16:creationId xmlns:a16="http://schemas.microsoft.com/office/drawing/2014/main" id="{E0E6DDE5-0297-402A-90F8-272649E383D5}"/>
              </a:ext>
            </a:extLst>
          </p:cNvPr>
          <p:cNvSpPr txBox="1">
            <a:spLocks/>
          </p:cNvSpPr>
          <p:nvPr/>
        </p:nvSpPr>
        <p:spPr>
          <a:xfrm>
            <a:off x="127001" y="1873422"/>
            <a:ext cx="3241204" cy="17795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d-ID" sz="4000" b="1" dirty="0">
                <a:solidFill>
                  <a:schemeClr val="bg1"/>
                </a:solidFill>
                <a:latin typeface="+mn-lt"/>
              </a:rPr>
              <a:t>PPh </a:t>
            </a:r>
            <a:r>
              <a:rPr lang="en-US" sz="4000" b="1" dirty="0" err="1">
                <a:solidFill>
                  <a:schemeClr val="bg1"/>
                </a:solidFill>
                <a:latin typeface="+mn-lt"/>
              </a:rPr>
              <a:t>Pasal</a:t>
            </a:r>
            <a:r>
              <a:rPr lang="en-US" sz="4000" b="1" dirty="0">
                <a:solidFill>
                  <a:schemeClr val="bg1"/>
                </a:solidFill>
                <a:latin typeface="+mn-lt"/>
              </a:rPr>
              <a:t> </a:t>
            </a:r>
            <a:r>
              <a:rPr lang="id-ID" sz="4000" b="1" dirty="0">
                <a:solidFill>
                  <a:schemeClr val="bg1"/>
                </a:solidFill>
                <a:latin typeface="+mn-lt"/>
              </a:rPr>
              <a:t>25</a:t>
            </a:r>
            <a:endParaRPr lang="en-US" sz="4000" b="1" dirty="0">
              <a:solidFill>
                <a:schemeClr val="bg1"/>
              </a:solidFill>
              <a:latin typeface="+mn-lt"/>
            </a:endParaRPr>
          </a:p>
          <a:p>
            <a:r>
              <a:rPr lang="id-ID" sz="2800" dirty="0">
                <a:solidFill>
                  <a:schemeClr val="bg1"/>
                </a:solidFill>
                <a:latin typeface="+mn-lt"/>
              </a:rPr>
              <a:t>untuk tahun pajak</a:t>
            </a:r>
            <a:r>
              <a:rPr lang="en-US" sz="2800" dirty="0">
                <a:solidFill>
                  <a:schemeClr val="bg1"/>
                </a:solidFill>
                <a:latin typeface="+mn-lt"/>
              </a:rPr>
              <a:t> </a:t>
            </a:r>
            <a:r>
              <a:rPr lang="id-ID" sz="2800" dirty="0">
                <a:solidFill>
                  <a:schemeClr val="bg1"/>
                </a:solidFill>
                <a:latin typeface="+mn-lt"/>
              </a:rPr>
              <a:t>berikutnya</a:t>
            </a:r>
            <a:endParaRPr lang="en-US" sz="2800" b="1" dirty="0">
              <a:solidFill>
                <a:schemeClr val="bg1"/>
              </a:solidFill>
              <a:latin typeface="+mn-lt"/>
            </a:endParaRPr>
          </a:p>
        </p:txBody>
      </p:sp>
      <p:pic>
        <p:nvPicPr>
          <p:cNvPr id="6" name="Picture 5">
            <a:extLst>
              <a:ext uri="{FF2B5EF4-FFF2-40B4-BE49-F238E27FC236}">
                <a16:creationId xmlns:a16="http://schemas.microsoft.com/office/drawing/2014/main" id="{4055AE66-6736-47FE-BECB-EFBD6C59FAEC}"/>
              </a:ext>
            </a:extLst>
          </p:cNvPr>
          <p:cNvPicPr>
            <a:picLocks noChangeAspect="1"/>
          </p:cNvPicPr>
          <p:nvPr/>
        </p:nvPicPr>
        <p:blipFill rotWithShape="1">
          <a:blip r:embed="rId2" cstate="print">
            <a:grayscl/>
            <a:extLst>
              <a:ext uri="{28A0092B-C50C-407E-A947-70E740481C1C}">
                <a14:useLocalDpi xmlns:a14="http://schemas.microsoft.com/office/drawing/2010/main" val="0"/>
              </a:ext>
            </a:extLst>
          </a:blip>
          <a:srcRect l="11297" r="10778"/>
          <a:stretch/>
        </p:blipFill>
        <p:spPr>
          <a:xfrm>
            <a:off x="256309" y="3919399"/>
            <a:ext cx="3111896" cy="2662312"/>
          </a:xfrm>
          <a:prstGeom prst="rect">
            <a:avLst/>
          </a:prstGeom>
        </p:spPr>
      </p:pic>
      <p:pic>
        <p:nvPicPr>
          <p:cNvPr id="7" name="Picture 6">
            <a:extLst>
              <a:ext uri="{FF2B5EF4-FFF2-40B4-BE49-F238E27FC236}">
                <a16:creationId xmlns:a16="http://schemas.microsoft.com/office/drawing/2014/main" id="{56095E52-324D-45F7-BF0C-5D1494975DF4}"/>
              </a:ext>
            </a:extLst>
          </p:cNvPr>
          <p:cNvPicPr>
            <a:picLocks noChangeAspect="1"/>
          </p:cNvPicPr>
          <p:nvPr/>
        </p:nvPicPr>
        <p:blipFill>
          <a:blip r:embed="rId3"/>
          <a:stretch>
            <a:fillRect/>
          </a:stretch>
        </p:blipFill>
        <p:spPr>
          <a:xfrm>
            <a:off x="10160516" y="133198"/>
            <a:ext cx="1865538" cy="493819"/>
          </a:xfrm>
          <a:prstGeom prst="rect">
            <a:avLst/>
          </a:prstGeom>
        </p:spPr>
      </p:pic>
    </p:spTree>
    <p:extLst>
      <p:ext uri="{BB962C8B-B14F-4D97-AF65-F5344CB8AC3E}">
        <p14:creationId xmlns:p14="http://schemas.microsoft.com/office/powerpoint/2010/main" val="14870064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27863" y="1280160"/>
            <a:ext cx="7806747" cy="5231475"/>
          </a:xfrm>
        </p:spPr>
        <p:txBody>
          <a:bodyPr>
            <a:normAutofit fontScale="55000" lnSpcReduction="20000"/>
          </a:bodyPr>
          <a:lstStyle/>
          <a:p>
            <a:pPr>
              <a:lnSpc>
                <a:spcPct val="120000"/>
              </a:lnSpc>
              <a:buNone/>
            </a:pPr>
            <a:r>
              <a:rPr lang="en-US" sz="3800" b="1" dirty="0" err="1"/>
              <a:t>Contoh</a:t>
            </a:r>
            <a:r>
              <a:rPr lang="en-US" sz="3800" b="1" dirty="0"/>
              <a:t> </a:t>
            </a:r>
            <a:r>
              <a:rPr lang="en-US" sz="3800" b="1" dirty="0" err="1"/>
              <a:t>Perhitungan</a:t>
            </a:r>
            <a:r>
              <a:rPr lang="en-US" sz="3800" b="1" dirty="0"/>
              <a:t> :</a:t>
            </a:r>
            <a:endParaRPr lang="en-US" b="1" dirty="0"/>
          </a:p>
          <a:p>
            <a:pPr>
              <a:lnSpc>
                <a:spcPct val="120000"/>
              </a:lnSpc>
              <a:buNone/>
            </a:pPr>
            <a:endParaRPr lang="en-US" dirty="0"/>
          </a:p>
          <a:p>
            <a:pPr>
              <a:lnSpc>
                <a:spcPct val="120000"/>
              </a:lnSpc>
              <a:buNone/>
            </a:pPr>
            <a:r>
              <a:rPr lang="en-US" sz="2900" dirty="0" err="1"/>
              <a:t>PPh</a:t>
            </a:r>
            <a:r>
              <a:rPr lang="en-US" sz="2900" dirty="0"/>
              <a:t> </a:t>
            </a:r>
            <a:r>
              <a:rPr lang="en-US" sz="2900" dirty="0" err="1"/>
              <a:t>terutang</a:t>
            </a:r>
            <a:r>
              <a:rPr lang="en-US" sz="2900" dirty="0"/>
              <a:t> </a:t>
            </a:r>
            <a:r>
              <a:rPr lang="en-US" sz="2900" dirty="0" err="1"/>
              <a:t>berdasarkan</a:t>
            </a:r>
            <a:r>
              <a:rPr lang="en-US" sz="2900" dirty="0"/>
              <a:t> SPT </a:t>
            </a:r>
            <a:r>
              <a:rPr lang="en-US" sz="2900" dirty="0" err="1"/>
              <a:t>Tahunan</a:t>
            </a:r>
            <a:r>
              <a:rPr lang="en-US" sz="2900" dirty="0"/>
              <a:t> </a:t>
            </a:r>
            <a:r>
              <a:rPr lang="en-US" sz="2900" dirty="0" err="1"/>
              <a:t>PPh</a:t>
            </a:r>
            <a:r>
              <a:rPr lang="en-US" sz="2900" dirty="0"/>
              <a:t> </a:t>
            </a:r>
            <a:r>
              <a:rPr lang="en-US" sz="2900" dirty="0" err="1"/>
              <a:t>tahun</a:t>
            </a:r>
            <a:r>
              <a:rPr lang="en-US" sz="2900" dirty="0"/>
              <a:t> 20X0	: </a:t>
            </a:r>
            <a:r>
              <a:rPr lang="en-US" sz="2900" u="sng" dirty="0"/>
              <a:t>Rp 50.000.000</a:t>
            </a:r>
          </a:p>
          <a:p>
            <a:pPr>
              <a:lnSpc>
                <a:spcPct val="120000"/>
              </a:lnSpc>
              <a:buNone/>
            </a:pPr>
            <a:endParaRPr lang="en-US" sz="2900" dirty="0"/>
          </a:p>
          <a:p>
            <a:pPr>
              <a:lnSpc>
                <a:spcPct val="120000"/>
              </a:lnSpc>
              <a:buNone/>
            </a:pPr>
            <a:r>
              <a:rPr lang="en-US" sz="2900" dirty="0" err="1"/>
              <a:t>Dikurangi</a:t>
            </a:r>
            <a:r>
              <a:rPr lang="en-US" sz="2900" dirty="0"/>
              <a:t>:</a:t>
            </a:r>
          </a:p>
          <a:p>
            <a:pPr>
              <a:lnSpc>
                <a:spcPct val="120000"/>
              </a:lnSpc>
              <a:buNone/>
            </a:pPr>
            <a:r>
              <a:rPr lang="en-US" sz="2900" dirty="0"/>
              <a:t>Pajak </a:t>
            </a:r>
            <a:r>
              <a:rPr lang="en-US" sz="2900" dirty="0" err="1"/>
              <a:t>Penghasilan</a:t>
            </a:r>
            <a:r>
              <a:rPr lang="en-US" sz="2900" dirty="0"/>
              <a:t> yang </a:t>
            </a:r>
            <a:r>
              <a:rPr lang="en-US" sz="2900" dirty="0" err="1"/>
              <a:t>dipungut</a:t>
            </a:r>
            <a:r>
              <a:rPr lang="en-US" sz="2900" dirty="0"/>
              <a:t> </a:t>
            </a:r>
            <a:r>
              <a:rPr lang="en-US" sz="2900" dirty="0" err="1"/>
              <a:t>oleh</a:t>
            </a:r>
            <a:r>
              <a:rPr lang="en-US" sz="2900" dirty="0"/>
              <a:t> </a:t>
            </a:r>
            <a:r>
              <a:rPr lang="en-US" sz="2900" dirty="0" err="1"/>
              <a:t>pihak</a:t>
            </a:r>
            <a:r>
              <a:rPr lang="en-US" sz="2900" dirty="0"/>
              <a:t> lain (</a:t>
            </a:r>
            <a:r>
              <a:rPr lang="en-US" sz="2900" dirty="0" err="1"/>
              <a:t>Pasal</a:t>
            </a:r>
            <a:r>
              <a:rPr lang="en-US" sz="2900" dirty="0"/>
              <a:t> 22)	: </a:t>
            </a:r>
            <a:r>
              <a:rPr lang="en-US" sz="2900" u="sng" dirty="0" err="1"/>
              <a:t>Rp</a:t>
            </a:r>
            <a:r>
              <a:rPr lang="en-US" sz="2900" u="sng" dirty="0"/>
              <a:t> 10.000.000</a:t>
            </a:r>
            <a:endParaRPr lang="en-US" sz="2900" dirty="0"/>
          </a:p>
          <a:p>
            <a:pPr>
              <a:lnSpc>
                <a:spcPct val="120000"/>
              </a:lnSpc>
              <a:buNone/>
            </a:pPr>
            <a:r>
              <a:rPr lang="en-US" sz="2900" dirty="0"/>
              <a:t>Pajak </a:t>
            </a:r>
            <a:r>
              <a:rPr lang="en-US" sz="2900" dirty="0" err="1"/>
              <a:t>Penghasilan</a:t>
            </a:r>
            <a:r>
              <a:rPr lang="en-US" sz="2900" dirty="0"/>
              <a:t> yang </a:t>
            </a:r>
            <a:r>
              <a:rPr lang="en-US" sz="2900" dirty="0" err="1"/>
              <a:t>dipotong</a:t>
            </a:r>
            <a:r>
              <a:rPr lang="en-US" sz="2900" dirty="0"/>
              <a:t> </a:t>
            </a:r>
            <a:r>
              <a:rPr lang="en-US" sz="2900" dirty="0" err="1"/>
              <a:t>oleh</a:t>
            </a:r>
            <a:r>
              <a:rPr lang="en-US" sz="2900" dirty="0"/>
              <a:t> </a:t>
            </a:r>
            <a:r>
              <a:rPr lang="en-US" sz="2900" dirty="0" err="1"/>
              <a:t>pihak</a:t>
            </a:r>
            <a:r>
              <a:rPr lang="en-US" sz="2900" dirty="0"/>
              <a:t> lain (</a:t>
            </a:r>
            <a:r>
              <a:rPr lang="en-US" sz="2900" dirty="0" err="1"/>
              <a:t>Pasal</a:t>
            </a:r>
            <a:r>
              <a:rPr lang="en-US" sz="2900" dirty="0"/>
              <a:t> 23)	: </a:t>
            </a:r>
            <a:r>
              <a:rPr lang="en-US" sz="2900" u="sng" dirty="0" err="1"/>
              <a:t>Rp</a:t>
            </a:r>
            <a:r>
              <a:rPr lang="en-US" sz="2900" u="sng" dirty="0"/>
              <a:t> 20.000.000</a:t>
            </a:r>
            <a:endParaRPr lang="en-US" sz="2900" dirty="0"/>
          </a:p>
          <a:p>
            <a:pPr>
              <a:lnSpc>
                <a:spcPct val="120000"/>
              </a:lnSpc>
              <a:buNone/>
            </a:pPr>
            <a:r>
              <a:rPr lang="en-US" sz="2900" dirty="0" err="1"/>
              <a:t>Kredit</a:t>
            </a:r>
            <a:r>
              <a:rPr lang="en-US" sz="2900" dirty="0"/>
              <a:t> Pajak </a:t>
            </a:r>
            <a:r>
              <a:rPr lang="en-US" sz="2900" dirty="0" err="1"/>
              <a:t>Penghasilan</a:t>
            </a:r>
            <a:r>
              <a:rPr lang="en-US" sz="2900" dirty="0"/>
              <a:t> </a:t>
            </a:r>
            <a:r>
              <a:rPr lang="en-US" sz="2900" dirty="0" err="1"/>
              <a:t>luar</a:t>
            </a:r>
            <a:r>
              <a:rPr lang="en-US" sz="2900" dirty="0"/>
              <a:t> negeri (</a:t>
            </a:r>
            <a:r>
              <a:rPr lang="en-US" sz="2900" dirty="0" err="1"/>
              <a:t>Pasal</a:t>
            </a:r>
            <a:r>
              <a:rPr lang="en-US" sz="2900" dirty="0"/>
              <a:t> 24)		: </a:t>
            </a:r>
            <a:r>
              <a:rPr lang="en-US" sz="2900" u="sng" dirty="0"/>
              <a:t>Rp 14.000.000</a:t>
            </a:r>
          </a:p>
          <a:p>
            <a:pPr>
              <a:lnSpc>
                <a:spcPct val="120000"/>
              </a:lnSpc>
              <a:buNone/>
            </a:pPr>
            <a:r>
              <a:rPr lang="en-US" sz="2900" dirty="0" err="1"/>
              <a:t>Jumlah</a:t>
            </a:r>
            <a:r>
              <a:rPr lang="en-US" sz="2900" dirty="0"/>
              <a:t> </a:t>
            </a:r>
            <a:r>
              <a:rPr lang="en-US" sz="2900" dirty="0" err="1"/>
              <a:t>Kredit</a:t>
            </a:r>
            <a:r>
              <a:rPr lang="en-US" sz="2900" dirty="0"/>
              <a:t> Pajak					: </a:t>
            </a:r>
            <a:r>
              <a:rPr lang="en-US" sz="2900" u="sng" dirty="0"/>
              <a:t>Rp 44.000.000</a:t>
            </a:r>
          </a:p>
          <a:p>
            <a:pPr>
              <a:lnSpc>
                <a:spcPct val="120000"/>
              </a:lnSpc>
              <a:buNone/>
            </a:pPr>
            <a:r>
              <a:rPr lang="en-US" sz="2900" dirty="0" err="1"/>
              <a:t>Selisih</a:t>
            </a:r>
            <a:r>
              <a:rPr lang="en-US" sz="2900" dirty="0"/>
              <a:t>						: </a:t>
            </a:r>
            <a:r>
              <a:rPr lang="en-US" sz="2900" u="sng" dirty="0"/>
              <a:t>Rp   6.000.000</a:t>
            </a:r>
          </a:p>
          <a:p>
            <a:pPr>
              <a:lnSpc>
                <a:spcPct val="120000"/>
              </a:lnSpc>
              <a:buNone/>
            </a:pPr>
            <a:endParaRPr lang="en-US" sz="2900" u="sng" dirty="0"/>
          </a:p>
          <a:p>
            <a:pPr>
              <a:lnSpc>
                <a:spcPct val="120000"/>
              </a:lnSpc>
              <a:buNone/>
            </a:pPr>
            <a:r>
              <a:rPr lang="en-US" sz="3300" b="1" dirty="0" err="1"/>
              <a:t>Besarnya</a:t>
            </a:r>
            <a:r>
              <a:rPr lang="en-US" sz="3300" b="1" dirty="0"/>
              <a:t> </a:t>
            </a:r>
            <a:r>
              <a:rPr lang="en-US" sz="3300" b="1" dirty="0" err="1"/>
              <a:t>angsuran</a:t>
            </a:r>
            <a:r>
              <a:rPr lang="en-US" sz="3300" b="1" dirty="0"/>
              <a:t> </a:t>
            </a:r>
            <a:r>
              <a:rPr lang="en-US" sz="3300" b="1" dirty="0" err="1"/>
              <a:t>PPh</a:t>
            </a:r>
            <a:r>
              <a:rPr lang="en-US" sz="3300" b="1" dirty="0"/>
              <a:t> </a:t>
            </a:r>
            <a:r>
              <a:rPr lang="en-US" sz="3300" b="1" dirty="0" err="1"/>
              <a:t>Pasal</a:t>
            </a:r>
            <a:r>
              <a:rPr lang="en-US" sz="3300" b="1" dirty="0"/>
              <a:t> 25 </a:t>
            </a:r>
            <a:r>
              <a:rPr lang="en-US" sz="3300" b="1" dirty="0" err="1"/>
              <a:t>tahun</a:t>
            </a:r>
            <a:r>
              <a:rPr lang="en-US" sz="3300" b="1" dirty="0"/>
              <a:t> 20X1 </a:t>
            </a:r>
            <a:r>
              <a:rPr lang="en-US" sz="3300" b="1" dirty="0" err="1"/>
              <a:t>adalah</a:t>
            </a:r>
            <a:r>
              <a:rPr lang="en-US" sz="3300" b="1" dirty="0"/>
              <a:t> :</a:t>
            </a:r>
          </a:p>
          <a:p>
            <a:pPr>
              <a:lnSpc>
                <a:spcPct val="120000"/>
              </a:lnSpc>
              <a:buNone/>
            </a:pPr>
            <a:r>
              <a:rPr lang="en-US" sz="3300" b="1" dirty="0"/>
              <a:t>		</a:t>
            </a:r>
            <a:r>
              <a:rPr lang="en-US" sz="3300" b="1" dirty="0" err="1"/>
              <a:t>sebesar</a:t>
            </a:r>
            <a:r>
              <a:rPr lang="en-US" sz="3300" b="1" dirty="0"/>
              <a:t> Rp500.000,00 (Rp6.000.000,00 </a:t>
            </a:r>
            <a:r>
              <a:rPr lang="en-US" sz="3300" b="1" dirty="0" err="1"/>
              <a:t>dibagi</a:t>
            </a:r>
            <a:r>
              <a:rPr lang="en-US" sz="3300" b="1" dirty="0"/>
              <a:t> 12).</a:t>
            </a:r>
          </a:p>
        </p:txBody>
      </p:sp>
      <p:sp>
        <p:nvSpPr>
          <p:cNvPr id="4" name="Rectangle 3">
            <a:extLst>
              <a:ext uri="{FF2B5EF4-FFF2-40B4-BE49-F238E27FC236}">
                <a16:creationId xmlns:a16="http://schemas.microsoft.com/office/drawing/2014/main" id="{93976615-4959-4200-B802-35365DC30BBF}"/>
              </a:ext>
            </a:extLst>
          </p:cNvPr>
          <p:cNvSpPr/>
          <p:nvPr/>
        </p:nvSpPr>
        <p:spPr>
          <a:xfrm>
            <a:off x="0" y="-48725"/>
            <a:ext cx="3641272" cy="6906724"/>
          </a:xfrm>
          <a:prstGeom prst="rect">
            <a:avLst/>
          </a:prstGeom>
          <a:solidFill>
            <a:srgbClr val="EF2328"/>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5" name="Straight Connector 4">
            <a:extLst>
              <a:ext uri="{FF2B5EF4-FFF2-40B4-BE49-F238E27FC236}">
                <a16:creationId xmlns:a16="http://schemas.microsoft.com/office/drawing/2014/main" id="{7F08C17D-361F-4099-9485-323734D6E803}"/>
              </a:ext>
            </a:extLst>
          </p:cNvPr>
          <p:cNvCxnSpPr/>
          <p:nvPr/>
        </p:nvCxnSpPr>
        <p:spPr>
          <a:xfrm>
            <a:off x="256309" y="3454705"/>
            <a:ext cx="2192055" cy="0"/>
          </a:xfrm>
          <a:prstGeom prst="line">
            <a:avLst/>
          </a:prstGeom>
          <a:ln>
            <a:solidFill>
              <a:srgbClr val="FFC32E"/>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C85B50E5-2FFE-41AF-B3DB-0052DDC877CC}"/>
              </a:ext>
            </a:extLst>
          </p:cNvPr>
          <p:cNvSpPr txBox="1">
            <a:spLocks/>
          </p:cNvSpPr>
          <p:nvPr/>
        </p:nvSpPr>
        <p:spPr>
          <a:xfrm>
            <a:off x="257389" y="1582170"/>
            <a:ext cx="3256520" cy="17795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err="1">
                <a:solidFill>
                  <a:schemeClr val="bg1"/>
                </a:solidFill>
                <a:latin typeface="+mn-lt"/>
              </a:rPr>
              <a:t>PPh</a:t>
            </a:r>
            <a:r>
              <a:rPr lang="en-US" sz="4000" b="1" dirty="0">
                <a:solidFill>
                  <a:schemeClr val="bg1"/>
                </a:solidFill>
                <a:latin typeface="+mn-lt"/>
              </a:rPr>
              <a:t> </a:t>
            </a:r>
            <a:r>
              <a:rPr lang="en-US" sz="4000" b="1" dirty="0" err="1">
                <a:solidFill>
                  <a:schemeClr val="bg1"/>
                </a:solidFill>
                <a:latin typeface="+mn-lt"/>
              </a:rPr>
              <a:t>Pasal</a:t>
            </a:r>
            <a:r>
              <a:rPr lang="en-US" sz="4000" b="1" dirty="0">
                <a:solidFill>
                  <a:schemeClr val="bg1"/>
                </a:solidFill>
                <a:latin typeface="+mn-lt"/>
              </a:rPr>
              <a:t> 25</a:t>
            </a:r>
          </a:p>
          <a:p>
            <a:r>
              <a:rPr lang="en-US" sz="3200" dirty="0" err="1">
                <a:solidFill>
                  <a:schemeClr val="bg1"/>
                </a:solidFill>
                <a:latin typeface="+mn-lt"/>
              </a:rPr>
              <a:t>untuk</a:t>
            </a:r>
            <a:r>
              <a:rPr lang="en-US" sz="3200" dirty="0">
                <a:solidFill>
                  <a:schemeClr val="bg1"/>
                </a:solidFill>
                <a:latin typeface="+mn-lt"/>
              </a:rPr>
              <a:t> </a:t>
            </a:r>
            <a:r>
              <a:rPr lang="en-US" sz="3200" dirty="0" err="1">
                <a:solidFill>
                  <a:schemeClr val="bg1"/>
                </a:solidFill>
                <a:latin typeface="+mn-lt"/>
              </a:rPr>
              <a:t>tahun</a:t>
            </a:r>
            <a:r>
              <a:rPr lang="en-US" sz="3200" dirty="0">
                <a:solidFill>
                  <a:schemeClr val="bg1"/>
                </a:solidFill>
                <a:latin typeface="+mn-lt"/>
              </a:rPr>
              <a:t> </a:t>
            </a:r>
            <a:r>
              <a:rPr lang="en-US" sz="3200" dirty="0" err="1">
                <a:solidFill>
                  <a:schemeClr val="bg1"/>
                </a:solidFill>
                <a:latin typeface="+mn-lt"/>
              </a:rPr>
              <a:t>pajak</a:t>
            </a:r>
            <a:r>
              <a:rPr lang="en-US" sz="3200" dirty="0">
                <a:solidFill>
                  <a:schemeClr val="bg1"/>
                </a:solidFill>
                <a:latin typeface="+mn-lt"/>
              </a:rPr>
              <a:t> </a:t>
            </a:r>
            <a:r>
              <a:rPr lang="en-US" sz="3200" dirty="0" err="1">
                <a:solidFill>
                  <a:schemeClr val="bg1"/>
                </a:solidFill>
                <a:latin typeface="+mn-lt"/>
              </a:rPr>
              <a:t>berikutnya</a:t>
            </a:r>
            <a:endParaRPr lang="en-US" sz="3200" dirty="0">
              <a:solidFill>
                <a:schemeClr val="bg1"/>
              </a:solidFill>
              <a:latin typeface="+mn-lt"/>
            </a:endParaRPr>
          </a:p>
        </p:txBody>
      </p:sp>
      <p:pic>
        <p:nvPicPr>
          <p:cNvPr id="7" name="Picture 6">
            <a:extLst>
              <a:ext uri="{FF2B5EF4-FFF2-40B4-BE49-F238E27FC236}">
                <a16:creationId xmlns:a16="http://schemas.microsoft.com/office/drawing/2014/main" id="{4C65F568-36F6-48B5-A669-0AA3F00325E0}"/>
              </a:ext>
            </a:extLst>
          </p:cNvPr>
          <p:cNvPicPr>
            <a:picLocks noChangeAspect="1"/>
          </p:cNvPicPr>
          <p:nvPr/>
        </p:nvPicPr>
        <p:blipFill rotWithShape="1">
          <a:blip r:embed="rId2" cstate="print">
            <a:grayscl/>
            <a:extLst>
              <a:ext uri="{28A0092B-C50C-407E-A947-70E740481C1C}">
                <a14:useLocalDpi xmlns:a14="http://schemas.microsoft.com/office/drawing/2010/main" val="0"/>
              </a:ext>
            </a:extLst>
          </a:blip>
          <a:srcRect l="25640"/>
          <a:stretch/>
        </p:blipFill>
        <p:spPr>
          <a:xfrm>
            <a:off x="256309" y="3769280"/>
            <a:ext cx="3121719" cy="2800767"/>
          </a:xfrm>
          <a:prstGeom prst="rect">
            <a:avLst/>
          </a:prstGeom>
        </p:spPr>
      </p:pic>
      <p:sp>
        <p:nvSpPr>
          <p:cNvPr id="10" name="Rectangle: Rounded Corners 9">
            <a:extLst>
              <a:ext uri="{FF2B5EF4-FFF2-40B4-BE49-F238E27FC236}">
                <a16:creationId xmlns:a16="http://schemas.microsoft.com/office/drawing/2014/main" id="{E8F710F0-77F5-4973-9F5C-39F61229D999}"/>
              </a:ext>
            </a:extLst>
          </p:cNvPr>
          <p:cNvSpPr/>
          <p:nvPr/>
        </p:nvSpPr>
        <p:spPr>
          <a:xfrm>
            <a:off x="3935413" y="5198341"/>
            <a:ext cx="8000278" cy="1313294"/>
          </a:xfrm>
          <a:prstGeom prst="roundRect">
            <a:avLst/>
          </a:prstGeom>
          <a:noFill/>
          <a:ln w="19050">
            <a:solidFill>
              <a:srgbClr val="E8346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8" name="Picture 7">
            <a:extLst>
              <a:ext uri="{FF2B5EF4-FFF2-40B4-BE49-F238E27FC236}">
                <a16:creationId xmlns:a16="http://schemas.microsoft.com/office/drawing/2014/main" id="{CDE94252-C70F-4157-A857-C49FDFF89841}"/>
              </a:ext>
            </a:extLst>
          </p:cNvPr>
          <p:cNvPicPr>
            <a:picLocks noChangeAspect="1"/>
          </p:cNvPicPr>
          <p:nvPr/>
        </p:nvPicPr>
        <p:blipFill>
          <a:blip r:embed="rId3"/>
          <a:stretch>
            <a:fillRect/>
          </a:stretch>
        </p:blipFill>
        <p:spPr>
          <a:xfrm>
            <a:off x="10160516" y="133198"/>
            <a:ext cx="1865538" cy="493819"/>
          </a:xfrm>
          <a:prstGeom prst="rect">
            <a:avLst/>
          </a:prstGeom>
        </p:spPr>
      </p:pic>
    </p:spTree>
    <p:extLst>
      <p:ext uri="{BB962C8B-B14F-4D97-AF65-F5344CB8AC3E}">
        <p14:creationId xmlns:p14="http://schemas.microsoft.com/office/powerpoint/2010/main" val="14870064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02909" y="222566"/>
            <a:ext cx="8132782" cy="5754257"/>
          </a:xfrm>
        </p:spPr>
        <p:txBody>
          <a:bodyPr>
            <a:noAutofit/>
          </a:bodyPr>
          <a:lstStyle/>
          <a:p>
            <a:r>
              <a:rPr lang="en-ID" sz="1500" dirty="0" err="1">
                <a:highlight>
                  <a:srgbClr val="FFC32E"/>
                </a:highlight>
              </a:rPr>
              <a:t>Terdapat</a:t>
            </a:r>
            <a:r>
              <a:rPr lang="en-ID" sz="1500" dirty="0">
                <a:highlight>
                  <a:srgbClr val="FFC32E"/>
                </a:highlight>
              </a:rPr>
              <a:t> </a:t>
            </a:r>
            <a:r>
              <a:rPr lang="id-ID" sz="1500" b="1" dirty="0">
                <a:highlight>
                  <a:srgbClr val="FFC32E"/>
                </a:highlight>
              </a:rPr>
              <a:t>kompensasi kerugian</a:t>
            </a:r>
            <a:endParaRPr lang="en-ID" sz="1500" dirty="0">
              <a:highlight>
                <a:srgbClr val="FFC32E"/>
              </a:highlight>
            </a:endParaRPr>
          </a:p>
          <a:p>
            <a:pPr marL="268288" lvl="1" indent="0">
              <a:buNone/>
            </a:pPr>
            <a:r>
              <a:rPr lang="id-ID" sz="1500" dirty="0"/>
              <a:t>jika tahun pajak yang menjadi dasar penghitungan angsuran PPh Pasal 25 merupakan tahun terakhir untuk kompensasi, maka sisa rugi tersebut tidak boleh diperhitungkan. Tetapi jika bukan merupakan tahun terakhir untuk kompensasi, maka penghasilan netonya dikurangi dulu dengan sisa rugi yang masih dapat dikompensasi ke tahun berikutnya.</a:t>
            </a:r>
            <a:endParaRPr lang="en-ID" sz="1500" dirty="0"/>
          </a:p>
          <a:p>
            <a:r>
              <a:rPr lang="en-US" sz="1500" dirty="0">
                <a:highlight>
                  <a:srgbClr val="FFC32E"/>
                </a:highlight>
              </a:rPr>
              <a:t>M</a:t>
            </a:r>
            <a:r>
              <a:rPr lang="id-ID" sz="1500" dirty="0">
                <a:highlight>
                  <a:srgbClr val="FFC32E"/>
                </a:highlight>
              </a:rPr>
              <a:t>emperoleh </a:t>
            </a:r>
            <a:r>
              <a:rPr lang="id-ID" sz="1500" b="1" dirty="0">
                <a:highlight>
                  <a:srgbClr val="FFC32E"/>
                </a:highlight>
              </a:rPr>
              <a:t>penghasilan tidak teratur</a:t>
            </a:r>
            <a:endParaRPr lang="en-ID" sz="1500" dirty="0">
              <a:highlight>
                <a:srgbClr val="FFC32E"/>
              </a:highlight>
            </a:endParaRPr>
          </a:p>
          <a:p>
            <a:pPr>
              <a:buNone/>
            </a:pPr>
            <a:r>
              <a:rPr lang="en-US" sz="1500" dirty="0"/>
              <a:t>	</a:t>
            </a:r>
            <a:r>
              <a:rPr lang="id-ID" sz="1500" dirty="0"/>
              <a:t>jika menerima penghasilan yang tidak teratur</a:t>
            </a:r>
            <a:r>
              <a:rPr lang="en-US" sz="1500" dirty="0"/>
              <a:t> </a:t>
            </a:r>
            <a:r>
              <a:rPr lang="en-US" sz="1500" dirty="0" err="1"/>
              <a:t>maka</a:t>
            </a:r>
            <a:r>
              <a:rPr lang="en-US" sz="1500" dirty="0"/>
              <a:t> </a:t>
            </a:r>
            <a:r>
              <a:rPr lang="id-ID" sz="1500" dirty="0"/>
              <a:t>penghasilan yang tidak teratur tersebut tidak ikut diperhitungkan dalam menghitung PPh Pasal 25 tahun berikutnya</a:t>
            </a:r>
            <a:r>
              <a:rPr lang="en-US" sz="1500" dirty="0"/>
              <a:t>, </a:t>
            </a:r>
            <a:r>
              <a:rPr lang="en-US" sz="1500" dirty="0" err="1"/>
              <a:t>karena</a:t>
            </a:r>
            <a:r>
              <a:rPr lang="en-US" sz="1500" dirty="0"/>
              <a:t> </a:t>
            </a:r>
            <a:r>
              <a:rPr lang="id-ID" sz="1500" dirty="0"/>
              <a:t>penghasilan tidak teratur tersebut tidak akan terjadi lagi di tahun mendatang.</a:t>
            </a:r>
            <a:endParaRPr lang="en-US" sz="1500" dirty="0"/>
          </a:p>
          <a:p>
            <a:pPr>
              <a:buNone/>
            </a:pPr>
            <a:r>
              <a:rPr lang="en-US" sz="1500" dirty="0"/>
              <a:t>	</a:t>
            </a:r>
            <a:r>
              <a:rPr lang="id-ID" sz="1500" dirty="0"/>
              <a:t>Yang termasuk penghasilan tidak teratur adalah</a:t>
            </a:r>
            <a:r>
              <a:rPr lang="en-US" sz="1500" dirty="0"/>
              <a:t>: </a:t>
            </a:r>
            <a:r>
              <a:rPr lang="id-ID" sz="1500" dirty="0"/>
              <a:t>keuntungan selisih kurs dari utang/piutang dalam mata uang asing (pokok utang piutangnya saja dan digabung antara keuntungan selisih kurs dan kerugian selisih kurs)</a:t>
            </a:r>
            <a:r>
              <a:rPr lang="en-US" sz="1500" dirty="0"/>
              <a:t>, </a:t>
            </a:r>
            <a:r>
              <a:rPr lang="id-ID" sz="1500" dirty="0"/>
              <a:t>keuntungan dari pengalihan harta (</a:t>
            </a:r>
            <a:r>
              <a:rPr lang="id-ID" sz="1500" i="1" dirty="0"/>
              <a:t>capital gain</a:t>
            </a:r>
            <a:r>
              <a:rPr lang="id-ID" sz="1500" dirty="0"/>
              <a:t>) sepanjang bukan merupakan penghasilan dari kegiatan usaha pokok, </a:t>
            </a:r>
            <a:r>
              <a:rPr lang="en-US" sz="1500" dirty="0" err="1"/>
              <a:t>dan</a:t>
            </a:r>
            <a:r>
              <a:rPr lang="en-US" sz="1500" dirty="0"/>
              <a:t> </a:t>
            </a:r>
            <a:r>
              <a:rPr lang="id-ID" sz="1500" dirty="0"/>
              <a:t>penghasilan lainnya yang bersifat insidentil. </a:t>
            </a:r>
            <a:endParaRPr lang="en-US" sz="1500" dirty="0"/>
          </a:p>
          <a:p>
            <a:pPr>
              <a:buNone/>
            </a:pPr>
            <a:r>
              <a:rPr lang="en-US" sz="1500" dirty="0"/>
              <a:t>	</a:t>
            </a:r>
            <a:r>
              <a:rPr lang="id-ID" sz="1500" dirty="0"/>
              <a:t>Untuk menghitung besarnya angsuran PPh pasal 25 terlebih dulu harus dipisahkan antara penghasilan teratur dengan penghasilan yang tidak teratur</a:t>
            </a:r>
            <a:r>
              <a:rPr lang="en-US" sz="1500" dirty="0"/>
              <a:t>.</a:t>
            </a:r>
          </a:p>
          <a:p>
            <a:r>
              <a:rPr lang="id-ID" sz="1500" b="1" dirty="0">
                <a:highlight>
                  <a:srgbClr val="FFC32E"/>
                </a:highlight>
              </a:rPr>
              <a:t>SPT Tahunan PPh disampaikan lewat batas waktu</a:t>
            </a:r>
            <a:r>
              <a:rPr lang="en-US" sz="1500" b="1" dirty="0">
                <a:highlight>
                  <a:srgbClr val="FFC32E"/>
                </a:highlight>
              </a:rPr>
              <a:t> </a:t>
            </a:r>
            <a:r>
              <a:rPr lang="en-US" sz="1500" b="1" dirty="0" err="1">
                <a:highlight>
                  <a:srgbClr val="FFC32E"/>
                </a:highlight>
              </a:rPr>
              <a:t>atau</a:t>
            </a:r>
            <a:r>
              <a:rPr lang="en-US" sz="1500" b="1" dirty="0">
                <a:highlight>
                  <a:srgbClr val="FFC32E"/>
                </a:highlight>
              </a:rPr>
              <a:t> </a:t>
            </a:r>
            <a:r>
              <a:rPr lang="id-ID" sz="1500" b="1" dirty="0">
                <a:highlight>
                  <a:srgbClr val="FFC32E"/>
                </a:highlight>
              </a:rPr>
              <a:t>diberikan perpanjangan jangka waktu penyampaian SPT Tahunan</a:t>
            </a:r>
            <a:endParaRPr lang="en-ID" sz="1500" dirty="0">
              <a:highlight>
                <a:srgbClr val="FFC32E"/>
              </a:highlight>
            </a:endParaRPr>
          </a:p>
          <a:p>
            <a:pPr>
              <a:buNone/>
            </a:pPr>
            <a:r>
              <a:rPr lang="en-US" sz="1500" dirty="0"/>
              <a:t>	</a:t>
            </a:r>
            <a:r>
              <a:rPr lang="id-ID" sz="1500" dirty="0"/>
              <a:t>Apabila SPT Tahunan PPh tahun pajak yang lalu disampaikan setelah lewat batas waktu yang ditentukan, maka besarnya PPh Pasal 25 untuk bulan-bulan mulai batas waktu penyampaian SPT Tahunan berakhir sampai dengan bulan sebelum disampaikannya SPT Tahunan tersebut adalah sama dengan besarnya angsuran PPh Pasal 25 bulan terakhir tahun pajak yang lalu dan bersifat sementara.</a:t>
            </a:r>
            <a:endParaRPr lang="en-US" sz="1500" dirty="0"/>
          </a:p>
          <a:p>
            <a:pPr>
              <a:buNone/>
            </a:pPr>
            <a:r>
              <a:rPr lang="en-US" sz="1500" dirty="0"/>
              <a:t>	</a:t>
            </a:r>
            <a:r>
              <a:rPr lang="id-ID" sz="1500" dirty="0"/>
              <a:t>Setelah SPT Tahunan disampaikan, angsuran dihitung kembali berdasarkan SPT itu dan diberlakukan surut sejak bulan batas waktu penyampaian SPT berakhir. Apabila terjadi kekurangan setor, maka kekurangan tersebut akan ditagih dengan STP berikut </a:t>
            </a:r>
            <a:r>
              <a:rPr lang="en-US" sz="1500" dirty="0" err="1"/>
              <a:t>sanksi</a:t>
            </a:r>
            <a:r>
              <a:rPr lang="en-US" sz="1500" dirty="0"/>
              <a:t> </a:t>
            </a:r>
            <a:r>
              <a:rPr lang="en-US" sz="1500" dirty="0" err="1"/>
              <a:t>administrasi</a:t>
            </a:r>
            <a:r>
              <a:rPr lang="en-US" sz="1500" dirty="0"/>
              <a:t> </a:t>
            </a:r>
            <a:r>
              <a:rPr lang="en-US" sz="1500" dirty="0" err="1"/>
              <a:t>berupa</a:t>
            </a:r>
            <a:r>
              <a:rPr lang="en-US" sz="1500" dirty="0"/>
              <a:t> </a:t>
            </a:r>
            <a:r>
              <a:rPr lang="en-US" sz="1500" dirty="0" err="1"/>
              <a:t>bunga</a:t>
            </a:r>
            <a:r>
              <a:rPr lang="en-US" sz="1500" dirty="0"/>
              <a:t> </a:t>
            </a:r>
            <a:r>
              <a:rPr lang="en-US" sz="1500" dirty="0" err="1"/>
              <a:t>sebesar</a:t>
            </a:r>
            <a:r>
              <a:rPr lang="en-US" sz="1500" dirty="0"/>
              <a:t> </a:t>
            </a:r>
            <a:r>
              <a:rPr lang="en-US" sz="1500" dirty="0" err="1"/>
              <a:t>tarif</a:t>
            </a:r>
            <a:r>
              <a:rPr lang="en-US" sz="1500" dirty="0"/>
              <a:t> </a:t>
            </a:r>
            <a:r>
              <a:rPr lang="en-US" sz="1500" dirty="0" err="1"/>
              <a:t>bunga</a:t>
            </a:r>
            <a:r>
              <a:rPr lang="en-US" sz="1500" dirty="0"/>
              <a:t> per </a:t>
            </a:r>
            <a:r>
              <a:rPr lang="en-US" sz="1500" dirty="0" err="1"/>
              <a:t>bulan</a:t>
            </a:r>
            <a:r>
              <a:rPr lang="en-US" sz="1500" dirty="0"/>
              <a:t> yang </a:t>
            </a:r>
            <a:r>
              <a:rPr lang="en-US" sz="1500" dirty="0" err="1"/>
              <a:t>ditetapkan</a:t>
            </a:r>
            <a:r>
              <a:rPr lang="en-US" sz="1500" dirty="0"/>
              <a:t> oleh Menteri </a:t>
            </a:r>
            <a:r>
              <a:rPr lang="en-US" sz="1500" dirty="0" err="1"/>
              <a:t>Keuangan</a:t>
            </a:r>
            <a:r>
              <a:rPr lang="en-US" sz="1500" dirty="0"/>
              <a:t> </a:t>
            </a:r>
            <a:r>
              <a:rPr lang="en-US" sz="1500" dirty="0" err="1"/>
              <a:t>atas</a:t>
            </a:r>
            <a:r>
              <a:rPr lang="en-US" sz="1500" dirty="0"/>
              <a:t> </a:t>
            </a:r>
            <a:r>
              <a:rPr lang="en-US" sz="1500" dirty="0" err="1"/>
              <a:t>jumlah</a:t>
            </a:r>
            <a:r>
              <a:rPr lang="en-US" sz="1500" dirty="0"/>
              <a:t> </a:t>
            </a:r>
            <a:r>
              <a:rPr lang="en-US" sz="1500" dirty="0" err="1"/>
              <a:t>pajak</a:t>
            </a:r>
            <a:r>
              <a:rPr lang="en-US" sz="1500" dirty="0"/>
              <a:t> yang </a:t>
            </a:r>
            <a:r>
              <a:rPr lang="en-US" sz="1500" dirty="0" err="1"/>
              <a:t>kurang</a:t>
            </a:r>
            <a:r>
              <a:rPr lang="en-US" sz="1500" dirty="0"/>
              <a:t> </a:t>
            </a:r>
            <a:r>
              <a:rPr lang="en-US" sz="1500" dirty="0" err="1"/>
              <a:t>dibayar</a:t>
            </a:r>
            <a:r>
              <a:rPr lang="en-US" sz="1500" dirty="0"/>
              <a:t> </a:t>
            </a:r>
            <a:r>
              <a:rPr lang="id-ID" sz="1500" dirty="0"/>
              <a:t>dari masing-masing tanggal jatuh tempo setoran.</a:t>
            </a:r>
            <a:endParaRPr lang="en-ID" sz="1500" dirty="0"/>
          </a:p>
        </p:txBody>
      </p:sp>
      <p:sp>
        <p:nvSpPr>
          <p:cNvPr id="4" name="Rectangle 3">
            <a:extLst>
              <a:ext uri="{FF2B5EF4-FFF2-40B4-BE49-F238E27FC236}">
                <a16:creationId xmlns:a16="http://schemas.microsoft.com/office/drawing/2014/main" id="{2849392F-E0F4-4B88-B799-7EB66A6EDBF0}"/>
              </a:ext>
            </a:extLst>
          </p:cNvPr>
          <p:cNvSpPr/>
          <p:nvPr/>
        </p:nvSpPr>
        <p:spPr>
          <a:xfrm>
            <a:off x="0" y="-48725"/>
            <a:ext cx="3641272" cy="6906724"/>
          </a:xfrm>
          <a:prstGeom prst="rect">
            <a:avLst/>
          </a:prstGeom>
          <a:solidFill>
            <a:srgbClr val="EF2328"/>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5" name="Straight Connector 4">
            <a:extLst>
              <a:ext uri="{FF2B5EF4-FFF2-40B4-BE49-F238E27FC236}">
                <a16:creationId xmlns:a16="http://schemas.microsoft.com/office/drawing/2014/main" id="{6B1E2AF9-90DD-4B96-8114-C3C79A996C53}"/>
              </a:ext>
            </a:extLst>
          </p:cNvPr>
          <p:cNvCxnSpPr/>
          <p:nvPr/>
        </p:nvCxnSpPr>
        <p:spPr>
          <a:xfrm>
            <a:off x="256309" y="3653011"/>
            <a:ext cx="2192055" cy="0"/>
          </a:xfrm>
          <a:prstGeom prst="line">
            <a:avLst/>
          </a:prstGeom>
          <a:ln>
            <a:solidFill>
              <a:srgbClr val="FFC32E"/>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2BB0FCEB-ABCE-4897-9779-659DD73B043D}"/>
              </a:ext>
            </a:extLst>
          </p:cNvPr>
          <p:cNvSpPr txBox="1">
            <a:spLocks/>
          </p:cNvSpPr>
          <p:nvPr/>
        </p:nvSpPr>
        <p:spPr>
          <a:xfrm>
            <a:off x="127001" y="1873422"/>
            <a:ext cx="3736974" cy="17795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d-ID" sz="2800" dirty="0">
                <a:solidFill>
                  <a:schemeClr val="bg1"/>
                </a:solidFill>
                <a:latin typeface="+mn-lt"/>
              </a:rPr>
              <a:t>Penentuan</a:t>
            </a:r>
            <a:r>
              <a:rPr lang="en-US" sz="2800" dirty="0">
                <a:solidFill>
                  <a:schemeClr val="bg1"/>
                </a:solidFill>
                <a:latin typeface="+mn-lt"/>
              </a:rPr>
              <a:t> </a:t>
            </a:r>
            <a:r>
              <a:rPr lang="id-ID" sz="2800" dirty="0">
                <a:solidFill>
                  <a:schemeClr val="bg1"/>
                </a:solidFill>
                <a:latin typeface="+mn-lt"/>
              </a:rPr>
              <a:t>Angsuran PPh Pasal 25</a:t>
            </a:r>
            <a:br>
              <a:rPr lang="id-ID" sz="2800" dirty="0">
                <a:solidFill>
                  <a:schemeClr val="bg1"/>
                </a:solidFill>
                <a:latin typeface="+mn-lt"/>
              </a:rPr>
            </a:br>
            <a:r>
              <a:rPr lang="id-ID" sz="2800" b="1" dirty="0">
                <a:solidFill>
                  <a:schemeClr val="bg1"/>
                </a:solidFill>
                <a:latin typeface="+mn-lt"/>
              </a:rPr>
              <a:t>Dalam Kondisi Khusus</a:t>
            </a:r>
            <a:endParaRPr lang="en-US" sz="2800" b="1" dirty="0">
              <a:solidFill>
                <a:schemeClr val="bg1"/>
              </a:solidFill>
              <a:latin typeface="+mn-lt"/>
            </a:endParaRPr>
          </a:p>
        </p:txBody>
      </p:sp>
      <p:pic>
        <p:nvPicPr>
          <p:cNvPr id="7" name="Picture 6">
            <a:extLst>
              <a:ext uri="{FF2B5EF4-FFF2-40B4-BE49-F238E27FC236}">
                <a16:creationId xmlns:a16="http://schemas.microsoft.com/office/drawing/2014/main" id="{29BBE55E-D7EB-4CC3-AA4B-22D5010C9CD8}"/>
              </a:ext>
            </a:extLst>
          </p:cNvPr>
          <p:cNvPicPr>
            <a:picLocks noChangeAspect="1"/>
          </p:cNvPicPr>
          <p:nvPr/>
        </p:nvPicPr>
        <p:blipFill rotWithShape="1">
          <a:blip r:embed="rId2" cstate="print">
            <a:grayscl/>
            <a:extLst>
              <a:ext uri="{28A0092B-C50C-407E-A947-70E740481C1C}">
                <a14:useLocalDpi xmlns:a14="http://schemas.microsoft.com/office/drawing/2010/main" val="0"/>
              </a:ext>
            </a:extLst>
          </a:blip>
          <a:srcRect l="11297" r="10778"/>
          <a:stretch/>
        </p:blipFill>
        <p:spPr>
          <a:xfrm>
            <a:off x="256309" y="3919399"/>
            <a:ext cx="3111896" cy="2662312"/>
          </a:xfrm>
          <a:prstGeom prst="rect">
            <a:avLst/>
          </a:prstGeom>
        </p:spPr>
      </p:pic>
      <p:pic>
        <p:nvPicPr>
          <p:cNvPr id="8" name="Picture 7">
            <a:extLst>
              <a:ext uri="{FF2B5EF4-FFF2-40B4-BE49-F238E27FC236}">
                <a16:creationId xmlns:a16="http://schemas.microsoft.com/office/drawing/2014/main" id="{1A4E742F-9455-4FE4-B78C-E4A809CDFFAC}"/>
              </a:ext>
            </a:extLst>
          </p:cNvPr>
          <p:cNvPicPr>
            <a:picLocks noChangeAspect="1"/>
          </p:cNvPicPr>
          <p:nvPr/>
        </p:nvPicPr>
        <p:blipFill>
          <a:blip r:embed="rId3"/>
          <a:stretch>
            <a:fillRect/>
          </a:stretch>
        </p:blipFill>
        <p:spPr>
          <a:xfrm>
            <a:off x="10160516" y="133198"/>
            <a:ext cx="1865538" cy="493819"/>
          </a:xfrm>
          <a:prstGeom prst="rect">
            <a:avLst/>
          </a:prstGeom>
        </p:spPr>
      </p:pic>
    </p:spTree>
    <p:extLst>
      <p:ext uri="{BB962C8B-B14F-4D97-AF65-F5344CB8AC3E}">
        <p14:creationId xmlns:p14="http://schemas.microsoft.com/office/powerpoint/2010/main" val="25815972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49392F-E0F4-4B88-B799-7EB66A6EDBF0}"/>
              </a:ext>
            </a:extLst>
          </p:cNvPr>
          <p:cNvSpPr/>
          <p:nvPr/>
        </p:nvSpPr>
        <p:spPr>
          <a:xfrm>
            <a:off x="0" y="-48725"/>
            <a:ext cx="3641272" cy="6906724"/>
          </a:xfrm>
          <a:prstGeom prst="rect">
            <a:avLst/>
          </a:prstGeom>
          <a:solidFill>
            <a:srgbClr val="EF2328"/>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5" name="Straight Connector 4">
            <a:extLst>
              <a:ext uri="{FF2B5EF4-FFF2-40B4-BE49-F238E27FC236}">
                <a16:creationId xmlns:a16="http://schemas.microsoft.com/office/drawing/2014/main" id="{6B1E2AF9-90DD-4B96-8114-C3C79A996C53}"/>
              </a:ext>
            </a:extLst>
          </p:cNvPr>
          <p:cNvCxnSpPr/>
          <p:nvPr/>
        </p:nvCxnSpPr>
        <p:spPr>
          <a:xfrm>
            <a:off x="256309" y="3653011"/>
            <a:ext cx="2192055" cy="0"/>
          </a:xfrm>
          <a:prstGeom prst="line">
            <a:avLst/>
          </a:prstGeom>
          <a:ln>
            <a:solidFill>
              <a:srgbClr val="FFC32E"/>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2BB0FCEB-ABCE-4897-9779-659DD73B043D}"/>
              </a:ext>
            </a:extLst>
          </p:cNvPr>
          <p:cNvSpPr txBox="1">
            <a:spLocks/>
          </p:cNvSpPr>
          <p:nvPr/>
        </p:nvSpPr>
        <p:spPr>
          <a:xfrm>
            <a:off x="127001" y="1816272"/>
            <a:ext cx="3736974" cy="17795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d-ID" sz="2800" dirty="0">
                <a:solidFill>
                  <a:schemeClr val="bg1"/>
                </a:solidFill>
                <a:latin typeface="+mn-lt"/>
              </a:rPr>
              <a:t>Penentuan</a:t>
            </a:r>
            <a:r>
              <a:rPr lang="en-US" sz="2800" dirty="0">
                <a:solidFill>
                  <a:schemeClr val="bg1"/>
                </a:solidFill>
                <a:latin typeface="+mn-lt"/>
              </a:rPr>
              <a:t> </a:t>
            </a:r>
            <a:r>
              <a:rPr lang="id-ID" sz="2800" dirty="0">
                <a:solidFill>
                  <a:schemeClr val="bg1"/>
                </a:solidFill>
                <a:latin typeface="+mn-lt"/>
              </a:rPr>
              <a:t>Angsuran PPh Pasal 25</a:t>
            </a:r>
            <a:br>
              <a:rPr lang="id-ID" sz="2800" dirty="0">
                <a:solidFill>
                  <a:schemeClr val="bg1"/>
                </a:solidFill>
                <a:latin typeface="+mn-lt"/>
              </a:rPr>
            </a:br>
            <a:r>
              <a:rPr lang="id-ID" sz="2800" b="1" dirty="0">
                <a:solidFill>
                  <a:schemeClr val="bg1"/>
                </a:solidFill>
                <a:latin typeface="+mn-lt"/>
              </a:rPr>
              <a:t>Dalam Kondisi Khusus</a:t>
            </a:r>
            <a:endParaRPr lang="en-US" sz="2800" b="1" dirty="0">
              <a:solidFill>
                <a:schemeClr val="bg1"/>
              </a:solidFill>
              <a:latin typeface="+mn-lt"/>
            </a:endParaRPr>
          </a:p>
        </p:txBody>
      </p:sp>
      <p:pic>
        <p:nvPicPr>
          <p:cNvPr id="7" name="Picture 6">
            <a:extLst>
              <a:ext uri="{FF2B5EF4-FFF2-40B4-BE49-F238E27FC236}">
                <a16:creationId xmlns:a16="http://schemas.microsoft.com/office/drawing/2014/main" id="{29BBE55E-D7EB-4CC3-AA4B-22D5010C9CD8}"/>
              </a:ext>
            </a:extLst>
          </p:cNvPr>
          <p:cNvPicPr>
            <a:picLocks noChangeAspect="1"/>
          </p:cNvPicPr>
          <p:nvPr/>
        </p:nvPicPr>
        <p:blipFill rotWithShape="1">
          <a:blip r:embed="rId2" cstate="print">
            <a:grayscl/>
            <a:extLst>
              <a:ext uri="{28A0092B-C50C-407E-A947-70E740481C1C}">
                <a14:useLocalDpi xmlns:a14="http://schemas.microsoft.com/office/drawing/2010/main" val="0"/>
              </a:ext>
            </a:extLst>
          </a:blip>
          <a:srcRect l="11297" r="10778"/>
          <a:stretch/>
        </p:blipFill>
        <p:spPr>
          <a:xfrm>
            <a:off x="256309" y="3919399"/>
            <a:ext cx="3111896" cy="2662312"/>
          </a:xfrm>
          <a:prstGeom prst="rect">
            <a:avLst/>
          </a:prstGeom>
        </p:spPr>
      </p:pic>
      <p:sp>
        <p:nvSpPr>
          <p:cNvPr id="9" name="TextBox 8">
            <a:extLst>
              <a:ext uri="{FF2B5EF4-FFF2-40B4-BE49-F238E27FC236}">
                <a16:creationId xmlns:a16="http://schemas.microsoft.com/office/drawing/2014/main" id="{D0D74671-54E3-4CBD-BC3D-9803A6E7EDF5}"/>
              </a:ext>
            </a:extLst>
          </p:cNvPr>
          <p:cNvSpPr txBox="1"/>
          <p:nvPr/>
        </p:nvSpPr>
        <p:spPr>
          <a:xfrm>
            <a:off x="4120284" y="1272164"/>
            <a:ext cx="7815407" cy="5093702"/>
          </a:xfrm>
          <a:prstGeom prst="rect">
            <a:avLst/>
          </a:prstGeom>
          <a:noFill/>
        </p:spPr>
        <p:txBody>
          <a:bodyPr wrap="square">
            <a:spAutoFit/>
          </a:bodyPr>
          <a:lstStyle/>
          <a:p>
            <a:r>
              <a:rPr lang="id-ID" sz="1500" b="1" dirty="0">
                <a:highlight>
                  <a:srgbClr val="FFC32E"/>
                </a:highlight>
              </a:rPr>
              <a:t>Terjadi perubahan keadaan usaha</a:t>
            </a:r>
            <a:r>
              <a:rPr lang="id-ID" sz="1500" b="1" dirty="0">
                <a:solidFill>
                  <a:schemeClr val="bg1"/>
                </a:solidFill>
                <a:highlight>
                  <a:srgbClr val="E83461"/>
                </a:highlight>
              </a:rPr>
              <a:t> </a:t>
            </a:r>
            <a:endParaRPr lang="en-US" sz="1500" b="1" dirty="0">
              <a:solidFill>
                <a:schemeClr val="bg1"/>
              </a:solidFill>
              <a:highlight>
                <a:srgbClr val="E83461"/>
              </a:highlight>
            </a:endParaRPr>
          </a:p>
          <a:p>
            <a:pPr>
              <a:spcBef>
                <a:spcPts val="1200"/>
              </a:spcBef>
              <a:buNone/>
            </a:pPr>
            <a:r>
              <a:rPr lang="id-ID" sz="1500" dirty="0"/>
              <a:t>Apabila sesudah 3 bulan atau lebih berjalannya tahun pajak WP dapat menunjukkan bahwa PPh tahun pajak tersebut kurang dari 75% dari PPh tahun berjalan, WP dapat mengajukan permohonan tertulis ke KPP. WP harus menyertakan perhitungan PPh berdasarkan perkiraan penghasilan tahun berikutnya dan besar angsuran masanya. Batas waktu KPP memberikan persetujuan adalah 1 bulan sejak permohonan WP diterima.</a:t>
            </a:r>
            <a:endParaRPr lang="en-US" sz="1500" dirty="0"/>
          </a:p>
          <a:p>
            <a:pPr>
              <a:spcBef>
                <a:spcPts val="1200"/>
              </a:spcBef>
              <a:buNone/>
            </a:pPr>
            <a:r>
              <a:rPr lang="id-ID" sz="1500" dirty="0"/>
              <a:t>Apabila dalam tahun pajak berjalan WP mengalami peningkatan usaha yang diperkirakan PPh terutangnya akan menjadi lebih dari 150% untuk tahun pajak berjalan tersebut, maka angsuran masa berikutnya dihitung kembali berdasarkan perkiraan kenaikan tersebut, baik dilakukan oleh WP sendiri ataupun oleh KPP.</a:t>
            </a:r>
            <a:endParaRPr lang="en-US" sz="1500" dirty="0"/>
          </a:p>
          <a:p>
            <a:pPr>
              <a:buNone/>
            </a:pPr>
            <a:endParaRPr lang="en-US" sz="1500" b="1" dirty="0"/>
          </a:p>
          <a:p>
            <a:r>
              <a:rPr lang="en-US" sz="1500" b="1" dirty="0" err="1">
                <a:highlight>
                  <a:srgbClr val="FFC32E"/>
                </a:highlight>
              </a:rPr>
              <a:t>Pembetulan</a:t>
            </a:r>
            <a:r>
              <a:rPr lang="en-US" sz="1500" b="1" dirty="0">
                <a:highlight>
                  <a:srgbClr val="FFC32E"/>
                </a:highlight>
              </a:rPr>
              <a:t> </a:t>
            </a:r>
            <a:r>
              <a:rPr lang="id-ID" sz="1500" b="1" dirty="0">
                <a:highlight>
                  <a:srgbClr val="FFC32E"/>
                </a:highlight>
              </a:rPr>
              <a:t>SPT Tahunan yang lalu dalam tahun berjalan</a:t>
            </a:r>
            <a:endParaRPr lang="en-US" sz="1500" dirty="0">
              <a:highlight>
                <a:srgbClr val="FFC32E"/>
              </a:highlight>
            </a:endParaRPr>
          </a:p>
          <a:p>
            <a:pPr>
              <a:spcBef>
                <a:spcPts val="1200"/>
              </a:spcBef>
              <a:buNone/>
            </a:pPr>
            <a:r>
              <a:rPr lang="id-ID" sz="1500" dirty="0"/>
              <a:t>Apabila WP membetulkan sendiri SPT Tahunannya yang mengakibatkan dasar perhitungan angsuran PPh Pasal 25 dalam tahun berjalan berubah, maka besarnya angsuran PPh Pasal 25 dihitung kembali berdasarkan SPT pembetulan itu dan berlaku surut sejak bulan batas waktu penyampaian SPT Tahunan.</a:t>
            </a:r>
            <a:endParaRPr lang="en-US" sz="1500" dirty="0"/>
          </a:p>
          <a:p>
            <a:pPr>
              <a:spcBef>
                <a:spcPts val="1200"/>
              </a:spcBef>
            </a:pPr>
            <a:r>
              <a:rPr lang="id-ID" sz="1500" dirty="0"/>
              <a:t>Apabila terjadi kekurangan setor, maka kekurangan tersebut akan ditagih dengan STP berikut </a:t>
            </a:r>
            <a:r>
              <a:rPr lang="en-US" sz="1500" dirty="0" err="1"/>
              <a:t>sanksi</a:t>
            </a:r>
            <a:r>
              <a:rPr lang="en-US" sz="1500" dirty="0"/>
              <a:t> </a:t>
            </a:r>
            <a:r>
              <a:rPr lang="en-US" sz="1500" dirty="0" err="1"/>
              <a:t>administrasi</a:t>
            </a:r>
            <a:r>
              <a:rPr lang="en-US" sz="1500" dirty="0"/>
              <a:t> </a:t>
            </a:r>
            <a:r>
              <a:rPr lang="en-US" sz="1500" dirty="0" err="1"/>
              <a:t>berupa</a:t>
            </a:r>
            <a:r>
              <a:rPr lang="en-US" sz="1500" dirty="0"/>
              <a:t> </a:t>
            </a:r>
            <a:r>
              <a:rPr lang="en-US" sz="1500" dirty="0" err="1"/>
              <a:t>bunga</a:t>
            </a:r>
            <a:r>
              <a:rPr lang="en-US" sz="1500" dirty="0"/>
              <a:t> </a:t>
            </a:r>
            <a:r>
              <a:rPr lang="en-US" sz="1500" dirty="0" err="1"/>
              <a:t>sebesar</a:t>
            </a:r>
            <a:r>
              <a:rPr lang="en-US" sz="1500" dirty="0"/>
              <a:t> </a:t>
            </a:r>
            <a:r>
              <a:rPr lang="en-US" sz="1500" dirty="0" err="1"/>
              <a:t>tarif</a:t>
            </a:r>
            <a:r>
              <a:rPr lang="en-US" sz="1500" dirty="0"/>
              <a:t> </a:t>
            </a:r>
            <a:r>
              <a:rPr lang="en-US" sz="1500" dirty="0" err="1"/>
              <a:t>bunga</a:t>
            </a:r>
            <a:r>
              <a:rPr lang="en-US" sz="1500" dirty="0"/>
              <a:t> per </a:t>
            </a:r>
            <a:r>
              <a:rPr lang="en-US" sz="1500" dirty="0" err="1"/>
              <a:t>bulan</a:t>
            </a:r>
            <a:r>
              <a:rPr lang="en-US" sz="1500" dirty="0"/>
              <a:t> yang </a:t>
            </a:r>
            <a:r>
              <a:rPr lang="en-US" sz="1500" dirty="0" err="1"/>
              <a:t>ditetapkan</a:t>
            </a:r>
            <a:r>
              <a:rPr lang="en-US" sz="1500" dirty="0"/>
              <a:t> oleh Menteri </a:t>
            </a:r>
            <a:r>
              <a:rPr lang="en-US" sz="1500" dirty="0" err="1"/>
              <a:t>Keuangan</a:t>
            </a:r>
            <a:r>
              <a:rPr lang="en-US" sz="1500" dirty="0"/>
              <a:t> </a:t>
            </a:r>
            <a:r>
              <a:rPr lang="en-US" sz="1500" dirty="0" err="1"/>
              <a:t>atas</a:t>
            </a:r>
            <a:r>
              <a:rPr lang="en-US" sz="1500" dirty="0"/>
              <a:t> </a:t>
            </a:r>
            <a:r>
              <a:rPr lang="en-US" sz="1500" dirty="0" err="1"/>
              <a:t>jumlah</a:t>
            </a:r>
            <a:r>
              <a:rPr lang="en-US" sz="1500" dirty="0"/>
              <a:t> </a:t>
            </a:r>
            <a:r>
              <a:rPr lang="en-US" sz="1500" dirty="0" err="1"/>
              <a:t>pajak</a:t>
            </a:r>
            <a:r>
              <a:rPr lang="en-US" sz="1500" dirty="0"/>
              <a:t> yang </a:t>
            </a:r>
            <a:r>
              <a:rPr lang="en-US" sz="1500" dirty="0" err="1"/>
              <a:t>kurang</a:t>
            </a:r>
            <a:r>
              <a:rPr lang="en-US" sz="1500" dirty="0"/>
              <a:t> </a:t>
            </a:r>
            <a:r>
              <a:rPr lang="en-US" sz="1500" dirty="0" err="1"/>
              <a:t>dibayar</a:t>
            </a:r>
            <a:r>
              <a:rPr lang="en-US" sz="1500" dirty="0"/>
              <a:t>.</a:t>
            </a:r>
          </a:p>
        </p:txBody>
      </p:sp>
      <p:pic>
        <p:nvPicPr>
          <p:cNvPr id="10" name="Picture 9">
            <a:extLst>
              <a:ext uri="{FF2B5EF4-FFF2-40B4-BE49-F238E27FC236}">
                <a16:creationId xmlns:a16="http://schemas.microsoft.com/office/drawing/2014/main" id="{A88DCFFC-505C-4392-9057-E73969F0A609}"/>
              </a:ext>
            </a:extLst>
          </p:cNvPr>
          <p:cNvPicPr>
            <a:picLocks noChangeAspect="1"/>
          </p:cNvPicPr>
          <p:nvPr/>
        </p:nvPicPr>
        <p:blipFill>
          <a:blip r:embed="rId3"/>
          <a:stretch>
            <a:fillRect/>
          </a:stretch>
        </p:blipFill>
        <p:spPr>
          <a:xfrm>
            <a:off x="10160516" y="133198"/>
            <a:ext cx="1865538" cy="493819"/>
          </a:xfrm>
          <a:prstGeom prst="rect">
            <a:avLst/>
          </a:prstGeom>
        </p:spPr>
      </p:pic>
    </p:spTree>
    <p:extLst>
      <p:ext uri="{BB962C8B-B14F-4D97-AF65-F5344CB8AC3E}">
        <p14:creationId xmlns:p14="http://schemas.microsoft.com/office/powerpoint/2010/main" val="40587425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63974" y="627017"/>
            <a:ext cx="8071717" cy="5831499"/>
          </a:xfrm>
        </p:spPr>
        <p:txBody>
          <a:bodyPr>
            <a:noAutofit/>
          </a:bodyPr>
          <a:lstStyle/>
          <a:p>
            <a:pPr marL="0" indent="0">
              <a:lnSpc>
                <a:spcPct val="120000"/>
              </a:lnSpc>
              <a:spcBef>
                <a:spcPts val="0"/>
              </a:spcBef>
              <a:buNone/>
            </a:pPr>
            <a:r>
              <a:rPr lang="en-ID" sz="1800" b="1" dirty="0">
                <a:highlight>
                  <a:srgbClr val="FFC32E"/>
                </a:highlight>
              </a:rPr>
              <a:t>WP </a:t>
            </a:r>
            <a:r>
              <a:rPr lang="en-ID" sz="1800" b="1" dirty="0" err="1">
                <a:highlight>
                  <a:srgbClr val="FFC32E"/>
                </a:highlight>
              </a:rPr>
              <a:t>Badan</a:t>
            </a:r>
            <a:r>
              <a:rPr lang="en-ID" sz="1800" b="1" dirty="0">
                <a:highlight>
                  <a:srgbClr val="FFC32E"/>
                </a:highlight>
              </a:rPr>
              <a:t> </a:t>
            </a:r>
            <a:r>
              <a:rPr lang="en-ID" sz="1800" b="1" dirty="0" err="1">
                <a:highlight>
                  <a:srgbClr val="FFC32E"/>
                </a:highlight>
              </a:rPr>
              <a:t>Baru</a:t>
            </a:r>
            <a:endParaRPr lang="en-ID" sz="1800" b="1" dirty="0">
              <a:highlight>
                <a:srgbClr val="FFC32E"/>
              </a:highlight>
            </a:endParaRPr>
          </a:p>
          <a:p>
            <a:pPr marL="0" lvl="1" indent="0">
              <a:lnSpc>
                <a:spcPct val="120000"/>
              </a:lnSpc>
              <a:spcBef>
                <a:spcPts val="0"/>
              </a:spcBef>
              <a:buNone/>
            </a:pPr>
            <a:r>
              <a:rPr lang="en-ID" sz="1600" dirty="0" err="1"/>
              <a:t>Sebesar</a:t>
            </a:r>
            <a:r>
              <a:rPr lang="en-ID" sz="1600" dirty="0"/>
              <a:t> </a:t>
            </a:r>
            <a:r>
              <a:rPr lang="id-ID" sz="1600" dirty="0"/>
              <a:t>sebesar PPh yang dihitung berdasarkan penerapan tarif umum atas penghasilan neto sebulan yang disetahunkan, dibagi 12</a:t>
            </a:r>
            <a:endParaRPr lang="en-ID" sz="1600" dirty="0"/>
          </a:p>
          <a:p>
            <a:pPr marL="0" indent="0">
              <a:lnSpc>
                <a:spcPct val="120000"/>
              </a:lnSpc>
              <a:spcBef>
                <a:spcPts val="1200"/>
              </a:spcBef>
              <a:buNone/>
            </a:pPr>
            <a:r>
              <a:rPr lang="en-ID" sz="1600" b="1" dirty="0">
                <a:highlight>
                  <a:srgbClr val="FFC32E"/>
                </a:highlight>
              </a:rPr>
              <a:t>WP Bank </a:t>
            </a:r>
            <a:r>
              <a:rPr lang="en-ID" sz="1600" b="1" dirty="0" err="1">
                <a:highlight>
                  <a:srgbClr val="FFC32E"/>
                </a:highlight>
              </a:rPr>
              <a:t>dan</a:t>
            </a:r>
            <a:r>
              <a:rPr lang="en-ID" sz="1600" b="1" dirty="0">
                <a:highlight>
                  <a:srgbClr val="FFC32E"/>
                </a:highlight>
              </a:rPr>
              <a:t> SGU </a:t>
            </a:r>
            <a:r>
              <a:rPr lang="en-ID" sz="1600" b="1" dirty="0" err="1">
                <a:highlight>
                  <a:srgbClr val="FFC32E"/>
                </a:highlight>
              </a:rPr>
              <a:t>Dengan</a:t>
            </a:r>
            <a:r>
              <a:rPr lang="en-ID" sz="1600" b="1" dirty="0">
                <a:highlight>
                  <a:srgbClr val="FFC32E"/>
                </a:highlight>
              </a:rPr>
              <a:t> </a:t>
            </a:r>
            <a:r>
              <a:rPr lang="en-ID" sz="1600" b="1" dirty="0" err="1">
                <a:highlight>
                  <a:srgbClr val="FFC32E"/>
                </a:highlight>
              </a:rPr>
              <a:t>Hak</a:t>
            </a:r>
            <a:r>
              <a:rPr lang="en-ID" sz="1600" b="1" dirty="0">
                <a:highlight>
                  <a:srgbClr val="FFC32E"/>
                </a:highlight>
              </a:rPr>
              <a:t> </a:t>
            </a:r>
            <a:r>
              <a:rPr lang="en-ID" sz="1600" b="1" dirty="0" err="1">
                <a:highlight>
                  <a:srgbClr val="FFC32E"/>
                </a:highlight>
              </a:rPr>
              <a:t>Opsi</a:t>
            </a:r>
            <a:endParaRPr lang="en-ID" sz="1600" b="1" dirty="0">
              <a:highlight>
                <a:srgbClr val="FFC32E"/>
              </a:highlight>
            </a:endParaRPr>
          </a:p>
          <a:p>
            <a:pPr marL="0" lvl="1" indent="0">
              <a:lnSpc>
                <a:spcPct val="120000"/>
              </a:lnSpc>
              <a:spcBef>
                <a:spcPts val="0"/>
              </a:spcBef>
              <a:buNone/>
            </a:pPr>
            <a:r>
              <a:rPr lang="id-ID" sz="1600" dirty="0"/>
              <a:t>berdasar penerapan tarif umum atas laba-rugi fiskal menurut laporan keuangan triwulan terakhir yang disetahunkan dikurangi PPh Pasal 24 yang dibayar atau terutang di luar negeri untuk tahun pajak yang lalu, dibagi 12</a:t>
            </a:r>
            <a:endParaRPr lang="en-ID" sz="1600" dirty="0"/>
          </a:p>
          <a:p>
            <a:pPr marL="0" indent="0">
              <a:lnSpc>
                <a:spcPct val="120000"/>
              </a:lnSpc>
              <a:spcBef>
                <a:spcPts val="1200"/>
              </a:spcBef>
              <a:buNone/>
            </a:pPr>
            <a:r>
              <a:rPr lang="en-ID" sz="1600" b="1" dirty="0">
                <a:highlight>
                  <a:srgbClr val="FFC32E"/>
                </a:highlight>
              </a:rPr>
              <a:t>WP BUMN </a:t>
            </a:r>
            <a:r>
              <a:rPr lang="en-ID" sz="1600" b="1" dirty="0" err="1">
                <a:highlight>
                  <a:srgbClr val="FFC32E"/>
                </a:highlight>
              </a:rPr>
              <a:t>dan</a:t>
            </a:r>
            <a:r>
              <a:rPr lang="en-ID" sz="1600" b="1" dirty="0">
                <a:highlight>
                  <a:srgbClr val="FFC32E"/>
                </a:highlight>
              </a:rPr>
              <a:t> BUMD</a:t>
            </a:r>
            <a:r>
              <a:rPr lang="en-ID" sz="1600" b="1" dirty="0">
                <a:solidFill>
                  <a:schemeClr val="bg1"/>
                </a:solidFill>
                <a:highlight>
                  <a:srgbClr val="E83461"/>
                </a:highlight>
              </a:rPr>
              <a:t> </a:t>
            </a:r>
          </a:p>
          <a:p>
            <a:pPr marL="0" lvl="1" indent="0">
              <a:lnSpc>
                <a:spcPct val="120000"/>
              </a:lnSpc>
              <a:spcBef>
                <a:spcPts val="0"/>
              </a:spcBef>
              <a:buNone/>
            </a:pPr>
            <a:r>
              <a:rPr lang="en-ID" sz="1600" dirty="0" err="1"/>
              <a:t>Berdasarkan</a:t>
            </a:r>
            <a:r>
              <a:rPr lang="en-ID" sz="1600" dirty="0"/>
              <a:t> </a:t>
            </a:r>
            <a:r>
              <a:rPr lang="id-ID" sz="1600" dirty="0"/>
              <a:t>penerapan tarif umum atas laba-rugi fiskal menurut Rencana Kerja dan Anggaran Pendapatan (RKAP) tahun pajak bersangkutan yang telah disahkan RUPS dikurangi dengan pemotongan dan pemungutan PPh Pasal 22 dan Pasal 23 serta PPh Pasal 24 yang dibayar atau terutang di luar negeri tahun pajak yang lalu, dibagi 12</a:t>
            </a:r>
            <a:endParaRPr lang="en-ID" sz="1600" dirty="0"/>
          </a:p>
          <a:p>
            <a:pPr marL="0" indent="0">
              <a:lnSpc>
                <a:spcPct val="120000"/>
              </a:lnSpc>
              <a:spcBef>
                <a:spcPts val="1200"/>
              </a:spcBef>
              <a:buNone/>
            </a:pPr>
            <a:r>
              <a:rPr lang="en-ID" sz="1800" b="1" dirty="0">
                <a:highlight>
                  <a:srgbClr val="FFC32E"/>
                </a:highlight>
              </a:rPr>
              <a:t>WP </a:t>
            </a:r>
            <a:r>
              <a:rPr lang="en-ID" sz="1800" b="1" dirty="0" err="1">
                <a:highlight>
                  <a:srgbClr val="FFC32E"/>
                </a:highlight>
              </a:rPr>
              <a:t>masuk</a:t>
            </a:r>
            <a:r>
              <a:rPr lang="en-ID" sz="1800" b="1" dirty="0">
                <a:highlight>
                  <a:srgbClr val="FFC32E"/>
                </a:highlight>
              </a:rPr>
              <a:t> bursa </a:t>
            </a:r>
            <a:r>
              <a:rPr lang="en-ID" sz="1800" b="1" dirty="0" err="1">
                <a:highlight>
                  <a:srgbClr val="FFC32E"/>
                </a:highlight>
              </a:rPr>
              <a:t>dan</a:t>
            </a:r>
            <a:r>
              <a:rPr lang="en-ID" sz="1800" b="1" dirty="0">
                <a:highlight>
                  <a:srgbClr val="FFC32E"/>
                </a:highlight>
              </a:rPr>
              <a:t> WP </a:t>
            </a:r>
            <a:r>
              <a:rPr lang="en-ID" sz="1800" b="1" dirty="0" err="1">
                <a:highlight>
                  <a:srgbClr val="FFC32E"/>
                </a:highlight>
              </a:rPr>
              <a:t>lainnya</a:t>
            </a:r>
            <a:r>
              <a:rPr lang="en-ID" sz="1800" b="1" dirty="0">
                <a:highlight>
                  <a:srgbClr val="FFC32E"/>
                </a:highlight>
              </a:rPr>
              <a:t> yang </a:t>
            </a:r>
            <a:r>
              <a:rPr lang="en-ID" sz="1800" b="1" dirty="0" err="1">
                <a:highlight>
                  <a:srgbClr val="FFC32E"/>
                </a:highlight>
              </a:rPr>
              <a:t>berdasarkan</a:t>
            </a:r>
            <a:r>
              <a:rPr lang="en-ID" sz="1800" b="1" dirty="0">
                <a:highlight>
                  <a:srgbClr val="FFC32E"/>
                </a:highlight>
              </a:rPr>
              <a:t> </a:t>
            </a:r>
            <a:r>
              <a:rPr lang="en-ID" sz="1800" b="1" dirty="0" err="1">
                <a:highlight>
                  <a:srgbClr val="FFC32E"/>
                </a:highlight>
              </a:rPr>
              <a:t>ketentuan</a:t>
            </a:r>
            <a:r>
              <a:rPr lang="en-ID" sz="1800" b="1" dirty="0">
                <a:highlight>
                  <a:srgbClr val="FFC32E"/>
                </a:highlight>
              </a:rPr>
              <a:t> </a:t>
            </a:r>
            <a:r>
              <a:rPr lang="en-ID" sz="1800" b="1" dirty="0" err="1">
                <a:highlight>
                  <a:srgbClr val="FFC32E"/>
                </a:highlight>
              </a:rPr>
              <a:t>diharuskan</a:t>
            </a:r>
            <a:r>
              <a:rPr lang="en-ID" sz="1800" b="1" dirty="0">
                <a:highlight>
                  <a:srgbClr val="FFC32E"/>
                </a:highlight>
              </a:rPr>
              <a:t> </a:t>
            </a:r>
            <a:r>
              <a:rPr lang="en-ID" sz="1800" b="1" dirty="0" err="1">
                <a:highlight>
                  <a:srgbClr val="FFC32E"/>
                </a:highlight>
              </a:rPr>
              <a:t>membuat</a:t>
            </a:r>
            <a:r>
              <a:rPr lang="en-ID" sz="1800" b="1" dirty="0">
                <a:highlight>
                  <a:srgbClr val="FFC32E"/>
                </a:highlight>
              </a:rPr>
              <a:t> </a:t>
            </a:r>
            <a:r>
              <a:rPr lang="en-ID" sz="1800" b="1" dirty="0" err="1">
                <a:highlight>
                  <a:srgbClr val="FFC32E"/>
                </a:highlight>
              </a:rPr>
              <a:t>laporan</a:t>
            </a:r>
            <a:r>
              <a:rPr lang="en-ID" sz="1800" b="1" dirty="0">
                <a:highlight>
                  <a:srgbClr val="FFC32E"/>
                </a:highlight>
              </a:rPr>
              <a:t> </a:t>
            </a:r>
            <a:r>
              <a:rPr lang="en-ID" sz="1800" b="1" dirty="0" err="1">
                <a:highlight>
                  <a:srgbClr val="FFC32E"/>
                </a:highlight>
              </a:rPr>
              <a:t>keuangan</a:t>
            </a:r>
            <a:r>
              <a:rPr lang="en-ID" sz="1800" b="1" dirty="0">
                <a:highlight>
                  <a:srgbClr val="FFC32E"/>
                </a:highlight>
              </a:rPr>
              <a:t> </a:t>
            </a:r>
            <a:r>
              <a:rPr lang="en-ID" sz="1800" b="1" dirty="0" err="1">
                <a:highlight>
                  <a:srgbClr val="FFC32E"/>
                </a:highlight>
              </a:rPr>
              <a:t>berkala</a:t>
            </a:r>
            <a:endParaRPr lang="en-US" sz="1800" b="1" dirty="0">
              <a:highlight>
                <a:srgbClr val="FFC32E"/>
              </a:highlight>
            </a:endParaRPr>
          </a:p>
          <a:p>
            <a:pPr marL="0" lvl="1" indent="0">
              <a:lnSpc>
                <a:spcPct val="120000"/>
              </a:lnSpc>
              <a:spcBef>
                <a:spcPts val="0"/>
              </a:spcBef>
              <a:buNone/>
            </a:pPr>
            <a:r>
              <a:rPr lang="id-ID" sz="1600" dirty="0"/>
              <a:t>sebesar PPh yang dihitung berdasarkan penerapan tarif umum atas laba-rugi fiskal menurut laporan keuangan berkala terakhir yang disetahunkan dikurangi dengan pemotongan dan pemungutan PPh Pasal 22 dan Pasal 23 serta Pasal 24 yang dibayar atau terutang di luar negeri untuk tahun pajak yang lalu, dibagi 12</a:t>
            </a:r>
            <a:endParaRPr lang="en-US" sz="1600" dirty="0"/>
          </a:p>
        </p:txBody>
      </p:sp>
      <p:sp>
        <p:nvSpPr>
          <p:cNvPr id="4" name="Rectangle 3">
            <a:extLst>
              <a:ext uri="{FF2B5EF4-FFF2-40B4-BE49-F238E27FC236}">
                <a16:creationId xmlns:a16="http://schemas.microsoft.com/office/drawing/2014/main" id="{9980FA90-3203-423E-AEB5-CD093A3E8BE9}"/>
              </a:ext>
            </a:extLst>
          </p:cNvPr>
          <p:cNvSpPr/>
          <p:nvPr/>
        </p:nvSpPr>
        <p:spPr>
          <a:xfrm>
            <a:off x="0" y="-48725"/>
            <a:ext cx="3641272" cy="6906724"/>
          </a:xfrm>
          <a:prstGeom prst="rect">
            <a:avLst/>
          </a:prstGeom>
          <a:solidFill>
            <a:srgbClr val="EF2328"/>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5" name="Straight Connector 4">
            <a:extLst>
              <a:ext uri="{FF2B5EF4-FFF2-40B4-BE49-F238E27FC236}">
                <a16:creationId xmlns:a16="http://schemas.microsoft.com/office/drawing/2014/main" id="{0C690543-7248-499C-9B4D-0ED2863245AF}"/>
              </a:ext>
            </a:extLst>
          </p:cNvPr>
          <p:cNvCxnSpPr/>
          <p:nvPr/>
        </p:nvCxnSpPr>
        <p:spPr>
          <a:xfrm>
            <a:off x="256309" y="3598398"/>
            <a:ext cx="2192055" cy="0"/>
          </a:xfrm>
          <a:prstGeom prst="line">
            <a:avLst/>
          </a:prstGeom>
          <a:ln>
            <a:solidFill>
              <a:srgbClr val="FFC32E"/>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A2FD3333-DD53-459D-B43E-C18A6F2F62CF}"/>
              </a:ext>
            </a:extLst>
          </p:cNvPr>
          <p:cNvSpPr txBox="1">
            <a:spLocks/>
          </p:cNvSpPr>
          <p:nvPr/>
        </p:nvSpPr>
        <p:spPr>
          <a:xfrm>
            <a:off x="127001" y="2017115"/>
            <a:ext cx="3736974" cy="17795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d-ID" sz="2800" dirty="0">
                <a:solidFill>
                  <a:schemeClr val="bg1"/>
                </a:solidFill>
                <a:latin typeface="+mn-lt"/>
              </a:rPr>
              <a:t>Penentuan</a:t>
            </a:r>
            <a:r>
              <a:rPr lang="en-US" sz="2800" dirty="0">
                <a:solidFill>
                  <a:schemeClr val="bg1"/>
                </a:solidFill>
                <a:latin typeface="+mn-lt"/>
              </a:rPr>
              <a:t> </a:t>
            </a:r>
            <a:r>
              <a:rPr lang="id-ID" sz="2800" dirty="0">
                <a:solidFill>
                  <a:schemeClr val="bg1"/>
                </a:solidFill>
                <a:latin typeface="+mn-lt"/>
              </a:rPr>
              <a:t>Angsuran PPh Pasal 25</a:t>
            </a:r>
            <a:br>
              <a:rPr lang="id-ID" sz="2800" dirty="0">
                <a:solidFill>
                  <a:schemeClr val="bg1"/>
                </a:solidFill>
                <a:latin typeface="+mn-lt"/>
              </a:rPr>
            </a:br>
            <a:r>
              <a:rPr lang="id-ID" sz="2600" b="1" dirty="0">
                <a:solidFill>
                  <a:schemeClr val="bg1"/>
                </a:solidFill>
                <a:latin typeface="+mn-lt"/>
              </a:rPr>
              <a:t>bagi WP Badan Tertentu</a:t>
            </a:r>
            <a:endParaRPr lang="en-US" sz="2600" b="1" dirty="0">
              <a:solidFill>
                <a:schemeClr val="bg1"/>
              </a:solidFill>
              <a:latin typeface="+mn-lt"/>
            </a:endParaRPr>
          </a:p>
        </p:txBody>
      </p:sp>
      <p:pic>
        <p:nvPicPr>
          <p:cNvPr id="11" name="Picture 10">
            <a:extLst>
              <a:ext uri="{FF2B5EF4-FFF2-40B4-BE49-F238E27FC236}">
                <a16:creationId xmlns:a16="http://schemas.microsoft.com/office/drawing/2014/main" id="{5EDB2109-80C9-4D77-BE3A-FA441B1BEDBB}"/>
              </a:ext>
            </a:extLst>
          </p:cNvPr>
          <p:cNvPicPr>
            <a:picLocks noChangeAspect="1"/>
          </p:cNvPicPr>
          <p:nvPr/>
        </p:nvPicPr>
        <p:blipFill rotWithShape="1">
          <a:blip r:embed="rId2" cstate="print">
            <a:grayscl/>
            <a:extLst>
              <a:ext uri="{28A0092B-C50C-407E-A947-70E740481C1C}">
                <a14:useLocalDpi xmlns:a14="http://schemas.microsoft.com/office/drawing/2010/main" val="0"/>
              </a:ext>
            </a:extLst>
          </a:blip>
          <a:srcRect l="3126" t="-2020" r="20960" b="2020"/>
          <a:stretch/>
        </p:blipFill>
        <p:spPr>
          <a:xfrm>
            <a:off x="256309" y="3860647"/>
            <a:ext cx="3140034" cy="2747294"/>
          </a:xfrm>
          <a:prstGeom prst="rect">
            <a:avLst/>
          </a:prstGeom>
        </p:spPr>
      </p:pic>
      <p:pic>
        <p:nvPicPr>
          <p:cNvPr id="9" name="Picture 8">
            <a:extLst>
              <a:ext uri="{FF2B5EF4-FFF2-40B4-BE49-F238E27FC236}">
                <a16:creationId xmlns:a16="http://schemas.microsoft.com/office/drawing/2014/main" id="{48A9D5D5-38CE-4525-91BF-449E34EAEC11}"/>
              </a:ext>
            </a:extLst>
          </p:cNvPr>
          <p:cNvPicPr>
            <a:picLocks noChangeAspect="1"/>
          </p:cNvPicPr>
          <p:nvPr/>
        </p:nvPicPr>
        <p:blipFill>
          <a:blip r:embed="rId3"/>
          <a:stretch>
            <a:fillRect/>
          </a:stretch>
        </p:blipFill>
        <p:spPr>
          <a:xfrm>
            <a:off x="10160516" y="133198"/>
            <a:ext cx="1865538" cy="493819"/>
          </a:xfrm>
          <a:prstGeom prst="rect">
            <a:avLst/>
          </a:prstGeom>
        </p:spPr>
      </p:pic>
    </p:spTree>
    <p:extLst>
      <p:ext uri="{BB962C8B-B14F-4D97-AF65-F5344CB8AC3E}">
        <p14:creationId xmlns:p14="http://schemas.microsoft.com/office/powerpoint/2010/main" val="25815972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F47801-CB88-473A-A8C8-F8BACADEFCDB}"/>
              </a:ext>
            </a:extLst>
          </p:cNvPr>
          <p:cNvPicPr>
            <a:picLocks noChangeAspect="1"/>
          </p:cNvPicPr>
          <p:nvPr/>
        </p:nvPicPr>
        <p:blipFill>
          <a:blip r:embed="rId3" cstate="print">
            <a:grayscl/>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tretch>
            <a:fillRect/>
          </a:stretch>
        </p:blipFill>
        <p:spPr>
          <a:xfrm>
            <a:off x="0" y="0"/>
            <a:ext cx="4572000" cy="6858000"/>
          </a:xfrm>
          <a:prstGeom prst="rect">
            <a:avLst/>
          </a:prstGeom>
          <a:effectLst>
            <a:outerShdw blurRad="50800" dist="38100" dir="2700000" algn="tl" rotWithShape="0">
              <a:prstClr val="black">
                <a:alpha val="40000"/>
              </a:prstClr>
            </a:outerShdw>
          </a:effectLst>
        </p:spPr>
      </p:pic>
      <p:sp>
        <p:nvSpPr>
          <p:cNvPr id="3" name="Rectangle 2">
            <a:extLst>
              <a:ext uri="{FF2B5EF4-FFF2-40B4-BE49-F238E27FC236}">
                <a16:creationId xmlns:a16="http://schemas.microsoft.com/office/drawing/2014/main" id="{A69CB938-94BF-40A7-A444-F1DF144F7766}"/>
              </a:ext>
            </a:extLst>
          </p:cNvPr>
          <p:cNvSpPr/>
          <p:nvPr/>
        </p:nvSpPr>
        <p:spPr>
          <a:xfrm>
            <a:off x="407366" y="4581128"/>
            <a:ext cx="3756252" cy="1512168"/>
          </a:xfrm>
          <a:prstGeom prst="rect">
            <a:avLst/>
          </a:prstGeom>
          <a:solidFill>
            <a:srgbClr val="E3181D"/>
          </a:solidFill>
          <a:ln>
            <a:noFill/>
          </a:ln>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tlCol="0" anchor="ctr"/>
          <a:lstStyle/>
          <a:p>
            <a:pPr algn="ctr"/>
            <a:endParaRPr lang="en-ID"/>
          </a:p>
        </p:txBody>
      </p:sp>
      <p:sp>
        <p:nvSpPr>
          <p:cNvPr id="25" name="TextBox 24"/>
          <p:cNvSpPr txBox="1"/>
          <p:nvPr/>
        </p:nvSpPr>
        <p:spPr>
          <a:xfrm>
            <a:off x="4934855" y="939631"/>
            <a:ext cx="6912768" cy="5591274"/>
          </a:xfrm>
          <a:prstGeom prst="rect">
            <a:avLst/>
          </a:prstGeom>
          <a:noFill/>
        </p:spPr>
        <p:txBody>
          <a:bodyPr wrap="square" rtlCol="0">
            <a:spAutoFit/>
          </a:bodyPr>
          <a:lstStyle/>
          <a:p>
            <a:pPr marL="16088">
              <a:spcBef>
                <a:spcPts val="552"/>
              </a:spcBef>
              <a:tabLst>
                <a:tab pos="575719" algn="l"/>
                <a:tab pos="576564" algn="l"/>
              </a:tabLst>
            </a:pPr>
            <a:r>
              <a:rPr lang="en-US" sz="2000" dirty="0">
                <a:solidFill>
                  <a:prstClr val="black"/>
                </a:solidFill>
                <a:latin typeface="Arial" panose="020B0604020202020204" pitchFamily="34" charset="0"/>
                <a:ea typeface="Segoe UI" panose="020B0502040204020203" pitchFamily="34" charset="0"/>
                <a:cs typeface="Arial" panose="020B0604020202020204" pitchFamily="34" charset="0"/>
              </a:rPr>
              <a:t>SAK EMKM </a:t>
            </a:r>
            <a:r>
              <a:rPr lang="en-US" sz="2000" dirty="0" err="1">
                <a:solidFill>
                  <a:prstClr val="black"/>
                </a:solidFill>
                <a:latin typeface="Arial" panose="020B0604020202020204" pitchFamily="34" charset="0"/>
                <a:ea typeface="Segoe UI" panose="020B0502040204020203" pitchFamily="34" charset="0"/>
                <a:cs typeface="Arial" panose="020B0604020202020204" pitchFamily="34" charset="0"/>
              </a:rPr>
              <a:t>menyatakan</a:t>
            </a:r>
            <a:r>
              <a:rPr lang="en-US" sz="2000" dirty="0">
                <a:solidFill>
                  <a:prstClr val="black"/>
                </a:solidFill>
                <a:latin typeface="Arial" panose="020B0604020202020204" pitchFamily="34" charset="0"/>
                <a:ea typeface="Segoe UI" panose="020B0502040204020203" pitchFamily="34" charset="0"/>
                <a:cs typeface="Arial" panose="020B0604020202020204" pitchFamily="34" charset="0"/>
              </a:rPr>
              <a:t> </a:t>
            </a:r>
            <a:r>
              <a:rPr lang="en-US" sz="2000" dirty="0" err="1">
                <a:solidFill>
                  <a:prstClr val="black"/>
                </a:solidFill>
                <a:latin typeface="Arial" panose="020B0604020202020204" pitchFamily="34" charset="0"/>
                <a:ea typeface="Segoe UI" panose="020B0502040204020203" pitchFamily="34" charset="0"/>
                <a:cs typeface="Arial" panose="020B0604020202020204" pitchFamily="34" charset="0"/>
              </a:rPr>
              <a:t>bahwa</a:t>
            </a:r>
            <a:r>
              <a:rPr lang="en-US" sz="2000" dirty="0">
                <a:solidFill>
                  <a:prstClr val="black"/>
                </a:solidFill>
                <a:latin typeface="Arial" panose="020B0604020202020204" pitchFamily="34" charset="0"/>
                <a:ea typeface="Segoe UI" panose="020B0502040204020203" pitchFamily="34" charset="0"/>
                <a:cs typeface="Arial" panose="020B0604020202020204" pitchFamily="34" charset="0"/>
              </a:rPr>
              <a:t> </a:t>
            </a:r>
            <a:r>
              <a:rPr lang="en-US" sz="2000" dirty="0" err="1">
                <a:solidFill>
                  <a:prstClr val="black"/>
                </a:solidFill>
                <a:latin typeface="Arial" panose="020B0604020202020204" pitchFamily="34" charset="0"/>
                <a:ea typeface="Segoe UI" panose="020B0502040204020203" pitchFamily="34" charset="0"/>
                <a:cs typeface="Arial" panose="020B0604020202020204" pitchFamily="34" charset="0"/>
              </a:rPr>
              <a:t>Laporan</a:t>
            </a:r>
            <a:r>
              <a:rPr lang="en-US" sz="2000" dirty="0">
                <a:solidFill>
                  <a:prstClr val="black"/>
                </a:solidFill>
                <a:latin typeface="Arial" panose="020B0604020202020204" pitchFamily="34" charset="0"/>
                <a:ea typeface="Segoe UI" panose="020B0502040204020203" pitchFamily="34" charset="0"/>
                <a:cs typeface="Arial" panose="020B0604020202020204" pitchFamily="34" charset="0"/>
              </a:rPr>
              <a:t> </a:t>
            </a:r>
            <a:r>
              <a:rPr lang="en-US" sz="2000" dirty="0" err="1">
                <a:solidFill>
                  <a:prstClr val="black"/>
                </a:solidFill>
                <a:latin typeface="Arial" panose="020B0604020202020204" pitchFamily="34" charset="0"/>
                <a:ea typeface="Segoe UI" panose="020B0502040204020203" pitchFamily="34" charset="0"/>
                <a:cs typeface="Arial" panose="020B0604020202020204" pitchFamily="34" charset="0"/>
              </a:rPr>
              <a:t>Keuangan</a:t>
            </a:r>
            <a:r>
              <a:rPr lang="en-US" sz="2000" dirty="0">
                <a:solidFill>
                  <a:prstClr val="black"/>
                </a:solidFill>
                <a:latin typeface="Arial" panose="020B0604020202020204" pitchFamily="34" charset="0"/>
                <a:ea typeface="Segoe UI" panose="020B0502040204020203" pitchFamily="34" charset="0"/>
                <a:cs typeface="Arial" panose="020B0604020202020204" pitchFamily="34" charset="0"/>
              </a:rPr>
              <a:t> </a:t>
            </a:r>
            <a:r>
              <a:rPr lang="en-US" sz="2000" b="1" dirty="0">
                <a:solidFill>
                  <a:prstClr val="black"/>
                </a:solidFill>
                <a:latin typeface="Arial" panose="020B0604020202020204" pitchFamily="34" charset="0"/>
                <a:ea typeface="Segoe UI" panose="020B0502040204020203" pitchFamily="34" charset="0"/>
                <a:cs typeface="Arial" panose="020B0604020202020204" pitchFamily="34" charset="0"/>
              </a:rPr>
              <a:t>minimum </a:t>
            </a:r>
            <a:r>
              <a:rPr lang="en-US" sz="2000" b="1" dirty="0" err="1">
                <a:solidFill>
                  <a:prstClr val="black"/>
                </a:solidFill>
                <a:latin typeface="Arial" panose="020B0604020202020204" pitchFamily="34" charset="0"/>
                <a:ea typeface="Segoe UI" panose="020B0502040204020203" pitchFamily="34" charset="0"/>
                <a:cs typeface="Arial" panose="020B0604020202020204" pitchFamily="34" charset="0"/>
              </a:rPr>
              <a:t>terdiri</a:t>
            </a:r>
            <a:r>
              <a:rPr lang="en-US" sz="2000" b="1" dirty="0">
                <a:solidFill>
                  <a:prstClr val="black"/>
                </a:solidFill>
                <a:latin typeface="Arial" panose="020B0604020202020204" pitchFamily="34" charset="0"/>
                <a:ea typeface="Segoe UI" panose="020B0502040204020203" pitchFamily="34" charset="0"/>
                <a:cs typeface="Arial" panose="020B0604020202020204" pitchFamily="34" charset="0"/>
              </a:rPr>
              <a:t> </a:t>
            </a:r>
            <a:r>
              <a:rPr lang="en-US" sz="2000" b="1" dirty="0" err="1">
                <a:solidFill>
                  <a:prstClr val="black"/>
                </a:solidFill>
                <a:latin typeface="Arial" panose="020B0604020202020204" pitchFamily="34" charset="0"/>
                <a:ea typeface="Segoe UI" panose="020B0502040204020203" pitchFamily="34" charset="0"/>
                <a:cs typeface="Arial" panose="020B0604020202020204" pitchFamily="34" charset="0"/>
              </a:rPr>
              <a:t>dari</a:t>
            </a:r>
            <a:r>
              <a:rPr lang="en-US" sz="2000" dirty="0">
                <a:solidFill>
                  <a:prstClr val="black"/>
                </a:solidFill>
                <a:latin typeface="Arial" panose="020B0604020202020204" pitchFamily="34" charset="0"/>
                <a:ea typeface="Segoe UI" panose="020B0502040204020203" pitchFamily="34" charset="0"/>
                <a:cs typeface="Arial" panose="020B0604020202020204" pitchFamily="34" charset="0"/>
              </a:rPr>
              <a:t>:</a:t>
            </a:r>
          </a:p>
          <a:p>
            <a:pPr marL="16088">
              <a:spcBef>
                <a:spcPts val="552"/>
              </a:spcBef>
              <a:tabLst>
                <a:tab pos="575719" algn="l"/>
                <a:tab pos="576564" algn="l"/>
              </a:tabLst>
            </a:pPr>
            <a:endParaRPr lang="en-US" sz="2000" dirty="0">
              <a:latin typeface="Arial"/>
              <a:cs typeface="Arial"/>
            </a:endParaRPr>
          </a:p>
          <a:p>
            <a:pPr marL="575719" indent="-559631">
              <a:spcBef>
                <a:spcPts val="552"/>
              </a:spcBef>
              <a:buFontTx/>
              <a:buAutoNum type="arabicPeriod"/>
              <a:tabLst>
                <a:tab pos="575719" algn="l"/>
                <a:tab pos="576564" algn="l"/>
              </a:tabLst>
            </a:pPr>
            <a:r>
              <a:rPr lang="en-US" sz="2000" dirty="0">
                <a:latin typeface="Arial"/>
                <a:cs typeface="Arial"/>
              </a:rPr>
              <a:t>Minimal </a:t>
            </a:r>
            <a:r>
              <a:rPr lang="en-US" sz="2000" dirty="0" err="1">
                <a:latin typeface="Arial"/>
                <a:cs typeface="Arial"/>
              </a:rPr>
              <a:t>membuat</a:t>
            </a:r>
            <a:r>
              <a:rPr lang="en-US" sz="2000" dirty="0">
                <a:latin typeface="Arial"/>
                <a:cs typeface="Arial"/>
              </a:rPr>
              <a:t> </a:t>
            </a:r>
            <a:r>
              <a:rPr lang="en-US" sz="2000" spc="-7" dirty="0" err="1">
                <a:latin typeface="Arial"/>
                <a:cs typeface="Arial"/>
              </a:rPr>
              <a:t>Laporan</a:t>
            </a:r>
            <a:r>
              <a:rPr lang="en-US" sz="2000" spc="-7" dirty="0">
                <a:latin typeface="Arial"/>
                <a:cs typeface="Arial"/>
              </a:rPr>
              <a:t> </a:t>
            </a:r>
            <a:r>
              <a:rPr lang="en-US" sz="2000" spc="-7" dirty="0" err="1">
                <a:latin typeface="Arial"/>
                <a:cs typeface="Arial"/>
              </a:rPr>
              <a:t>Laba</a:t>
            </a:r>
            <a:r>
              <a:rPr lang="en-US" sz="2000" spc="-7" dirty="0">
                <a:latin typeface="Arial"/>
                <a:cs typeface="Arial"/>
              </a:rPr>
              <a:t> </a:t>
            </a:r>
            <a:r>
              <a:rPr lang="en-US" sz="2000" spc="-7" dirty="0" err="1">
                <a:latin typeface="Arial"/>
                <a:cs typeface="Arial"/>
              </a:rPr>
              <a:t>Rugi</a:t>
            </a:r>
            <a:r>
              <a:rPr lang="en-US" sz="2000" spc="-7" dirty="0">
                <a:latin typeface="Arial"/>
                <a:cs typeface="Arial"/>
              </a:rPr>
              <a:t>, </a:t>
            </a:r>
            <a:r>
              <a:rPr lang="en-US" sz="2000" spc="-7" dirty="0" err="1">
                <a:latin typeface="Arial"/>
                <a:cs typeface="Arial"/>
              </a:rPr>
              <a:t>Neraca</a:t>
            </a:r>
            <a:r>
              <a:rPr lang="en-US" sz="2000" spc="-7" dirty="0">
                <a:latin typeface="Arial"/>
                <a:cs typeface="Arial"/>
              </a:rPr>
              <a:t>, </a:t>
            </a:r>
            <a:r>
              <a:rPr lang="en-US" sz="2000" spc="-7" dirty="0" err="1">
                <a:latin typeface="Arial"/>
                <a:cs typeface="Arial"/>
              </a:rPr>
              <a:t>dan</a:t>
            </a:r>
            <a:r>
              <a:rPr lang="en-US" sz="2000" spc="-7" dirty="0">
                <a:latin typeface="Arial"/>
                <a:cs typeface="Arial"/>
              </a:rPr>
              <a:t> </a:t>
            </a:r>
            <a:r>
              <a:rPr lang="en-US" sz="2000" dirty="0" err="1">
                <a:solidFill>
                  <a:prstClr val="black"/>
                </a:solidFill>
                <a:latin typeface="Arial" panose="020B0604020202020204" pitchFamily="34" charset="0"/>
                <a:ea typeface="Segoe UI" panose="020B0502040204020203" pitchFamily="34" charset="0"/>
                <a:cs typeface="Arial" panose="020B0604020202020204" pitchFamily="34" charset="0"/>
              </a:rPr>
              <a:t>Catatan</a:t>
            </a:r>
            <a:r>
              <a:rPr lang="en-US" sz="2000" dirty="0">
                <a:solidFill>
                  <a:prstClr val="black"/>
                </a:solidFill>
                <a:latin typeface="Arial" panose="020B0604020202020204" pitchFamily="34" charset="0"/>
                <a:ea typeface="Segoe UI" panose="020B0502040204020203" pitchFamily="34" charset="0"/>
                <a:cs typeface="Arial" panose="020B0604020202020204" pitchFamily="34" charset="0"/>
              </a:rPr>
              <a:t> </a:t>
            </a:r>
            <a:r>
              <a:rPr lang="en-US" sz="2000" dirty="0" err="1">
                <a:solidFill>
                  <a:prstClr val="black"/>
                </a:solidFill>
                <a:latin typeface="Arial" panose="020B0604020202020204" pitchFamily="34" charset="0"/>
                <a:ea typeface="Segoe UI" panose="020B0502040204020203" pitchFamily="34" charset="0"/>
                <a:cs typeface="Arial" panose="020B0604020202020204" pitchFamily="34" charset="0"/>
              </a:rPr>
              <a:t>atas</a:t>
            </a:r>
            <a:r>
              <a:rPr lang="en-US" sz="2000" dirty="0">
                <a:solidFill>
                  <a:prstClr val="black"/>
                </a:solidFill>
                <a:latin typeface="Arial" panose="020B0604020202020204" pitchFamily="34" charset="0"/>
                <a:ea typeface="Segoe UI" panose="020B0502040204020203" pitchFamily="34" charset="0"/>
                <a:cs typeface="Arial" panose="020B0604020202020204" pitchFamily="34" charset="0"/>
              </a:rPr>
              <a:t> </a:t>
            </a:r>
            <a:r>
              <a:rPr lang="en-US" sz="2000" dirty="0" err="1">
                <a:solidFill>
                  <a:prstClr val="black"/>
                </a:solidFill>
                <a:latin typeface="Arial" panose="020B0604020202020204" pitchFamily="34" charset="0"/>
                <a:ea typeface="Segoe UI" panose="020B0502040204020203" pitchFamily="34" charset="0"/>
                <a:cs typeface="Arial" panose="020B0604020202020204" pitchFamily="34" charset="0"/>
              </a:rPr>
              <a:t>laporan</a:t>
            </a:r>
            <a:r>
              <a:rPr lang="en-US" sz="2000" dirty="0">
                <a:solidFill>
                  <a:prstClr val="black"/>
                </a:solidFill>
                <a:latin typeface="Arial" panose="020B0604020202020204" pitchFamily="34" charset="0"/>
                <a:ea typeface="Segoe UI" panose="020B0502040204020203" pitchFamily="34" charset="0"/>
                <a:cs typeface="Arial" panose="020B0604020202020204" pitchFamily="34" charset="0"/>
              </a:rPr>
              <a:t> </a:t>
            </a:r>
            <a:r>
              <a:rPr lang="en-US" sz="2000" dirty="0" err="1">
                <a:solidFill>
                  <a:prstClr val="black"/>
                </a:solidFill>
                <a:latin typeface="Arial" panose="020B0604020202020204" pitchFamily="34" charset="0"/>
                <a:ea typeface="Segoe UI" panose="020B0502040204020203" pitchFamily="34" charset="0"/>
                <a:cs typeface="Arial" panose="020B0604020202020204" pitchFamily="34" charset="0"/>
              </a:rPr>
              <a:t>keuangan</a:t>
            </a:r>
            <a:endParaRPr lang="en-US" sz="2000" dirty="0">
              <a:solidFill>
                <a:prstClr val="black"/>
              </a:solidFill>
              <a:latin typeface="Arial" panose="020B0604020202020204" pitchFamily="34" charset="0"/>
              <a:ea typeface="Segoe UI" panose="020B0502040204020203" pitchFamily="34" charset="0"/>
              <a:cs typeface="Arial" panose="020B0604020202020204" pitchFamily="34" charset="0"/>
            </a:endParaRPr>
          </a:p>
          <a:p>
            <a:pPr marL="575719" indent="-559631">
              <a:spcBef>
                <a:spcPts val="552"/>
              </a:spcBef>
              <a:buFontTx/>
              <a:buAutoNum type="arabicPeriod"/>
              <a:tabLst>
                <a:tab pos="575719" algn="l"/>
                <a:tab pos="576564" algn="l"/>
              </a:tabLst>
            </a:pPr>
            <a:r>
              <a:rPr lang="en-US" sz="2000" spc="-7" dirty="0" err="1">
                <a:latin typeface="Arial"/>
                <a:cs typeface="Arial"/>
              </a:rPr>
              <a:t>Laporan</a:t>
            </a:r>
            <a:r>
              <a:rPr lang="en-US" sz="2000" spc="-7" dirty="0">
                <a:latin typeface="Arial"/>
                <a:cs typeface="Arial"/>
              </a:rPr>
              <a:t> </a:t>
            </a:r>
            <a:r>
              <a:rPr lang="en-US" sz="2000" spc="-7" dirty="0" err="1">
                <a:latin typeface="Arial"/>
                <a:cs typeface="Arial"/>
              </a:rPr>
              <a:t>Laba</a:t>
            </a:r>
            <a:r>
              <a:rPr lang="en-US" sz="2000" spc="-7" dirty="0">
                <a:latin typeface="Arial"/>
                <a:cs typeface="Arial"/>
              </a:rPr>
              <a:t> </a:t>
            </a:r>
            <a:r>
              <a:rPr lang="en-US" sz="2000" spc="-7" dirty="0" err="1">
                <a:latin typeface="Arial"/>
                <a:cs typeface="Arial"/>
              </a:rPr>
              <a:t>Rugi</a:t>
            </a:r>
            <a:r>
              <a:rPr lang="en-US" sz="2000" spc="-7" dirty="0">
                <a:latin typeface="Arial"/>
                <a:cs typeface="Arial"/>
              </a:rPr>
              <a:t> </a:t>
            </a:r>
            <a:r>
              <a:rPr lang="en-US" sz="2000" dirty="0">
                <a:latin typeface="Arial"/>
                <a:cs typeface="Arial"/>
              </a:rPr>
              <a:t>→ </a:t>
            </a:r>
            <a:r>
              <a:rPr lang="en-US" sz="2000" dirty="0" err="1">
                <a:latin typeface="Arial"/>
                <a:cs typeface="Arial"/>
              </a:rPr>
              <a:t>Penghasilan</a:t>
            </a:r>
            <a:r>
              <a:rPr lang="en-US" sz="2000" dirty="0">
                <a:latin typeface="Arial"/>
                <a:cs typeface="Arial"/>
              </a:rPr>
              <a:t> </a:t>
            </a:r>
            <a:r>
              <a:rPr lang="en-US" sz="2000" dirty="0" err="1">
                <a:latin typeface="Arial"/>
                <a:cs typeface="Arial"/>
              </a:rPr>
              <a:t>dan</a:t>
            </a:r>
            <a:r>
              <a:rPr lang="en-US" sz="2000" dirty="0">
                <a:latin typeface="Arial"/>
                <a:cs typeface="Arial"/>
              </a:rPr>
              <a:t> </a:t>
            </a:r>
            <a:r>
              <a:rPr lang="en-US" sz="2000" dirty="0" err="1">
                <a:latin typeface="Arial"/>
                <a:cs typeface="Arial"/>
              </a:rPr>
              <a:t>Biaya</a:t>
            </a:r>
            <a:endParaRPr lang="en-US" sz="2000" dirty="0">
              <a:latin typeface="Arial"/>
              <a:cs typeface="Arial"/>
            </a:endParaRPr>
          </a:p>
          <a:p>
            <a:pPr marL="575719" indent="-559631">
              <a:spcBef>
                <a:spcPts val="420"/>
              </a:spcBef>
              <a:buAutoNum type="arabicPeriod"/>
              <a:tabLst>
                <a:tab pos="575719" algn="l"/>
                <a:tab pos="576564" algn="l"/>
              </a:tabLst>
            </a:pPr>
            <a:r>
              <a:rPr lang="en-US" sz="2000" spc="-7" dirty="0" err="1">
                <a:latin typeface="Arial"/>
                <a:cs typeface="Arial"/>
              </a:rPr>
              <a:t>Neraca</a:t>
            </a:r>
            <a:r>
              <a:rPr lang="en-US" sz="2000" spc="-7" dirty="0">
                <a:latin typeface="Arial"/>
                <a:cs typeface="Arial"/>
              </a:rPr>
              <a:t> </a:t>
            </a:r>
            <a:r>
              <a:rPr lang="en-US" sz="2000" dirty="0">
                <a:latin typeface="Arial"/>
                <a:cs typeface="Arial"/>
              </a:rPr>
              <a:t>→ As</a:t>
            </a:r>
            <a:r>
              <a:rPr lang="en-US" sz="2000" spc="-7" dirty="0">
                <a:latin typeface="Arial"/>
                <a:cs typeface="Arial"/>
              </a:rPr>
              <a:t>set </a:t>
            </a:r>
            <a:r>
              <a:rPr lang="en-US" sz="2000" spc="-7" dirty="0" err="1">
                <a:latin typeface="Arial"/>
                <a:cs typeface="Arial"/>
              </a:rPr>
              <a:t>seimbang</a:t>
            </a:r>
            <a:r>
              <a:rPr lang="en-US" sz="2000" spc="-7" dirty="0">
                <a:latin typeface="Arial"/>
                <a:cs typeface="Arial"/>
              </a:rPr>
              <a:t> </a:t>
            </a:r>
            <a:r>
              <a:rPr lang="en-US" sz="2000" spc="-7" dirty="0" err="1">
                <a:latin typeface="Arial"/>
                <a:cs typeface="Arial"/>
              </a:rPr>
              <a:t>dengan</a:t>
            </a:r>
            <a:r>
              <a:rPr lang="en-US" sz="2000" spc="-7" dirty="0">
                <a:latin typeface="Arial"/>
                <a:cs typeface="Arial"/>
              </a:rPr>
              <a:t> </a:t>
            </a:r>
            <a:r>
              <a:rPr lang="en-US" sz="2000" spc="-7" dirty="0" err="1">
                <a:latin typeface="Arial"/>
                <a:cs typeface="Arial"/>
              </a:rPr>
              <a:t>Utang</a:t>
            </a:r>
            <a:r>
              <a:rPr lang="en-US" sz="2000" spc="-7" dirty="0">
                <a:latin typeface="Arial"/>
                <a:cs typeface="Arial"/>
              </a:rPr>
              <a:t> </a:t>
            </a:r>
            <a:r>
              <a:rPr lang="en-US" sz="2000" spc="-7" dirty="0" err="1">
                <a:latin typeface="Arial"/>
                <a:cs typeface="Arial"/>
              </a:rPr>
              <a:t>dan</a:t>
            </a:r>
            <a:r>
              <a:rPr lang="en-US" sz="2000" spc="-73" dirty="0">
                <a:latin typeface="Arial"/>
                <a:cs typeface="Arial"/>
              </a:rPr>
              <a:t> M</a:t>
            </a:r>
            <a:r>
              <a:rPr lang="en-US" sz="2000" dirty="0">
                <a:latin typeface="Arial"/>
                <a:cs typeface="Arial"/>
              </a:rPr>
              <a:t>odal</a:t>
            </a:r>
          </a:p>
          <a:p>
            <a:pPr marL="575719" indent="-559631">
              <a:spcBef>
                <a:spcPts val="420"/>
              </a:spcBef>
              <a:buAutoNum type="arabicPeriod"/>
              <a:tabLst>
                <a:tab pos="575719" algn="l"/>
                <a:tab pos="576564" algn="l"/>
              </a:tabLst>
            </a:pPr>
            <a:r>
              <a:rPr lang="en-US" sz="2000" dirty="0" err="1">
                <a:solidFill>
                  <a:prstClr val="black"/>
                </a:solidFill>
                <a:latin typeface="Arial" panose="020B0604020202020204" pitchFamily="34" charset="0"/>
                <a:ea typeface="Segoe UI" panose="020B0502040204020203" pitchFamily="34" charset="0"/>
                <a:cs typeface="Arial" panose="020B0604020202020204" pitchFamily="34" charset="0"/>
              </a:rPr>
              <a:t>Catatan</a:t>
            </a:r>
            <a:r>
              <a:rPr lang="en-US" sz="2000" dirty="0">
                <a:solidFill>
                  <a:prstClr val="black"/>
                </a:solidFill>
                <a:latin typeface="Arial" panose="020B0604020202020204" pitchFamily="34" charset="0"/>
                <a:ea typeface="Segoe UI" panose="020B0502040204020203" pitchFamily="34" charset="0"/>
                <a:cs typeface="Arial" panose="020B0604020202020204" pitchFamily="34" charset="0"/>
              </a:rPr>
              <a:t> </a:t>
            </a:r>
            <a:r>
              <a:rPr lang="en-US" sz="2000" dirty="0" err="1">
                <a:solidFill>
                  <a:prstClr val="black"/>
                </a:solidFill>
                <a:latin typeface="Arial" panose="020B0604020202020204" pitchFamily="34" charset="0"/>
                <a:ea typeface="Segoe UI" panose="020B0502040204020203" pitchFamily="34" charset="0"/>
                <a:cs typeface="Arial" panose="020B0604020202020204" pitchFamily="34" charset="0"/>
              </a:rPr>
              <a:t>atas</a:t>
            </a:r>
            <a:r>
              <a:rPr lang="en-US" sz="2000" dirty="0">
                <a:solidFill>
                  <a:prstClr val="black"/>
                </a:solidFill>
                <a:latin typeface="Arial" panose="020B0604020202020204" pitchFamily="34" charset="0"/>
                <a:ea typeface="Segoe UI" panose="020B0502040204020203" pitchFamily="34" charset="0"/>
                <a:cs typeface="Arial" panose="020B0604020202020204" pitchFamily="34" charset="0"/>
              </a:rPr>
              <a:t> </a:t>
            </a:r>
            <a:r>
              <a:rPr lang="en-US" sz="2000" dirty="0" err="1">
                <a:solidFill>
                  <a:prstClr val="black"/>
                </a:solidFill>
                <a:latin typeface="Arial" panose="020B0604020202020204" pitchFamily="34" charset="0"/>
                <a:ea typeface="Segoe UI" panose="020B0502040204020203" pitchFamily="34" charset="0"/>
                <a:cs typeface="Arial" panose="020B0604020202020204" pitchFamily="34" charset="0"/>
              </a:rPr>
              <a:t>laporan</a:t>
            </a:r>
            <a:r>
              <a:rPr lang="en-US" sz="2000" dirty="0">
                <a:solidFill>
                  <a:prstClr val="black"/>
                </a:solidFill>
                <a:latin typeface="Arial" panose="020B0604020202020204" pitchFamily="34" charset="0"/>
                <a:ea typeface="Segoe UI" panose="020B0502040204020203" pitchFamily="34" charset="0"/>
                <a:cs typeface="Arial" panose="020B0604020202020204" pitchFamily="34" charset="0"/>
              </a:rPr>
              <a:t> </a:t>
            </a:r>
            <a:r>
              <a:rPr lang="en-US" sz="2000" dirty="0" err="1">
                <a:solidFill>
                  <a:prstClr val="black"/>
                </a:solidFill>
                <a:latin typeface="Arial" panose="020B0604020202020204" pitchFamily="34" charset="0"/>
                <a:ea typeface="Segoe UI" panose="020B0502040204020203" pitchFamily="34" charset="0"/>
                <a:cs typeface="Arial" panose="020B0604020202020204" pitchFamily="34" charset="0"/>
              </a:rPr>
              <a:t>keuangan</a:t>
            </a:r>
            <a:r>
              <a:rPr lang="en-US" sz="2000" dirty="0">
                <a:solidFill>
                  <a:prstClr val="black"/>
                </a:solidFill>
                <a:latin typeface="Arial" panose="020B0604020202020204" pitchFamily="34" charset="0"/>
                <a:ea typeface="Segoe UI" panose="020B0502040204020203" pitchFamily="34" charset="0"/>
                <a:cs typeface="Arial" panose="020B0604020202020204" pitchFamily="34" charset="0"/>
              </a:rPr>
              <a:t> </a:t>
            </a:r>
            <a:r>
              <a:rPr lang="en-US" sz="2000" dirty="0">
                <a:latin typeface="Arial"/>
                <a:cs typeface="Arial"/>
              </a:rPr>
              <a:t>→ </a:t>
            </a:r>
            <a:r>
              <a:rPr lang="en-US" sz="2000" dirty="0" err="1">
                <a:solidFill>
                  <a:prstClr val="black"/>
                </a:solidFill>
                <a:latin typeface="Arial" panose="020B0604020202020204" pitchFamily="34" charset="0"/>
                <a:ea typeface="Segoe UI" panose="020B0502040204020203" pitchFamily="34" charset="0"/>
                <a:cs typeface="Arial" panose="020B0604020202020204" pitchFamily="34" charset="0"/>
              </a:rPr>
              <a:t>berisi</a:t>
            </a:r>
            <a:r>
              <a:rPr lang="en-US" sz="2000" dirty="0">
                <a:solidFill>
                  <a:prstClr val="black"/>
                </a:solidFill>
                <a:latin typeface="Arial" panose="020B0604020202020204" pitchFamily="34" charset="0"/>
                <a:ea typeface="Segoe UI" panose="020B0502040204020203" pitchFamily="34" charset="0"/>
                <a:cs typeface="Arial" panose="020B0604020202020204" pitchFamily="34" charset="0"/>
              </a:rPr>
              <a:t> </a:t>
            </a:r>
            <a:r>
              <a:rPr lang="en-US" sz="2000" dirty="0" err="1">
                <a:solidFill>
                  <a:prstClr val="black"/>
                </a:solidFill>
                <a:latin typeface="Arial" panose="020B0604020202020204" pitchFamily="34" charset="0"/>
                <a:ea typeface="Segoe UI" panose="020B0502040204020203" pitchFamily="34" charset="0"/>
                <a:cs typeface="Arial" panose="020B0604020202020204" pitchFamily="34" charset="0"/>
              </a:rPr>
              <a:t>tambahan</a:t>
            </a:r>
            <a:r>
              <a:rPr lang="en-US" sz="2000" dirty="0">
                <a:solidFill>
                  <a:prstClr val="black"/>
                </a:solidFill>
                <a:latin typeface="Arial" panose="020B0604020202020204" pitchFamily="34" charset="0"/>
                <a:ea typeface="Segoe UI" panose="020B0502040204020203" pitchFamily="34" charset="0"/>
                <a:cs typeface="Arial" panose="020B0604020202020204" pitchFamily="34" charset="0"/>
              </a:rPr>
              <a:t> </a:t>
            </a:r>
            <a:r>
              <a:rPr lang="en-US" sz="2000" dirty="0" err="1">
                <a:solidFill>
                  <a:prstClr val="black"/>
                </a:solidFill>
                <a:latin typeface="Arial" panose="020B0604020202020204" pitchFamily="34" charset="0"/>
                <a:ea typeface="Segoe UI" panose="020B0502040204020203" pitchFamily="34" charset="0"/>
                <a:cs typeface="Arial" panose="020B0604020202020204" pitchFamily="34" charset="0"/>
              </a:rPr>
              <a:t>dan</a:t>
            </a:r>
            <a:r>
              <a:rPr lang="en-US" sz="2000" dirty="0">
                <a:solidFill>
                  <a:prstClr val="black"/>
                </a:solidFill>
                <a:latin typeface="Arial" panose="020B0604020202020204" pitchFamily="34" charset="0"/>
                <a:ea typeface="Segoe UI" panose="020B0502040204020203" pitchFamily="34" charset="0"/>
                <a:cs typeface="Arial" panose="020B0604020202020204" pitchFamily="34" charset="0"/>
              </a:rPr>
              <a:t> </a:t>
            </a:r>
            <a:r>
              <a:rPr lang="en-US" sz="2000" dirty="0" err="1">
                <a:solidFill>
                  <a:prstClr val="black"/>
                </a:solidFill>
                <a:latin typeface="Arial" panose="020B0604020202020204" pitchFamily="34" charset="0"/>
                <a:ea typeface="Segoe UI" panose="020B0502040204020203" pitchFamily="34" charset="0"/>
                <a:cs typeface="Arial" panose="020B0604020202020204" pitchFamily="34" charset="0"/>
              </a:rPr>
              <a:t>rincian</a:t>
            </a:r>
            <a:r>
              <a:rPr lang="en-US" sz="2000" dirty="0">
                <a:solidFill>
                  <a:prstClr val="black"/>
                </a:solidFill>
                <a:latin typeface="Arial" panose="020B0604020202020204" pitchFamily="34" charset="0"/>
                <a:ea typeface="Segoe UI" panose="020B0502040204020203" pitchFamily="34" charset="0"/>
                <a:cs typeface="Arial" panose="020B0604020202020204" pitchFamily="34" charset="0"/>
              </a:rPr>
              <a:t> </a:t>
            </a:r>
            <a:r>
              <a:rPr lang="en-US" sz="2000" dirty="0" err="1">
                <a:solidFill>
                  <a:prstClr val="black"/>
                </a:solidFill>
                <a:latin typeface="Arial" panose="020B0604020202020204" pitchFamily="34" charset="0"/>
                <a:ea typeface="Segoe UI" panose="020B0502040204020203" pitchFamily="34" charset="0"/>
                <a:cs typeface="Arial" panose="020B0604020202020204" pitchFamily="34" charset="0"/>
              </a:rPr>
              <a:t>pos-pos</a:t>
            </a:r>
            <a:r>
              <a:rPr lang="en-US" sz="2000" dirty="0">
                <a:solidFill>
                  <a:prstClr val="black"/>
                </a:solidFill>
                <a:latin typeface="Arial" panose="020B0604020202020204" pitchFamily="34" charset="0"/>
                <a:ea typeface="Segoe UI" panose="020B0502040204020203" pitchFamily="34" charset="0"/>
                <a:cs typeface="Arial" panose="020B0604020202020204" pitchFamily="34" charset="0"/>
              </a:rPr>
              <a:t> </a:t>
            </a:r>
            <a:r>
              <a:rPr lang="en-US" sz="2000" dirty="0" err="1">
                <a:solidFill>
                  <a:prstClr val="black"/>
                </a:solidFill>
                <a:latin typeface="Arial" panose="020B0604020202020204" pitchFamily="34" charset="0"/>
                <a:ea typeface="Segoe UI" panose="020B0502040204020203" pitchFamily="34" charset="0"/>
                <a:cs typeface="Arial" panose="020B0604020202020204" pitchFamily="34" charset="0"/>
              </a:rPr>
              <a:t>tertentu</a:t>
            </a:r>
            <a:r>
              <a:rPr lang="en-US" sz="2000" dirty="0">
                <a:solidFill>
                  <a:prstClr val="black"/>
                </a:solidFill>
                <a:latin typeface="Arial" panose="020B0604020202020204" pitchFamily="34" charset="0"/>
                <a:ea typeface="Segoe UI" panose="020B0502040204020203" pitchFamily="34" charset="0"/>
                <a:cs typeface="Arial" panose="020B0604020202020204" pitchFamily="34" charset="0"/>
              </a:rPr>
              <a:t> yang </a:t>
            </a:r>
            <a:r>
              <a:rPr lang="en-US" sz="2000" dirty="0" err="1">
                <a:solidFill>
                  <a:prstClr val="black"/>
                </a:solidFill>
                <a:latin typeface="Arial" panose="020B0604020202020204" pitchFamily="34" charset="0"/>
                <a:ea typeface="Segoe UI" panose="020B0502040204020203" pitchFamily="34" charset="0"/>
                <a:cs typeface="Arial" panose="020B0604020202020204" pitchFamily="34" charset="0"/>
              </a:rPr>
              <a:t>relevan</a:t>
            </a:r>
            <a:r>
              <a:rPr lang="en-US" sz="2000" dirty="0">
                <a:solidFill>
                  <a:prstClr val="black"/>
                </a:solidFill>
                <a:latin typeface="Arial" panose="020B0604020202020204" pitchFamily="34" charset="0"/>
                <a:ea typeface="Segoe UI" panose="020B0502040204020203" pitchFamily="34" charset="0"/>
                <a:cs typeface="Arial" panose="020B0604020202020204" pitchFamily="34" charset="0"/>
              </a:rPr>
              <a:t>.</a:t>
            </a:r>
          </a:p>
          <a:p>
            <a:pPr marL="16088">
              <a:spcBef>
                <a:spcPts val="420"/>
              </a:spcBef>
              <a:tabLst>
                <a:tab pos="575719" algn="l"/>
                <a:tab pos="576564" algn="l"/>
              </a:tabLst>
            </a:pPr>
            <a:endParaRPr lang="en-US" sz="2000" dirty="0">
              <a:latin typeface="Arial"/>
              <a:cs typeface="Arial"/>
            </a:endParaRPr>
          </a:p>
          <a:p>
            <a:pPr marL="16088" marR="6773">
              <a:lnSpc>
                <a:spcPct val="114599"/>
              </a:lnSpc>
              <a:tabLst>
                <a:tab pos="575719" algn="l"/>
                <a:tab pos="576564" algn="l"/>
              </a:tabLst>
            </a:pPr>
            <a:r>
              <a:rPr lang="en-US" sz="2000" spc="-7" dirty="0" err="1">
                <a:latin typeface="Arial"/>
                <a:cs typeface="Arial"/>
              </a:rPr>
              <a:t>Untuk</a:t>
            </a:r>
            <a:r>
              <a:rPr lang="en-US" sz="2000" spc="-7" dirty="0">
                <a:latin typeface="Arial"/>
                <a:cs typeface="Arial"/>
              </a:rPr>
              <a:t> </a:t>
            </a:r>
            <a:r>
              <a:rPr lang="en-US" sz="2000" dirty="0" err="1">
                <a:latin typeface="Arial"/>
                <a:cs typeface="Arial"/>
              </a:rPr>
              <a:t>membuat</a:t>
            </a:r>
            <a:r>
              <a:rPr lang="en-US" sz="2000" dirty="0">
                <a:latin typeface="Arial"/>
                <a:cs typeface="Arial"/>
              </a:rPr>
              <a:t> </a:t>
            </a:r>
            <a:r>
              <a:rPr lang="en-US" sz="2000" spc="-7" dirty="0" err="1">
                <a:latin typeface="Arial"/>
                <a:cs typeface="Arial"/>
              </a:rPr>
              <a:t>Laporan</a:t>
            </a:r>
            <a:r>
              <a:rPr lang="en-US" sz="2000" spc="-7" dirty="0">
                <a:latin typeface="Arial"/>
                <a:cs typeface="Arial"/>
              </a:rPr>
              <a:t> </a:t>
            </a:r>
            <a:r>
              <a:rPr lang="en-US" sz="2000" spc="-7" dirty="0" err="1">
                <a:latin typeface="Arial"/>
                <a:cs typeface="Arial"/>
              </a:rPr>
              <a:t>Laba</a:t>
            </a:r>
            <a:r>
              <a:rPr lang="en-US" sz="2000" spc="-7" dirty="0">
                <a:latin typeface="Arial"/>
                <a:cs typeface="Arial"/>
              </a:rPr>
              <a:t> </a:t>
            </a:r>
            <a:r>
              <a:rPr lang="en-US" sz="2000" spc="-7" dirty="0" err="1">
                <a:latin typeface="Arial"/>
                <a:cs typeface="Arial"/>
              </a:rPr>
              <a:t>Rugi</a:t>
            </a:r>
            <a:r>
              <a:rPr lang="en-US" sz="2000" spc="-7" dirty="0">
                <a:latin typeface="Arial"/>
                <a:cs typeface="Arial"/>
              </a:rPr>
              <a:t> </a:t>
            </a:r>
            <a:r>
              <a:rPr lang="en-US" sz="2000" spc="-7" dirty="0" err="1">
                <a:latin typeface="Arial"/>
                <a:cs typeface="Arial"/>
              </a:rPr>
              <a:t>dan</a:t>
            </a:r>
            <a:r>
              <a:rPr lang="en-US" sz="2000" spc="-7" dirty="0">
                <a:latin typeface="Arial"/>
                <a:cs typeface="Arial"/>
              </a:rPr>
              <a:t> </a:t>
            </a:r>
            <a:r>
              <a:rPr lang="en-US" sz="2000" spc="-7" dirty="0" err="1">
                <a:latin typeface="Arial"/>
                <a:cs typeface="Arial"/>
              </a:rPr>
              <a:t>Neraca</a:t>
            </a:r>
            <a:r>
              <a:rPr lang="en-US" sz="2000" spc="-7" dirty="0">
                <a:latin typeface="Arial"/>
                <a:cs typeface="Arial"/>
              </a:rPr>
              <a:t>, </a:t>
            </a:r>
            <a:r>
              <a:rPr lang="en-US" sz="2000" spc="-7" dirty="0" err="1">
                <a:latin typeface="Arial"/>
                <a:cs typeface="Arial"/>
              </a:rPr>
              <a:t>dibutuhkan</a:t>
            </a:r>
            <a:r>
              <a:rPr lang="en-US" sz="2000" spc="-7" dirty="0">
                <a:latin typeface="Arial"/>
                <a:cs typeface="Arial"/>
              </a:rPr>
              <a:t> </a:t>
            </a:r>
            <a:r>
              <a:rPr lang="en-US" sz="2000" spc="-7" dirty="0" err="1">
                <a:latin typeface="Arial"/>
                <a:cs typeface="Arial"/>
              </a:rPr>
              <a:t>jurnal</a:t>
            </a:r>
            <a:r>
              <a:rPr lang="en-US" sz="2000" spc="-7" dirty="0">
                <a:latin typeface="Arial"/>
                <a:cs typeface="Arial"/>
              </a:rPr>
              <a:t>, </a:t>
            </a:r>
            <a:r>
              <a:rPr lang="en-US" sz="2000" spc="-7" dirty="0" err="1">
                <a:latin typeface="Arial"/>
                <a:cs typeface="Arial"/>
              </a:rPr>
              <a:t>buku</a:t>
            </a:r>
            <a:r>
              <a:rPr lang="en-US" sz="2000" spc="-7" dirty="0">
                <a:latin typeface="Arial"/>
                <a:cs typeface="Arial"/>
              </a:rPr>
              <a:t>  </a:t>
            </a:r>
            <a:r>
              <a:rPr lang="en-US" sz="2000" spc="-7" dirty="0" err="1">
                <a:latin typeface="Arial"/>
                <a:cs typeface="Arial"/>
              </a:rPr>
              <a:t>besar</a:t>
            </a:r>
            <a:r>
              <a:rPr lang="en-US" sz="2000" spc="-7" dirty="0">
                <a:latin typeface="Arial"/>
                <a:cs typeface="Arial"/>
              </a:rPr>
              <a:t>, </a:t>
            </a:r>
            <a:r>
              <a:rPr lang="en-US" sz="2000" spc="-7" dirty="0" err="1">
                <a:latin typeface="Arial"/>
                <a:cs typeface="Arial"/>
              </a:rPr>
              <a:t>dst</a:t>
            </a:r>
            <a:r>
              <a:rPr lang="en-US" sz="2000" spc="-7" dirty="0">
                <a:latin typeface="Arial"/>
                <a:cs typeface="Arial"/>
              </a:rPr>
              <a:t> </a:t>
            </a:r>
            <a:r>
              <a:rPr lang="en-US" sz="2000" dirty="0">
                <a:latin typeface="Arial"/>
                <a:cs typeface="Arial"/>
              </a:rPr>
              <a:t>- yang </a:t>
            </a:r>
            <a:r>
              <a:rPr lang="en-US" sz="2000" dirty="0" err="1">
                <a:latin typeface="Arial"/>
                <a:cs typeface="Arial"/>
              </a:rPr>
              <a:t>merupakan</a:t>
            </a:r>
            <a:r>
              <a:rPr lang="en-US" sz="2000" dirty="0">
                <a:latin typeface="Arial"/>
                <a:cs typeface="Arial"/>
              </a:rPr>
              <a:t> </a:t>
            </a:r>
            <a:r>
              <a:rPr lang="en-US" sz="2000" spc="-7" dirty="0">
                <a:latin typeface="Arial"/>
                <a:cs typeface="Arial"/>
              </a:rPr>
              <a:t>proses </a:t>
            </a:r>
            <a:r>
              <a:rPr lang="en-US" sz="2000" spc="-7" dirty="0" err="1">
                <a:latin typeface="Arial"/>
                <a:cs typeface="Arial"/>
              </a:rPr>
              <a:t>akuntansi</a:t>
            </a:r>
            <a:r>
              <a:rPr lang="en-US" sz="2000" spc="-7" dirty="0">
                <a:latin typeface="Arial"/>
                <a:cs typeface="Arial"/>
              </a:rPr>
              <a:t>. </a:t>
            </a:r>
            <a:r>
              <a:rPr lang="en-US" sz="2000" dirty="0">
                <a:latin typeface="Arial"/>
                <a:cs typeface="Arial"/>
              </a:rPr>
              <a:t>(</a:t>
            </a:r>
            <a:r>
              <a:rPr lang="en-US" sz="2000" dirty="0" err="1">
                <a:latin typeface="Arial"/>
                <a:cs typeface="Arial"/>
              </a:rPr>
              <a:t>Debet</a:t>
            </a:r>
            <a:r>
              <a:rPr lang="en-US" sz="2000" dirty="0">
                <a:latin typeface="Arial"/>
                <a:cs typeface="Arial"/>
              </a:rPr>
              <a:t> &amp;</a:t>
            </a:r>
            <a:r>
              <a:rPr lang="en-US" sz="2000" spc="-87" dirty="0">
                <a:latin typeface="Arial"/>
                <a:cs typeface="Arial"/>
              </a:rPr>
              <a:t> </a:t>
            </a:r>
            <a:r>
              <a:rPr lang="en-US" sz="2000" spc="-7" dirty="0" err="1">
                <a:latin typeface="Arial"/>
                <a:cs typeface="Arial"/>
              </a:rPr>
              <a:t>Kredit</a:t>
            </a:r>
            <a:r>
              <a:rPr lang="en-US" sz="2000" spc="-7" dirty="0">
                <a:latin typeface="Arial"/>
                <a:cs typeface="Arial"/>
              </a:rPr>
              <a:t>)</a:t>
            </a:r>
            <a:endParaRPr lang="en-US" sz="2000" dirty="0">
              <a:latin typeface="Arial"/>
              <a:cs typeface="Arial"/>
            </a:endParaRPr>
          </a:p>
          <a:p>
            <a:pPr marL="16088">
              <a:spcBef>
                <a:spcPts val="420"/>
              </a:spcBef>
              <a:tabLst>
                <a:tab pos="575719" algn="l"/>
                <a:tab pos="576564" algn="l"/>
              </a:tabLst>
            </a:pPr>
            <a:r>
              <a:rPr lang="en-US" sz="2000" spc="-7" dirty="0" err="1">
                <a:latin typeface="Arial"/>
                <a:cs typeface="Arial"/>
              </a:rPr>
              <a:t>Laporan</a:t>
            </a:r>
            <a:r>
              <a:rPr lang="en-US" sz="2000" spc="-7" dirty="0">
                <a:latin typeface="Arial"/>
                <a:cs typeface="Arial"/>
              </a:rPr>
              <a:t> Audit </a:t>
            </a:r>
            <a:r>
              <a:rPr lang="en-US" sz="2000" spc="-7" dirty="0" err="1">
                <a:latin typeface="Arial"/>
                <a:cs typeface="Arial"/>
              </a:rPr>
              <a:t>oleh</a:t>
            </a:r>
            <a:r>
              <a:rPr lang="en-US" sz="2000" spc="-7" dirty="0">
                <a:latin typeface="Arial"/>
                <a:cs typeface="Arial"/>
              </a:rPr>
              <a:t> </a:t>
            </a:r>
            <a:r>
              <a:rPr lang="en-US" sz="2000" spc="-7" dirty="0" err="1">
                <a:latin typeface="Arial"/>
                <a:cs typeface="Arial"/>
              </a:rPr>
              <a:t>Akuntan</a:t>
            </a:r>
            <a:r>
              <a:rPr lang="en-US" sz="2000" spc="-7" dirty="0">
                <a:latin typeface="Arial"/>
                <a:cs typeface="Arial"/>
              </a:rPr>
              <a:t> </a:t>
            </a:r>
            <a:r>
              <a:rPr lang="en-US" sz="2000" spc="-7" dirty="0" err="1">
                <a:latin typeface="Arial"/>
                <a:cs typeface="Arial"/>
              </a:rPr>
              <a:t>Publik</a:t>
            </a:r>
            <a:r>
              <a:rPr lang="en-US" sz="2000" spc="-7" dirty="0">
                <a:latin typeface="Arial"/>
                <a:cs typeface="Arial"/>
              </a:rPr>
              <a:t> </a:t>
            </a:r>
            <a:r>
              <a:rPr lang="en-US" sz="2000" dirty="0">
                <a:latin typeface="Arial"/>
                <a:cs typeface="Arial"/>
              </a:rPr>
              <a:t>= </a:t>
            </a:r>
            <a:r>
              <a:rPr lang="en-US" sz="2000" dirty="0" err="1">
                <a:latin typeface="Arial"/>
                <a:cs typeface="Arial"/>
              </a:rPr>
              <a:t>Wajib</a:t>
            </a:r>
            <a:r>
              <a:rPr lang="en-US" sz="2000" dirty="0">
                <a:latin typeface="Arial"/>
                <a:cs typeface="Arial"/>
              </a:rPr>
              <a:t> </a:t>
            </a:r>
            <a:r>
              <a:rPr lang="en-US" sz="2000" dirty="0" err="1">
                <a:latin typeface="Arial"/>
                <a:cs typeface="Arial"/>
              </a:rPr>
              <a:t>untuk</a:t>
            </a:r>
            <a:r>
              <a:rPr lang="en-US" sz="2000" dirty="0">
                <a:latin typeface="Arial"/>
                <a:cs typeface="Arial"/>
              </a:rPr>
              <a:t> </a:t>
            </a:r>
            <a:r>
              <a:rPr lang="en-US" sz="2000" dirty="0" err="1">
                <a:latin typeface="Arial"/>
                <a:cs typeface="Arial"/>
              </a:rPr>
              <a:t>perusahaan</a:t>
            </a:r>
            <a:r>
              <a:rPr lang="en-US" sz="2000" dirty="0">
                <a:latin typeface="Arial"/>
                <a:cs typeface="Arial"/>
              </a:rPr>
              <a:t> </a:t>
            </a:r>
            <a:r>
              <a:rPr lang="en-US" sz="2000" dirty="0" err="1">
                <a:latin typeface="Arial"/>
                <a:cs typeface="Arial"/>
              </a:rPr>
              <a:t>dengan</a:t>
            </a:r>
            <a:r>
              <a:rPr lang="en-US" sz="2000" dirty="0">
                <a:latin typeface="Arial"/>
                <a:cs typeface="Arial"/>
              </a:rPr>
              <a:t> </a:t>
            </a:r>
            <a:r>
              <a:rPr lang="en-US" sz="2000" dirty="0" err="1">
                <a:latin typeface="Arial"/>
                <a:cs typeface="Arial"/>
              </a:rPr>
              <a:t>omset</a:t>
            </a:r>
            <a:r>
              <a:rPr lang="en-US" sz="2000" dirty="0">
                <a:latin typeface="Arial"/>
                <a:cs typeface="Arial"/>
              </a:rPr>
              <a:t> &gt; 50 </a:t>
            </a:r>
            <a:r>
              <a:rPr lang="en-US" sz="2000" dirty="0" err="1">
                <a:latin typeface="Arial"/>
                <a:cs typeface="Arial"/>
              </a:rPr>
              <a:t>miliar</a:t>
            </a:r>
            <a:endParaRPr lang="en-US" sz="2000" dirty="0">
              <a:latin typeface="Arial"/>
              <a:cs typeface="Arial"/>
            </a:endParaRPr>
          </a:p>
          <a:p>
            <a:pPr>
              <a:buClr>
                <a:srgbClr val="BC770B"/>
              </a:buClr>
              <a:defRPr/>
            </a:pPr>
            <a:endParaRPr lang="en-US" sz="2000" dirty="0">
              <a:solidFill>
                <a:prstClr val="black"/>
              </a:solidFill>
              <a:ea typeface="Segoe UI" panose="020B0502040204020203" pitchFamily="34" charset="0"/>
              <a:cs typeface="Arial" panose="020B0604020202020204" pitchFamily="34" charset="0"/>
            </a:endParaRPr>
          </a:p>
        </p:txBody>
      </p:sp>
      <p:sp>
        <p:nvSpPr>
          <p:cNvPr id="11" name="Title 1"/>
          <p:cNvSpPr txBox="1">
            <a:spLocks/>
          </p:cNvSpPr>
          <p:nvPr/>
        </p:nvSpPr>
        <p:spPr>
          <a:xfrm>
            <a:off x="515379" y="4791447"/>
            <a:ext cx="3540226" cy="151216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600" dirty="0" err="1">
                <a:solidFill>
                  <a:schemeClr val="bg1"/>
                </a:solidFill>
                <a:latin typeface="+mn-lt"/>
                <a:cs typeface="Arial" panose="020B0604020202020204" pitchFamily="34" charset="0"/>
              </a:rPr>
              <a:t>Penyelenggaraan</a:t>
            </a:r>
            <a:r>
              <a:rPr lang="en-US" sz="3600" b="1" dirty="0">
                <a:solidFill>
                  <a:schemeClr val="bg1"/>
                </a:solidFill>
                <a:latin typeface="+mn-lt"/>
                <a:cs typeface="Arial" panose="020B0604020202020204" pitchFamily="34" charset="0"/>
              </a:rPr>
              <a:t> </a:t>
            </a:r>
            <a:r>
              <a:rPr lang="en-US" sz="3600" b="1" dirty="0" err="1">
                <a:solidFill>
                  <a:schemeClr val="bg1"/>
                </a:solidFill>
                <a:latin typeface="+mn-lt"/>
                <a:cs typeface="Arial" panose="020B0604020202020204" pitchFamily="34" charset="0"/>
              </a:rPr>
              <a:t>Pembukuan</a:t>
            </a:r>
            <a:endParaRPr lang="en-US" sz="3600" b="1" dirty="0">
              <a:solidFill>
                <a:schemeClr val="bg1"/>
              </a:solidFill>
              <a:latin typeface="+mn-lt"/>
              <a:cs typeface="Arial" panose="020B0604020202020204" pitchFamily="34" charset="0"/>
            </a:endParaRPr>
          </a:p>
        </p:txBody>
      </p:sp>
      <p:grpSp>
        <p:nvGrpSpPr>
          <p:cNvPr id="6" name="Group 5">
            <a:extLst>
              <a:ext uri="{FF2B5EF4-FFF2-40B4-BE49-F238E27FC236}">
                <a16:creationId xmlns:a16="http://schemas.microsoft.com/office/drawing/2014/main" id="{426AC714-D3E9-4CA1-BF38-EAD31A228B3E}"/>
              </a:ext>
            </a:extLst>
          </p:cNvPr>
          <p:cNvGrpSpPr/>
          <p:nvPr/>
        </p:nvGrpSpPr>
        <p:grpSpPr>
          <a:xfrm>
            <a:off x="3287731" y="-1000700"/>
            <a:ext cx="4342554" cy="651379"/>
            <a:chOff x="4958989" y="-750013"/>
            <a:chExt cx="2671295" cy="400692"/>
          </a:xfrm>
        </p:grpSpPr>
        <p:sp>
          <p:nvSpPr>
            <p:cNvPr id="7" name="Rectangle 6">
              <a:extLst>
                <a:ext uri="{FF2B5EF4-FFF2-40B4-BE49-F238E27FC236}">
                  <a16:creationId xmlns:a16="http://schemas.microsoft.com/office/drawing/2014/main" id="{D366FC94-2284-4FB5-83B0-7362809C9B95}"/>
                </a:ext>
              </a:extLst>
            </p:cNvPr>
            <p:cNvSpPr/>
            <p:nvPr/>
          </p:nvSpPr>
          <p:spPr>
            <a:xfrm>
              <a:off x="5342562" y="-750013"/>
              <a:ext cx="369869" cy="400692"/>
            </a:xfrm>
            <a:prstGeom prst="rect">
              <a:avLst/>
            </a:prstGeom>
            <a:solidFill>
              <a:srgbClr val="B4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Rectangle 7">
              <a:extLst>
                <a:ext uri="{FF2B5EF4-FFF2-40B4-BE49-F238E27FC236}">
                  <a16:creationId xmlns:a16="http://schemas.microsoft.com/office/drawing/2014/main" id="{DC9F7CFC-42FB-486B-A360-7CE57534606C}"/>
                </a:ext>
              </a:extLst>
            </p:cNvPr>
            <p:cNvSpPr/>
            <p:nvPr/>
          </p:nvSpPr>
          <p:spPr>
            <a:xfrm>
              <a:off x="5726131" y="-750013"/>
              <a:ext cx="369869" cy="400692"/>
            </a:xfrm>
            <a:prstGeom prst="rect">
              <a:avLst/>
            </a:prstGeom>
            <a:solidFill>
              <a:srgbClr val="EF23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9" name="Rectangle 8">
              <a:extLst>
                <a:ext uri="{FF2B5EF4-FFF2-40B4-BE49-F238E27FC236}">
                  <a16:creationId xmlns:a16="http://schemas.microsoft.com/office/drawing/2014/main" id="{66FE9EBA-C1D3-4E70-97EA-3A735932AD33}"/>
                </a:ext>
              </a:extLst>
            </p:cNvPr>
            <p:cNvSpPr/>
            <p:nvPr/>
          </p:nvSpPr>
          <p:spPr>
            <a:xfrm>
              <a:off x="6109702" y="-750013"/>
              <a:ext cx="369869" cy="400692"/>
            </a:xfrm>
            <a:prstGeom prst="rect">
              <a:avLst/>
            </a:prstGeom>
            <a:solidFill>
              <a:srgbClr val="FFC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Rectangle 9">
              <a:extLst>
                <a:ext uri="{FF2B5EF4-FFF2-40B4-BE49-F238E27FC236}">
                  <a16:creationId xmlns:a16="http://schemas.microsoft.com/office/drawing/2014/main" id="{BE69AA04-59C0-4513-A71A-6275C3EA7FF1}"/>
                </a:ext>
              </a:extLst>
            </p:cNvPr>
            <p:cNvSpPr/>
            <p:nvPr/>
          </p:nvSpPr>
          <p:spPr>
            <a:xfrm>
              <a:off x="4958989" y="-750013"/>
              <a:ext cx="369869" cy="400692"/>
            </a:xfrm>
            <a:prstGeom prst="rect">
              <a:avLst/>
            </a:prstGeom>
            <a:solidFill>
              <a:srgbClr val="E31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Rectangle 11">
              <a:extLst>
                <a:ext uri="{FF2B5EF4-FFF2-40B4-BE49-F238E27FC236}">
                  <a16:creationId xmlns:a16="http://schemas.microsoft.com/office/drawing/2014/main" id="{7EFD54B9-D4A1-42E5-83FA-B38072A288EE}"/>
                </a:ext>
              </a:extLst>
            </p:cNvPr>
            <p:cNvSpPr/>
            <p:nvPr/>
          </p:nvSpPr>
          <p:spPr>
            <a:xfrm>
              <a:off x="6493273" y="-750013"/>
              <a:ext cx="369869" cy="400692"/>
            </a:xfrm>
            <a:prstGeom prst="rect">
              <a:avLst/>
            </a:prstGeom>
            <a:solidFill>
              <a:srgbClr val="363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3" name="Rectangle 12">
              <a:extLst>
                <a:ext uri="{FF2B5EF4-FFF2-40B4-BE49-F238E27FC236}">
                  <a16:creationId xmlns:a16="http://schemas.microsoft.com/office/drawing/2014/main" id="{41DC537F-94BE-492F-8310-D253D625E670}"/>
                </a:ext>
              </a:extLst>
            </p:cNvPr>
            <p:cNvSpPr/>
            <p:nvPr/>
          </p:nvSpPr>
          <p:spPr>
            <a:xfrm>
              <a:off x="6876844" y="-750013"/>
              <a:ext cx="369869" cy="400692"/>
            </a:xfrm>
            <a:prstGeom prst="rect">
              <a:avLst/>
            </a:prstGeom>
            <a:solidFill>
              <a:srgbClr val="C2CD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Rectangle 13">
              <a:extLst>
                <a:ext uri="{FF2B5EF4-FFF2-40B4-BE49-F238E27FC236}">
                  <a16:creationId xmlns:a16="http://schemas.microsoft.com/office/drawing/2014/main" id="{CFDB90B1-09AE-4777-B252-2F213BA41736}"/>
                </a:ext>
              </a:extLst>
            </p:cNvPr>
            <p:cNvSpPr/>
            <p:nvPr/>
          </p:nvSpPr>
          <p:spPr>
            <a:xfrm>
              <a:off x="7260415" y="-750013"/>
              <a:ext cx="369869" cy="400692"/>
            </a:xfrm>
            <a:prstGeom prst="rect">
              <a:avLst/>
            </a:prstGeom>
            <a:solidFill>
              <a:srgbClr val="D2B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cxnSp>
        <p:nvCxnSpPr>
          <p:cNvPr id="15" name="Straight Connector 14">
            <a:extLst>
              <a:ext uri="{FF2B5EF4-FFF2-40B4-BE49-F238E27FC236}">
                <a16:creationId xmlns:a16="http://schemas.microsoft.com/office/drawing/2014/main" id="{3BE2FC16-ECD3-4229-92D6-264BEDBF55B6}"/>
              </a:ext>
            </a:extLst>
          </p:cNvPr>
          <p:cNvCxnSpPr/>
          <p:nvPr/>
        </p:nvCxnSpPr>
        <p:spPr>
          <a:xfrm>
            <a:off x="4570984" y="1"/>
            <a:ext cx="25668" cy="6857999"/>
          </a:xfrm>
          <a:prstGeom prst="line">
            <a:avLst/>
          </a:prstGeom>
          <a:ln w="76200">
            <a:solidFill>
              <a:srgbClr val="FFC32E"/>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4BC499E9-00B8-4D3B-832D-301A88C30EF5}"/>
              </a:ext>
            </a:extLst>
          </p:cNvPr>
          <p:cNvPicPr>
            <a:picLocks noChangeAspect="1"/>
          </p:cNvPicPr>
          <p:nvPr/>
        </p:nvPicPr>
        <p:blipFill>
          <a:blip r:embed="rId5"/>
          <a:stretch>
            <a:fillRect/>
          </a:stretch>
        </p:blipFill>
        <p:spPr>
          <a:xfrm>
            <a:off x="10326462" y="80185"/>
            <a:ext cx="1865538" cy="493819"/>
          </a:xfrm>
          <a:prstGeom prst="rect">
            <a:avLst/>
          </a:prstGeom>
        </p:spPr>
      </p:pic>
    </p:spTree>
    <p:extLst>
      <p:ext uri="{BB962C8B-B14F-4D97-AF65-F5344CB8AC3E}">
        <p14:creationId xmlns:p14="http://schemas.microsoft.com/office/powerpoint/2010/main" val="18249003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11698F-7980-4021-A19A-066637452661}"/>
              </a:ext>
            </a:extLst>
          </p:cNvPr>
          <p:cNvSpPr/>
          <p:nvPr/>
        </p:nvSpPr>
        <p:spPr>
          <a:xfrm>
            <a:off x="-1" y="2876353"/>
            <a:ext cx="12191999" cy="3981645"/>
          </a:xfrm>
          <a:prstGeom prst="rect">
            <a:avLst/>
          </a:prstGeom>
          <a:solidFill>
            <a:srgbClr val="FFC32E"/>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2" name="Rectangle 11"/>
          <p:cNvSpPr/>
          <p:nvPr/>
        </p:nvSpPr>
        <p:spPr>
          <a:xfrm>
            <a:off x="3935413" y="3259042"/>
            <a:ext cx="8029575" cy="3216265"/>
          </a:xfrm>
          <a:prstGeom prst="rect">
            <a:avLst/>
          </a:prstGeom>
          <a:noFill/>
        </p:spPr>
        <p:txBody>
          <a:bodyPr wrap="square" lIns="91440" tIns="45720" rIns="91440" bIns="45720">
            <a:spAutoFit/>
          </a:bodyPr>
          <a:lstStyle/>
          <a:p>
            <a:pPr algn="ctr"/>
            <a:r>
              <a:rPr lang="en-US" sz="8800" cap="none" spc="0" dirty="0" err="1">
                <a:ln w="12700">
                  <a:noFill/>
                  <a:prstDash val="solid"/>
                </a:ln>
                <a:solidFill>
                  <a:srgbClr val="363635"/>
                </a:solidFill>
                <a:latin typeface="+mj-lt"/>
              </a:rPr>
              <a:t>Penggunaan</a:t>
            </a:r>
            <a:endParaRPr lang="en-US" sz="8800" cap="none" spc="0" dirty="0">
              <a:ln w="12700">
                <a:noFill/>
                <a:prstDash val="solid"/>
              </a:ln>
              <a:solidFill>
                <a:srgbClr val="363635"/>
              </a:solidFill>
              <a:latin typeface="+mj-lt"/>
            </a:endParaRPr>
          </a:p>
          <a:p>
            <a:pPr algn="ctr"/>
            <a:r>
              <a:rPr lang="en-US" sz="11500" b="1" cap="none" spc="0" dirty="0">
                <a:ln w="12700">
                  <a:noFill/>
                  <a:prstDash val="solid"/>
                </a:ln>
                <a:solidFill>
                  <a:srgbClr val="363635"/>
                </a:solidFill>
              </a:rPr>
              <a:t>e-Form 1771</a:t>
            </a:r>
          </a:p>
        </p:txBody>
      </p:sp>
      <p:pic>
        <p:nvPicPr>
          <p:cNvPr id="5" name="Picture 4">
            <a:extLst>
              <a:ext uri="{FF2B5EF4-FFF2-40B4-BE49-F238E27FC236}">
                <a16:creationId xmlns:a16="http://schemas.microsoft.com/office/drawing/2014/main" id="{28854A2B-B5EC-4A9F-9CB2-403BC58802BC}"/>
              </a:ext>
            </a:extLst>
          </p:cNvPr>
          <p:cNvPicPr>
            <a:picLocks noChangeAspect="1"/>
          </p:cNvPicPr>
          <p:nvPr/>
        </p:nvPicPr>
        <p:blipFill rotWithShape="1">
          <a:blip r:embed="rId2" cstate="print">
            <a:grayscl/>
            <a:extLst>
              <a:ext uri="{28A0092B-C50C-407E-A947-70E740481C1C}">
                <a14:useLocalDpi xmlns:a14="http://schemas.microsoft.com/office/drawing/2010/main" val="0"/>
              </a:ext>
            </a:extLst>
          </a:blip>
          <a:srcRect l="17086" t="17825" r="5915" b="54889"/>
          <a:stretch/>
        </p:blipFill>
        <p:spPr>
          <a:xfrm>
            <a:off x="0" y="-4017"/>
            <a:ext cx="12192000" cy="2880367"/>
          </a:xfrm>
          <a:prstGeom prst="rect">
            <a:avLst/>
          </a:prstGeom>
        </p:spPr>
      </p:pic>
      <p:sp>
        <p:nvSpPr>
          <p:cNvPr id="6" name="Rectangle 5">
            <a:extLst>
              <a:ext uri="{FF2B5EF4-FFF2-40B4-BE49-F238E27FC236}">
                <a16:creationId xmlns:a16="http://schemas.microsoft.com/office/drawing/2014/main" id="{3285EAAC-6B80-40D2-A0D8-88AAB85F2843}"/>
              </a:ext>
            </a:extLst>
          </p:cNvPr>
          <p:cNvSpPr/>
          <p:nvPr/>
        </p:nvSpPr>
        <p:spPr>
          <a:xfrm>
            <a:off x="209549" y="2563717"/>
            <a:ext cx="6286501" cy="695324"/>
          </a:xfrm>
          <a:prstGeom prst="rect">
            <a:avLst/>
          </a:prstGeom>
          <a:solidFill>
            <a:srgbClr val="EF2328"/>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178EC8B2-720A-459C-B7A3-4A699DCF7651}"/>
              </a:ext>
            </a:extLst>
          </p:cNvPr>
          <p:cNvSpPr/>
          <p:nvPr/>
        </p:nvSpPr>
        <p:spPr>
          <a:xfrm>
            <a:off x="11762641" y="0"/>
            <a:ext cx="429359" cy="1139868"/>
          </a:xfrm>
          <a:prstGeom prst="rect">
            <a:avLst/>
          </a:prstGeom>
          <a:solidFill>
            <a:srgbClr val="EF23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8" name="Picture 7">
            <a:extLst>
              <a:ext uri="{FF2B5EF4-FFF2-40B4-BE49-F238E27FC236}">
                <a16:creationId xmlns:a16="http://schemas.microsoft.com/office/drawing/2014/main" id="{BF7145F2-9695-4226-9D58-ED22E8761396}"/>
              </a:ext>
            </a:extLst>
          </p:cNvPr>
          <p:cNvPicPr>
            <a:picLocks noChangeAspect="1"/>
          </p:cNvPicPr>
          <p:nvPr/>
        </p:nvPicPr>
        <p:blipFill>
          <a:blip r:embed="rId3"/>
          <a:stretch>
            <a:fillRect/>
          </a:stretch>
        </p:blipFill>
        <p:spPr>
          <a:xfrm>
            <a:off x="60553" y="58425"/>
            <a:ext cx="1865538" cy="493819"/>
          </a:xfrm>
          <a:prstGeom prst="rect">
            <a:avLst/>
          </a:prstGeom>
        </p:spPr>
      </p:pic>
    </p:spTree>
    <p:extLst>
      <p:ext uri="{BB962C8B-B14F-4D97-AF65-F5344CB8AC3E}">
        <p14:creationId xmlns:p14="http://schemas.microsoft.com/office/powerpoint/2010/main" val="19186117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4E1003-61E5-4FE2-BD5B-66F42FAD3B94}"/>
              </a:ext>
            </a:extLst>
          </p:cNvPr>
          <p:cNvSpPr/>
          <p:nvPr/>
        </p:nvSpPr>
        <p:spPr>
          <a:xfrm>
            <a:off x="1615602" y="2887045"/>
            <a:ext cx="6010382" cy="387848"/>
          </a:xfrm>
          <a:prstGeom prst="rect">
            <a:avLst/>
          </a:prstGeom>
          <a:solidFill>
            <a:srgbClr val="FFC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Content Placeholder 2"/>
          <p:cNvSpPr>
            <a:spLocks noGrp="1"/>
          </p:cNvSpPr>
          <p:nvPr>
            <p:ph idx="1"/>
          </p:nvPr>
        </p:nvSpPr>
        <p:spPr>
          <a:xfrm>
            <a:off x="683215" y="2545560"/>
            <a:ext cx="7875157" cy="4297029"/>
          </a:xfrm>
        </p:spPr>
        <p:txBody>
          <a:bodyPr>
            <a:normAutofit/>
          </a:bodyPr>
          <a:lstStyle/>
          <a:p>
            <a:pPr marL="0" indent="0" algn="just">
              <a:buNone/>
            </a:pPr>
            <a:r>
              <a:rPr lang="id-ID" sz="1800" dirty="0"/>
              <a:t>Formulir SPT Tahunan PPh Badan ada dua jenis, yaitu </a:t>
            </a:r>
            <a:r>
              <a:rPr lang="en-US" sz="1800" dirty="0"/>
              <a:t>:</a:t>
            </a:r>
          </a:p>
          <a:p>
            <a:pPr marL="0" indent="0" algn="ctr">
              <a:buNone/>
            </a:pPr>
            <a:r>
              <a:rPr lang="id-ID" sz="2000" b="1" dirty="0"/>
              <a:t>SPT dengan kode 1771 dan SPT yang berkode 1771/$ </a:t>
            </a:r>
            <a:endParaRPr lang="en-US" sz="2000" b="1" dirty="0"/>
          </a:p>
          <a:p>
            <a:pPr marL="0" indent="0" algn="just">
              <a:buNone/>
            </a:pPr>
            <a:endParaRPr lang="en-US" sz="1200" dirty="0"/>
          </a:p>
          <a:p>
            <a:pPr marL="0" indent="0" algn="just">
              <a:buNone/>
            </a:pPr>
            <a:r>
              <a:rPr lang="id-ID" sz="1800" dirty="0"/>
              <a:t>SPT 1771 diperuntukkan untuk WP Badan pada umumnya yang meliputi WP Badan yang berbentuk hukum:  PT, CV, perseroan lainnya, BUMN/D, koperasi, yayasan dan lain-lain. </a:t>
            </a:r>
            <a:endParaRPr lang="en-US" sz="1800" dirty="0"/>
          </a:p>
          <a:p>
            <a:pPr marL="0" indent="0" algn="just">
              <a:buNone/>
            </a:pPr>
            <a:r>
              <a:rPr lang="id-ID" sz="1800" dirty="0"/>
              <a:t>Selain itu masih terdapat golongan WP tertentu yang juga diwajibkan mengisi dan menyampaikan SPT 1771, yaitu:</a:t>
            </a:r>
            <a:endParaRPr lang="en-US" sz="1800" dirty="0"/>
          </a:p>
          <a:p>
            <a:pPr marL="534988" lvl="1" algn="just">
              <a:buClr>
                <a:srgbClr val="E83461"/>
              </a:buClr>
              <a:buFont typeface="Wingdings" panose="05000000000000000000" pitchFamily="2" charset="2"/>
              <a:buChar char="§"/>
            </a:pPr>
            <a:r>
              <a:rPr lang="id-ID" sz="1800" dirty="0"/>
              <a:t>WP Orang Pribadi Luar Negeri yang berstatus sebagai BUT</a:t>
            </a:r>
            <a:endParaRPr lang="en-US" sz="1800" dirty="0"/>
          </a:p>
          <a:p>
            <a:pPr marL="534988" lvl="1" algn="just">
              <a:buClr>
                <a:srgbClr val="E83461"/>
              </a:buClr>
              <a:buFont typeface="Wingdings" panose="05000000000000000000" pitchFamily="2" charset="2"/>
              <a:buChar char="§"/>
            </a:pPr>
            <a:r>
              <a:rPr lang="id-ID" sz="1800" dirty="0"/>
              <a:t>WP Badan yang semata-mata hanya memperoleh atau menerima penghasilan yang telah dikenakan PPh Final</a:t>
            </a:r>
            <a:endParaRPr lang="en-US" sz="1800" dirty="0"/>
          </a:p>
          <a:p>
            <a:pPr marL="534988" lvl="1" algn="just">
              <a:buClr>
                <a:srgbClr val="E83461"/>
              </a:buClr>
              <a:buFont typeface="Wingdings" panose="05000000000000000000" pitchFamily="2" charset="2"/>
              <a:buChar char="§"/>
            </a:pPr>
            <a:r>
              <a:rPr lang="id-ID" sz="1800" dirty="0"/>
              <a:t>WP Kontrak Investasi Kolektif (KIK)</a:t>
            </a:r>
            <a:endParaRPr lang="en-US" sz="1800" dirty="0"/>
          </a:p>
        </p:txBody>
      </p:sp>
      <p:pic>
        <p:nvPicPr>
          <p:cNvPr id="4" name="Picture 3">
            <a:extLst>
              <a:ext uri="{FF2B5EF4-FFF2-40B4-BE49-F238E27FC236}">
                <a16:creationId xmlns:a16="http://schemas.microsoft.com/office/drawing/2014/main" id="{B55E6BEC-A868-41E5-B0BE-5B3C9B8D0664}"/>
              </a:ext>
            </a:extLst>
          </p:cNvPr>
          <p:cNvPicPr>
            <a:picLocks noChangeAspect="1"/>
          </p:cNvPicPr>
          <p:nvPr/>
        </p:nvPicPr>
        <p:blipFill rotWithShape="1">
          <a:blip r:embed="rId2" cstate="print">
            <a:grayscl/>
            <a:extLst>
              <a:ext uri="{28A0092B-C50C-407E-A947-70E740481C1C}">
                <a14:useLocalDpi xmlns:a14="http://schemas.microsoft.com/office/drawing/2010/main" val="0"/>
              </a:ext>
            </a:extLst>
          </a:blip>
          <a:srcRect l="23196"/>
          <a:stretch/>
        </p:blipFill>
        <p:spPr>
          <a:xfrm>
            <a:off x="8680531" y="0"/>
            <a:ext cx="3511469" cy="6858000"/>
          </a:xfrm>
          <a:prstGeom prst="rect">
            <a:avLst/>
          </a:prstGeom>
        </p:spPr>
      </p:pic>
      <p:sp>
        <p:nvSpPr>
          <p:cNvPr id="2" name="Title 1"/>
          <p:cNvSpPr>
            <a:spLocks noGrp="1"/>
          </p:cNvSpPr>
          <p:nvPr>
            <p:ph type="title"/>
          </p:nvPr>
        </p:nvSpPr>
        <p:spPr>
          <a:xfrm>
            <a:off x="2797096" y="1028984"/>
            <a:ext cx="5883435" cy="1363142"/>
          </a:xfrm>
          <a:solidFill>
            <a:srgbClr val="E3181D"/>
          </a:solidFill>
        </p:spPr>
        <p:txBody>
          <a:bodyPr/>
          <a:lstStyle/>
          <a:p>
            <a:pPr algn="ctr"/>
            <a:r>
              <a:rPr lang="en-ID" b="1" dirty="0" err="1">
                <a:solidFill>
                  <a:schemeClr val="bg1"/>
                </a:solidFill>
                <a:latin typeface="+mn-lt"/>
              </a:rPr>
              <a:t>Jenis</a:t>
            </a:r>
            <a:r>
              <a:rPr lang="en-ID" b="1" dirty="0">
                <a:solidFill>
                  <a:schemeClr val="bg1"/>
                </a:solidFill>
                <a:latin typeface="+mn-lt"/>
              </a:rPr>
              <a:t> </a:t>
            </a:r>
            <a:r>
              <a:rPr lang="en-ID" b="1" dirty="0" err="1">
                <a:solidFill>
                  <a:schemeClr val="bg1"/>
                </a:solidFill>
                <a:latin typeface="+mn-lt"/>
              </a:rPr>
              <a:t>Formulir</a:t>
            </a:r>
            <a:br>
              <a:rPr lang="en-ID" b="1" dirty="0">
                <a:solidFill>
                  <a:schemeClr val="bg1"/>
                </a:solidFill>
                <a:latin typeface="+mn-lt"/>
              </a:rPr>
            </a:br>
            <a:r>
              <a:rPr lang="en-ID" dirty="0">
                <a:solidFill>
                  <a:schemeClr val="bg1"/>
                </a:solidFill>
                <a:latin typeface="+mn-lt"/>
              </a:rPr>
              <a:t>SPT </a:t>
            </a:r>
            <a:r>
              <a:rPr lang="en-ID" dirty="0" err="1">
                <a:solidFill>
                  <a:schemeClr val="bg1"/>
                </a:solidFill>
                <a:latin typeface="+mn-lt"/>
              </a:rPr>
              <a:t>Tahunan</a:t>
            </a:r>
            <a:r>
              <a:rPr lang="en-ID" dirty="0">
                <a:solidFill>
                  <a:schemeClr val="bg1"/>
                </a:solidFill>
                <a:latin typeface="+mn-lt"/>
              </a:rPr>
              <a:t> </a:t>
            </a:r>
            <a:r>
              <a:rPr lang="en-ID" dirty="0" err="1">
                <a:solidFill>
                  <a:schemeClr val="bg1"/>
                </a:solidFill>
                <a:latin typeface="+mn-lt"/>
              </a:rPr>
              <a:t>PPh</a:t>
            </a:r>
            <a:r>
              <a:rPr lang="en-ID" dirty="0">
                <a:solidFill>
                  <a:schemeClr val="bg1"/>
                </a:solidFill>
                <a:latin typeface="+mn-lt"/>
              </a:rPr>
              <a:t> Badan</a:t>
            </a:r>
            <a:endParaRPr lang="en-US" dirty="0">
              <a:solidFill>
                <a:schemeClr val="bg1"/>
              </a:solidFill>
              <a:latin typeface="+mn-lt"/>
            </a:endParaRPr>
          </a:p>
        </p:txBody>
      </p:sp>
      <p:cxnSp>
        <p:nvCxnSpPr>
          <p:cNvPr id="5" name="Straight Connector 4">
            <a:extLst>
              <a:ext uri="{FF2B5EF4-FFF2-40B4-BE49-F238E27FC236}">
                <a16:creationId xmlns:a16="http://schemas.microsoft.com/office/drawing/2014/main" id="{CB877DB2-583F-4F8A-9D60-35CF629E12F3}"/>
              </a:ext>
            </a:extLst>
          </p:cNvPr>
          <p:cNvCxnSpPr/>
          <p:nvPr/>
        </p:nvCxnSpPr>
        <p:spPr>
          <a:xfrm>
            <a:off x="8654863" y="0"/>
            <a:ext cx="25668" cy="685799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9D791B5C-AA2B-467F-98F5-78ADAF54E8B5}"/>
              </a:ext>
            </a:extLst>
          </p:cNvPr>
          <p:cNvSpPr/>
          <p:nvPr/>
        </p:nvSpPr>
        <p:spPr>
          <a:xfrm>
            <a:off x="11762641" y="0"/>
            <a:ext cx="429359" cy="1139868"/>
          </a:xfrm>
          <a:prstGeom prst="rect">
            <a:avLst/>
          </a:prstGeom>
          <a:solidFill>
            <a:srgbClr val="EF23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8" name="Picture 7">
            <a:extLst>
              <a:ext uri="{FF2B5EF4-FFF2-40B4-BE49-F238E27FC236}">
                <a16:creationId xmlns:a16="http://schemas.microsoft.com/office/drawing/2014/main" id="{C40CEAA4-D9D9-4898-A5A6-0E8773FB58D0}"/>
              </a:ext>
            </a:extLst>
          </p:cNvPr>
          <p:cNvPicPr>
            <a:picLocks noChangeAspect="1"/>
          </p:cNvPicPr>
          <p:nvPr/>
        </p:nvPicPr>
        <p:blipFill>
          <a:blip r:embed="rId3"/>
          <a:stretch>
            <a:fillRect/>
          </a:stretch>
        </p:blipFill>
        <p:spPr>
          <a:xfrm>
            <a:off x="60553" y="58425"/>
            <a:ext cx="1865538" cy="493819"/>
          </a:xfrm>
          <a:prstGeom prst="rect">
            <a:avLst/>
          </a:prstGeom>
        </p:spPr>
      </p:pic>
    </p:spTree>
    <p:extLst>
      <p:ext uri="{BB962C8B-B14F-4D97-AF65-F5344CB8AC3E}">
        <p14:creationId xmlns:p14="http://schemas.microsoft.com/office/powerpoint/2010/main" val="803772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00567C19-B398-43F5-810E-F74876D4D4C6}"/>
              </a:ext>
            </a:extLst>
          </p:cNvPr>
          <p:cNvSpPr>
            <a:spLocks noGrp="1"/>
          </p:cNvSpPr>
          <p:nvPr>
            <p:ph idx="1"/>
          </p:nvPr>
        </p:nvSpPr>
        <p:spPr>
          <a:xfrm>
            <a:off x="3774362" y="1376736"/>
            <a:ext cx="7579437" cy="5112773"/>
          </a:xfrm>
        </p:spPr>
        <p:txBody>
          <a:bodyPr>
            <a:noAutofit/>
          </a:bodyPr>
          <a:lstStyle/>
          <a:p>
            <a:pPr>
              <a:buClr>
                <a:srgbClr val="E83461"/>
              </a:buClr>
              <a:buFont typeface="Wingdings" panose="05000000000000000000" pitchFamily="2" charset="2"/>
              <a:buChar char="§"/>
            </a:pPr>
            <a:r>
              <a:rPr lang="en-ID" sz="1800" dirty="0" err="1"/>
              <a:t>Bukti</a:t>
            </a:r>
            <a:r>
              <a:rPr lang="en-ID" sz="1800" dirty="0"/>
              <a:t> </a:t>
            </a:r>
            <a:r>
              <a:rPr lang="en-ID" sz="1800" dirty="0" err="1"/>
              <a:t>Penerimaan</a:t>
            </a:r>
            <a:r>
              <a:rPr lang="en-ID" sz="1800" dirty="0"/>
              <a:t> Negara </a:t>
            </a:r>
            <a:r>
              <a:rPr lang="en-ID" sz="1800" dirty="0" err="1"/>
              <a:t>PPh</a:t>
            </a:r>
            <a:r>
              <a:rPr lang="en-ID" sz="1800" dirty="0"/>
              <a:t> </a:t>
            </a:r>
            <a:r>
              <a:rPr lang="en-ID" sz="1800" dirty="0" err="1"/>
              <a:t>Pasal</a:t>
            </a:r>
            <a:r>
              <a:rPr lang="en-ID" sz="1800" dirty="0"/>
              <a:t> 29</a:t>
            </a:r>
          </a:p>
          <a:p>
            <a:pPr>
              <a:buClr>
                <a:srgbClr val="E83461"/>
              </a:buClr>
              <a:buFont typeface="Wingdings" panose="05000000000000000000" pitchFamily="2" charset="2"/>
              <a:buChar char="§"/>
            </a:pPr>
            <a:r>
              <a:rPr lang="en-ID" sz="1800" dirty="0" err="1"/>
              <a:t>Laporan</a:t>
            </a:r>
            <a:r>
              <a:rPr lang="en-ID" sz="1800" dirty="0"/>
              <a:t> </a:t>
            </a:r>
            <a:r>
              <a:rPr lang="en-ID" sz="1800" dirty="0" err="1"/>
              <a:t>Keuangan</a:t>
            </a:r>
            <a:r>
              <a:rPr lang="en-ID" sz="1800" dirty="0"/>
              <a:t> </a:t>
            </a:r>
            <a:r>
              <a:rPr lang="en-ID" sz="1800" dirty="0" err="1"/>
              <a:t>lengkap</a:t>
            </a:r>
            <a:endParaRPr lang="en-ID" sz="1800" dirty="0"/>
          </a:p>
          <a:p>
            <a:pPr marL="285750" lvl="3" indent="-285750">
              <a:spcBef>
                <a:spcPts val="1000"/>
              </a:spcBef>
              <a:buClr>
                <a:srgbClr val="E83461"/>
              </a:buClr>
              <a:buFont typeface="Wingdings" panose="05000000000000000000" pitchFamily="2" charset="2"/>
              <a:buChar char="§"/>
            </a:pPr>
            <a:r>
              <a:rPr lang="en-ID" dirty="0" err="1"/>
              <a:t>Transkrip</a:t>
            </a:r>
            <a:r>
              <a:rPr lang="en-ID" dirty="0"/>
              <a:t> </a:t>
            </a:r>
            <a:r>
              <a:rPr lang="id-ID" dirty="0"/>
              <a:t>Transkrip Kutipan Elemen-Elemen dari Laporan Keuangan</a:t>
            </a:r>
            <a:endParaRPr lang="en-US" dirty="0"/>
          </a:p>
          <a:p>
            <a:pPr>
              <a:buClr>
                <a:srgbClr val="E83461"/>
              </a:buClr>
              <a:buFont typeface="Wingdings" panose="05000000000000000000" pitchFamily="2" charset="2"/>
              <a:buChar char="§"/>
            </a:pPr>
            <a:r>
              <a:rPr lang="en-ID" sz="1800" dirty="0" err="1"/>
              <a:t>Daftar</a:t>
            </a:r>
            <a:r>
              <a:rPr lang="en-ID" sz="1800" dirty="0"/>
              <a:t> </a:t>
            </a:r>
            <a:r>
              <a:rPr lang="en-ID" sz="1800" dirty="0" err="1"/>
              <a:t>Penyusutan</a:t>
            </a:r>
            <a:r>
              <a:rPr lang="en-ID" sz="1800" dirty="0"/>
              <a:t> </a:t>
            </a:r>
            <a:r>
              <a:rPr lang="en-ID" sz="1800" dirty="0" err="1"/>
              <a:t>dan</a:t>
            </a:r>
            <a:r>
              <a:rPr lang="en-ID" sz="1800" dirty="0"/>
              <a:t> </a:t>
            </a:r>
            <a:r>
              <a:rPr lang="en-ID" sz="1800" dirty="0" err="1"/>
              <a:t>Amortisasi</a:t>
            </a:r>
            <a:r>
              <a:rPr lang="en-ID" sz="1800" dirty="0"/>
              <a:t> </a:t>
            </a:r>
            <a:r>
              <a:rPr lang="en-ID" sz="1800" dirty="0" err="1"/>
              <a:t>Fiskal</a:t>
            </a:r>
            <a:endParaRPr lang="en-ID" sz="1800" dirty="0"/>
          </a:p>
          <a:p>
            <a:pPr>
              <a:buClr>
                <a:srgbClr val="E83461"/>
              </a:buClr>
              <a:buFont typeface="Wingdings" panose="05000000000000000000" pitchFamily="2" charset="2"/>
              <a:buChar char="§"/>
            </a:pPr>
            <a:r>
              <a:rPr lang="en-ID" sz="1800" dirty="0" err="1"/>
              <a:t>Perhitungan</a:t>
            </a:r>
            <a:r>
              <a:rPr lang="en-ID" sz="1800" dirty="0"/>
              <a:t> </a:t>
            </a:r>
            <a:r>
              <a:rPr lang="en-ID" sz="1800" dirty="0" err="1"/>
              <a:t>Kompensasi</a:t>
            </a:r>
            <a:r>
              <a:rPr lang="en-ID" sz="1800" dirty="0"/>
              <a:t> </a:t>
            </a:r>
            <a:r>
              <a:rPr lang="en-ID" sz="1800" dirty="0" err="1"/>
              <a:t>Kerugian</a:t>
            </a:r>
            <a:r>
              <a:rPr lang="en-ID" sz="1800" dirty="0"/>
              <a:t> </a:t>
            </a:r>
            <a:r>
              <a:rPr lang="en-ID" sz="1800" dirty="0" err="1"/>
              <a:t>Fiskal</a:t>
            </a:r>
            <a:endParaRPr lang="en-ID" sz="1800" dirty="0"/>
          </a:p>
          <a:p>
            <a:pPr>
              <a:buClr>
                <a:srgbClr val="E83461"/>
              </a:buClr>
              <a:buFont typeface="Wingdings" panose="05000000000000000000" pitchFamily="2" charset="2"/>
              <a:buChar char="§"/>
            </a:pPr>
            <a:r>
              <a:rPr lang="en-ID" sz="1800" dirty="0" err="1"/>
              <a:t>Daftar</a:t>
            </a:r>
            <a:r>
              <a:rPr lang="en-ID" sz="1800" dirty="0"/>
              <a:t> </a:t>
            </a:r>
            <a:r>
              <a:rPr lang="en-ID" sz="1800" dirty="0" err="1"/>
              <a:t>Fasilitas</a:t>
            </a:r>
            <a:r>
              <a:rPr lang="en-ID" sz="1800" dirty="0"/>
              <a:t> </a:t>
            </a:r>
            <a:r>
              <a:rPr lang="en-ID" sz="1800" dirty="0" err="1"/>
              <a:t>Penanaman</a:t>
            </a:r>
            <a:r>
              <a:rPr lang="en-ID" sz="1800" dirty="0"/>
              <a:t> Modal</a:t>
            </a:r>
          </a:p>
          <a:p>
            <a:pPr>
              <a:buClr>
                <a:srgbClr val="E83461"/>
              </a:buClr>
              <a:buFont typeface="Wingdings" panose="05000000000000000000" pitchFamily="2" charset="2"/>
              <a:buChar char="§"/>
            </a:pPr>
            <a:r>
              <a:rPr lang="en-ID" sz="1800" dirty="0" err="1"/>
              <a:t>Daftar</a:t>
            </a:r>
            <a:r>
              <a:rPr lang="en-ID" sz="1800" dirty="0"/>
              <a:t> </a:t>
            </a:r>
            <a:r>
              <a:rPr lang="en-ID" sz="1800" dirty="0" err="1"/>
              <a:t>Cabang</a:t>
            </a:r>
            <a:r>
              <a:rPr lang="en-ID" sz="1800" dirty="0"/>
              <a:t> </a:t>
            </a:r>
            <a:r>
              <a:rPr lang="en-ID" sz="1800" dirty="0" err="1"/>
              <a:t>Utama</a:t>
            </a:r>
            <a:r>
              <a:rPr lang="en-ID" sz="1800" dirty="0"/>
              <a:t> Perusahaan</a:t>
            </a:r>
          </a:p>
          <a:p>
            <a:pPr>
              <a:buClr>
                <a:srgbClr val="E83461"/>
              </a:buClr>
              <a:buFont typeface="Wingdings" panose="05000000000000000000" pitchFamily="2" charset="2"/>
              <a:buChar char="§"/>
            </a:pPr>
            <a:r>
              <a:rPr lang="id-ID" sz="1800" dirty="0"/>
              <a:t>Surat Setoran Pajak lembar ke 3 PPh Pasal 26 Ayat (4)</a:t>
            </a:r>
            <a:endParaRPr lang="en-ID" sz="1800" dirty="0"/>
          </a:p>
          <a:p>
            <a:pPr>
              <a:buClr>
                <a:srgbClr val="E83461"/>
              </a:buClr>
              <a:buFont typeface="Wingdings" panose="05000000000000000000" pitchFamily="2" charset="2"/>
              <a:buChar char="§"/>
            </a:pPr>
            <a:r>
              <a:rPr lang="id-ID" sz="1800" dirty="0"/>
              <a:t>Perhitungan PPh Pasal 26 Ayat (4)</a:t>
            </a:r>
            <a:endParaRPr lang="en-ID" sz="1800" dirty="0"/>
          </a:p>
          <a:p>
            <a:pPr>
              <a:buClr>
                <a:srgbClr val="E83461"/>
              </a:buClr>
              <a:buFont typeface="Wingdings" panose="05000000000000000000" pitchFamily="2" charset="2"/>
              <a:buChar char="§"/>
            </a:pPr>
            <a:r>
              <a:rPr lang="id-ID" sz="1800" dirty="0"/>
              <a:t>Kredit Pajak Luar Negeri</a:t>
            </a:r>
            <a:endParaRPr lang="en-ID" sz="1800" dirty="0"/>
          </a:p>
          <a:p>
            <a:pPr>
              <a:buClr>
                <a:srgbClr val="E83461"/>
              </a:buClr>
              <a:buFont typeface="Wingdings" panose="05000000000000000000" pitchFamily="2" charset="2"/>
              <a:buChar char="§"/>
            </a:pPr>
            <a:r>
              <a:rPr lang="id-ID" sz="1800" dirty="0"/>
              <a:t>Surat Kuasa Khusus</a:t>
            </a:r>
            <a:endParaRPr lang="en-ID" sz="1800" dirty="0"/>
          </a:p>
          <a:p>
            <a:pPr>
              <a:buClr>
                <a:srgbClr val="E83461"/>
              </a:buClr>
              <a:buFont typeface="Wingdings" panose="05000000000000000000" pitchFamily="2" charset="2"/>
              <a:buChar char="§"/>
            </a:pPr>
            <a:r>
              <a:rPr lang="id-ID" sz="1800" dirty="0"/>
              <a:t>Rincian Jumlah Penghasilan dan Pembayaran PPh Final PP 46/2013 Per Masa Pajak dari Masing-Masing Tempat Usaha</a:t>
            </a:r>
            <a:endParaRPr lang="en-ID" sz="1800" dirty="0"/>
          </a:p>
          <a:p>
            <a:pPr>
              <a:buClr>
                <a:srgbClr val="E83461"/>
              </a:buClr>
              <a:buFont typeface="Wingdings" panose="05000000000000000000" pitchFamily="2" charset="2"/>
              <a:buChar char="§"/>
            </a:pPr>
            <a:r>
              <a:rPr lang="id-ID" sz="1800" dirty="0"/>
              <a:t>Lampiran-lampiran Lainny</a:t>
            </a:r>
            <a:r>
              <a:rPr lang="en-ID" sz="1800" dirty="0"/>
              <a:t>a</a:t>
            </a:r>
            <a:endParaRPr lang="en-US" sz="1800" dirty="0"/>
          </a:p>
        </p:txBody>
      </p:sp>
      <p:pic>
        <p:nvPicPr>
          <p:cNvPr id="11" name="Picture 10">
            <a:extLst>
              <a:ext uri="{FF2B5EF4-FFF2-40B4-BE49-F238E27FC236}">
                <a16:creationId xmlns:a16="http://schemas.microsoft.com/office/drawing/2014/main" id="{1DF4B61D-3044-49E8-9D59-3DF89029FC43}"/>
              </a:ext>
            </a:extLst>
          </p:cNvPr>
          <p:cNvPicPr>
            <a:picLocks noChangeAspect="1"/>
          </p:cNvPicPr>
          <p:nvPr/>
        </p:nvPicPr>
        <p:blipFill rotWithShape="1">
          <a:blip r:embed="rId2" cstate="print">
            <a:grayscl/>
            <a:extLst>
              <a:ext uri="{28A0092B-C50C-407E-A947-70E740481C1C}">
                <a14:useLocalDpi xmlns:a14="http://schemas.microsoft.com/office/drawing/2010/main" val="0"/>
              </a:ext>
            </a:extLst>
          </a:blip>
          <a:srcRect l="23196"/>
          <a:stretch/>
        </p:blipFill>
        <p:spPr>
          <a:xfrm>
            <a:off x="-1" y="0"/>
            <a:ext cx="3511469" cy="6858000"/>
          </a:xfrm>
          <a:prstGeom prst="rect">
            <a:avLst/>
          </a:prstGeom>
        </p:spPr>
      </p:pic>
      <p:grpSp>
        <p:nvGrpSpPr>
          <p:cNvPr id="5" name="Group 4">
            <a:extLst>
              <a:ext uri="{FF2B5EF4-FFF2-40B4-BE49-F238E27FC236}">
                <a16:creationId xmlns:a16="http://schemas.microsoft.com/office/drawing/2014/main" id="{5C66221B-AAB8-4236-80D2-2028DB49D5BD}"/>
              </a:ext>
            </a:extLst>
          </p:cNvPr>
          <p:cNvGrpSpPr/>
          <p:nvPr/>
        </p:nvGrpSpPr>
        <p:grpSpPr>
          <a:xfrm>
            <a:off x="3287731" y="-1000700"/>
            <a:ext cx="4342554" cy="651379"/>
            <a:chOff x="4958989" y="-750013"/>
            <a:chExt cx="2671295" cy="400692"/>
          </a:xfrm>
        </p:grpSpPr>
        <p:sp>
          <p:nvSpPr>
            <p:cNvPr id="6" name="Rectangle 5">
              <a:extLst>
                <a:ext uri="{FF2B5EF4-FFF2-40B4-BE49-F238E27FC236}">
                  <a16:creationId xmlns:a16="http://schemas.microsoft.com/office/drawing/2014/main" id="{524E8754-0904-4B88-9527-9F908E3D66F1}"/>
                </a:ext>
              </a:extLst>
            </p:cNvPr>
            <p:cNvSpPr/>
            <p:nvPr/>
          </p:nvSpPr>
          <p:spPr>
            <a:xfrm>
              <a:off x="5342562" y="-750013"/>
              <a:ext cx="369869" cy="400692"/>
            </a:xfrm>
            <a:prstGeom prst="rect">
              <a:avLst/>
            </a:prstGeom>
            <a:solidFill>
              <a:srgbClr val="B4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 name="Rectangle 6">
              <a:extLst>
                <a:ext uri="{FF2B5EF4-FFF2-40B4-BE49-F238E27FC236}">
                  <a16:creationId xmlns:a16="http://schemas.microsoft.com/office/drawing/2014/main" id="{CCDD7315-F7A5-4EC5-A6F8-70B516BAF8A9}"/>
                </a:ext>
              </a:extLst>
            </p:cNvPr>
            <p:cNvSpPr/>
            <p:nvPr/>
          </p:nvSpPr>
          <p:spPr>
            <a:xfrm>
              <a:off x="5726131" y="-750013"/>
              <a:ext cx="369869" cy="400692"/>
            </a:xfrm>
            <a:prstGeom prst="rect">
              <a:avLst/>
            </a:prstGeom>
            <a:solidFill>
              <a:srgbClr val="EF23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Rectangle 7">
              <a:extLst>
                <a:ext uri="{FF2B5EF4-FFF2-40B4-BE49-F238E27FC236}">
                  <a16:creationId xmlns:a16="http://schemas.microsoft.com/office/drawing/2014/main" id="{ED577730-F2FC-4A9C-AA8F-7E0FA6432E4D}"/>
                </a:ext>
              </a:extLst>
            </p:cNvPr>
            <p:cNvSpPr/>
            <p:nvPr/>
          </p:nvSpPr>
          <p:spPr>
            <a:xfrm>
              <a:off x="6109702" y="-750013"/>
              <a:ext cx="369869" cy="400692"/>
            </a:xfrm>
            <a:prstGeom prst="rect">
              <a:avLst/>
            </a:prstGeom>
            <a:solidFill>
              <a:srgbClr val="FFC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Rectangle 11">
              <a:extLst>
                <a:ext uri="{FF2B5EF4-FFF2-40B4-BE49-F238E27FC236}">
                  <a16:creationId xmlns:a16="http://schemas.microsoft.com/office/drawing/2014/main" id="{C39D7875-24EA-4047-A829-FB489A7B20A4}"/>
                </a:ext>
              </a:extLst>
            </p:cNvPr>
            <p:cNvSpPr/>
            <p:nvPr/>
          </p:nvSpPr>
          <p:spPr>
            <a:xfrm>
              <a:off x="4958989" y="-750013"/>
              <a:ext cx="369869" cy="400692"/>
            </a:xfrm>
            <a:prstGeom prst="rect">
              <a:avLst/>
            </a:prstGeom>
            <a:solidFill>
              <a:srgbClr val="E31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3" name="Rectangle 12">
              <a:extLst>
                <a:ext uri="{FF2B5EF4-FFF2-40B4-BE49-F238E27FC236}">
                  <a16:creationId xmlns:a16="http://schemas.microsoft.com/office/drawing/2014/main" id="{54D89396-1ABB-4E80-A480-46D9D99457D6}"/>
                </a:ext>
              </a:extLst>
            </p:cNvPr>
            <p:cNvSpPr/>
            <p:nvPr/>
          </p:nvSpPr>
          <p:spPr>
            <a:xfrm>
              <a:off x="6493273" y="-750013"/>
              <a:ext cx="369869" cy="400692"/>
            </a:xfrm>
            <a:prstGeom prst="rect">
              <a:avLst/>
            </a:prstGeom>
            <a:solidFill>
              <a:srgbClr val="363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Rectangle 13">
              <a:extLst>
                <a:ext uri="{FF2B5EF4-FFF2-40B4-BE49-F238E27FC236}">
                  <a16:creationId xmlns:a16="http://schemas.microsoft.com/office/drawing/2014/main" id="{B9600277-B840-452B-ACBF-6267CCEDED79}"/>
                </a:ext>
              </a:extLst>
            </p:cNvPr>
            <p:cNvSpPr/>
            <p:nvPr/>
          </p:nvSpPr>
          <p:spPr>
            <a:xfrm>
              <a:off x="6876844" y="-750013"/>
              <a:ext cx="369869" cy="400692"/>
            </a:xfrm>
            <a:prstGeom prst="rect">
              <a:avLst/>
            </a:prstGeom>
            <a:solidFill>
              <a:srgbClr val="C2CD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5" name="Rectangle 14">
              <a:extLst>
                <a:ext uri="{FF2B5EF4-FFF2-40B4-BE49-F238E27FC236}">
                  <a16:creationId xmlns:a16="http://schemas.microsoft.com/office/drawing/2014/main" id="{0A457218-48EE-4903-AB9F-D09AA48ED018}"/>
                </a:ext>
              </a:extLst>
            </p:cNvPr>
            <p:cNvSpPr/>
            <p:nvPr/>
          </p:nvSpPr>
          <p:spPr>
            <a:xfrm>
              <a:off x="7260415" y="-750013"/>
              <a:ext cx="369869" cy="400692"/>
            </a:xfrm>
            <a:prstGeom prst="rect">
              <a:avLst/>
            </a:prstGeom>
            <a:solidFill>
              <a:srgbClr val="D2B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9" name="Title 1">
            <a:extLst>
              <a:ext uri="{FF2B5EF4-FFF2-40B4-BE49-F238E27FC236}">
                <a16:creationId xmlns:a16="http://schemas.microsoft.com/office/drawing/2014/main" id="{11214B2C-2E15-48E8-B118-7E2C0FD852E0}"/>
              </a:ext>
            </a:extLst>
          </p:cNvPr>
          <p:cNvSpPr>
            <a:spLocks noGrp="1"/>
          </p:cNvSpPr>
          <p:nvPr>
            <p:ph type="title"/>
          </p:nvPr>
        </p:nvSpPr>
        <p:spPr>
          <a:xfrm>
            <a:off x="3530149" y="435192"/>
            <a:ext cx="7603210" cy="766883"/>
          </a:xfrm>
          <a:solidFill>
            <a:srgbClr val="EF2328"/>
          </a:solidFill>
        </p:spPr>
        <p:txBody>
          <a:bodyPr>
            <a:normAutofit fontScale="90000"/>
          </a:bodyPr>
          <a:lstStyle/>
          <a:p>
            <a:pPr algn="ctr"/>
            <a:r>
              <a:rPr lang="en-ID" sz="3700" b="1" dirty="0" err="1">
                <a:solidFill>
                  <a:schemeClr val="bg1"/>
                </a:solidFill>
                <a:latin typeface="+mn-lt"/>
              </a:rPr>
              <a:t>Lampiran</a:t>
            </a:r>
            <a:r>
              <a:rPr lang="en-ID" sz="3700" b="1" dirty="0">
                <a:solidFill>
                  <a:schemeClr val="bg1"/>
                </a:solidFill>
                <a:latin typeface="+mn-lt"/>
              </a:rPr>
              <a:t> </a:t>
            </a:r>
            <a:r>
              <a:rPr lang="en-ID" sz="3700" b="1" dirty="0" err="1">
                <a:solidFill>
                  <a:schemeClr val="bg1"/>
                </a:solidFill>
                <a:latin typeface="+mn-lt"/>
              </a:rPr>
              <a:t>Khusus</a:t>
            </a:r>
            <a:r>
              <a:rPr lang="en-ID" sz="3700" b="1" dirty="0">
                <a:solidFill>
                  <a:schemeClr val="bg1"/>
                </a:solidFill>
                <a:latin typeface="+mn-lt"/>
              </a:rPr>
              <a:t> </a:t>
            </a:r>
            <a:r>
              <a:rPr lang="en-ID" sz="3700" dirty="0">
                <a:solidFill>
                  <a:schemeClr val="bg1"/>
                </a:solidFill>
                <a:latin typeface="+mn-lt"/>
              </a:rPr>
              <a:t>SPT </a:t>
            </a:r>
            <a:r>
              <a:rPr lang="en-ID" sz="3700" dirty="0" err="1">
                <a:solidFill>
                  <a:schemeClr val="bg1"/>
                </a:solidFill>
                <a:latin typeface="+mn-lt"/>
              </a:rPr>
              <a:t>Tahunan</a:t>
            </a:r>
            <a:r>
              <a:rPr lang="en-ID" sz="3700" dirty="0">
                <a:solidFill>
                  <a:schemeClr val="bg1"/>
                </a:solidFill>
                <a:latin typeface="+mn-lt"/>
              </a:rPr>
              <a:t> </a:t>
            </a:r>
            <a:r>
              <a:rPr lang="en-ID" sz="3700" dirty="0" err="1">
                <a:solidFill>
                  <a:schemeClr val="bg1"/>
                </a:solidFill>
                <a:latin typeface="+mn-lt"/>
              </a:rPr>
              <a:t>PPh</a:t>
            </a:r>
            <a:r>
              <a:rPr lang="en-ID" sz="3700" dirty="0">
                <a:solidFill>
                  <a:schemeClr val="bg1"/>
                </a:solidFill>
                <a:latin typeface="+mn-lt"/>
              </a:rPr>
              <a:t> </a:t>
            </a:r>
            <a:r>
              <a:rPr lang="en-ID" sz="3700" dirty="0" err="1">
                <a:solidFill>
                  <a:schemeClr val="bg1"/>
                </a:solidFill>
                <a:latin typeface="+mn-lt"/>
              </a:rPr>
              <a:t>Badan</a:t>
            </a:r>
            <a:endParaRPr lang="en-US" sz="3700" dirty="0">
              <a:solidFill>
                <a:schemeClr val="bg1"/>
              </a:solidFill>
              <a:latin typeface="+mn-lt"/>
            </a:endParaRPr>
          </a:p>
        </p:txBody>
      </p:sp>
      <p:cxnSp>
        <p:nvCxnSpPr>
          <p:cNvPr id="16" name="Straight Connector 15">
            <a:extLst>
              <a:ext uri="{FF2B5EF4-FFF2-40B4-BE49-F238E27FC236}">
                <a16:creationId xmlns:a16="http://schemas.microsoft.com/office/drawing/2014/main" id="{C75B1126-DE42-43A1-92B8-6420BEAF4585}"/>
              </a:ext>
            </a:extLst>
          </p:cNvPr>
          <p:cNvCxnSpPr/>
          <p:nvPr/>
        </p:nvCxnSpPr>
        <p:spPr>
          <a:xfrm>
            <a:off x="3504481" y="1"/>
            <a:ext cx="25668" cy="6857999"/>
          </a:xfrm>
          <a:prstGeom prst="line">
            <a:avLst/>
          </a:prstGeom>
          <a:ln w="76200">
            <a:solidFill>
              <a:srgbClr val="FFC32E"/>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90787FFF-BE68-40C9-B89A-507C1DF2E2DC}"/>
              </a:ext>
            </a:extLst>
          </p:cNvPr>
          <p:cNvPicPr>
            <a:picLocks noChangeAspect="1"/>
          </p:cNvPicPr>
          <p:nvPr/>
        </p:nvPicPr>
        <p:blipFill>
          <a:blip r:embed="rId3"/>
          <a:stretch>
            <a:fillRect/>
          </a:stretch>
        </p:blipFill>
        <p:spPr>
          <a:xfrm>
            <a:off x="60553" y="58425"/>
            <a:ext cx="1579602" cy="493819"/>
          </a:xfrm>
          <a:prstGeom prst="rect">
            <a:avLst/>
          </a:prstGeom>
        </p:spPr>
      </p:pic>
    </p:spTree>
    <p:extLst>
      <p:ext uri="{BB962C8B-B14F-4D97-AF65-F5344CB8AC3E}">
        <p14:creationId xmlns:p14="http://schemas.microsoft.com/office/powerpoint/2010/main" val="5670584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42FAE0-DF18-49E6-BC88-9F86F81AE86B}"/>
              </a:ext>
            </a:extLst>
          </p:cNvPr>
          <p:cNvPicPr>
            <a:picLocks noChangeAspect="1"/>
          </p:cNvPicPr>
          <p:nvPr/>
        </p:nvPicPr>
        <p:blipFill rotWithShape="1">
          <a:blip r:embed="rId2" cstate="print">
            <a:grayscl/>
            <a:extLst>
              <a:ext uri="{28A0092B-C50C-407E-A947-70E740481C1C}">
                <a14:useLocalDpi xmlns:a14="http://schemas.microsoft.com/office/drawing/2010/main" val="0"/>
              </a:ext>
            </a:extLst>
          </a:blip>
          <a:srcRect l="23196"/>
          <a:stretch/>
        </p:blipFill>
        <p:spPr>
          <a:xfrm>
            <a:off x="-1" y="0"/>
            <a:ext cx="3511469" cy="6858000"/>
          </a:xfrm>
          <a:prstGeom prst="rect">
            <a:avLst/>
          </a:prstGeom>
        </p:spPr>
      </p:pic>
      <p:sp>
        <p:nvSpPr>
          <p:cNvPr id="9" name="Title 1">
            <a:extLst>
              <a:ext uri="{FF2B5EF4-FFF2-40B4-BE49-F238E27FC236}">
                <a16:creationId xmlns:a16="http://schemas.microsoft.com/office/drawing/2014/main" id="{11214B2C-2E15-48E8-B118-7E2C0FD852E0}"/>
              </a:ext>
            </a:extLst>
          </p:cNvPr>
          <p:cNvSpPr>
            <a:spLocks noGrp="1"/>
          </p:cNvSpPr>
          <p:nvPr>
            <p:ph type="title"/>
          </p:nvPr>
        </p:nvSpPr>
        <p:spPr>
          <a:xfrm>
            <a:off x="3875568" y="1503336"/>
            <a:ext cx="7603210" cy="1106626"/>
          </a:xfrm>
          <a:solidFill>
            <a:srgbClr val="EF2328"/>
          </a:solidFill>
        </p:spPr>
        <p:txBody>
          <a:bodyPr>
            <a:normAutofit/>
          </a:bodyPr>
          <a:lstStyle/>
          <a:p>
            <a:r>
              <a:rPr lang="en-ID" sz="3700" b="1" dirty="0">
                <a:solidFill>
                  <a:schemeClr val="bg1"/>
                </a:solidFill>
                <a:latin typeface="+mn-lt"/>
              </a:rPr>
              <a:t>Lampiran </a:t>
            </a:r>
            <a:r>
              <a:rPr lang="en-ID" sz="3700" b="1" dirty="0" err="1">
                <a:solidFill>
                  <a:schemeClr val="bg1"/>
                </a:solidFill>
                <a:latin typeface="+mn-lt"/>
              </a:rPr>
              <a:t>Tambahan</a:t>
            </a:r>
            <a:br>
              <a:rPr lang="en-ID" sz="3700" b="1" dirty="0">
                <a:solidFill>
                  <a:schemeClr val="bg1"/>
                </a:solidFill>
                <a:latin typeface="+mn-lt"/>
              </a:rPr>
            </a:br>
            <a:r>
              <a:rPr lang="en-ID" sz="3700" dirty="0">
                <a:solidFill>
                  <a:schemeClr val="bg1"/>
                </a:solidFill>
                <a:latin typeface="+mn-lt"/>
              </a:rPr>
              <a:t>yang </a:t>
            </a:r>
            <a:r>
              <a:rPr lang="en-ID" sz="3700" dirty="0" err="1">
                <a:solidFill>
                  <a:schemeClr val="bg1"/>
                </a:solidFill>
                <a:latin typeface="+mn-lt"/>
              </a:rPr>
              <a:t>dapat</a:t>
            </a:r>
            <a:r>
              <a:rPr lang="en-ID" sz="3700" dirty="0">
                <a:solidFill>
                  <a:schemeClr val="bg1"/>
                </a:solidFill>
                <a:latin typeface="+mn-lt"/>
              </a:rPr>
              <a:t> </a:t>
            </a:r>
            <a:r>
              <a:rPr lang="en-ID" sz="3700" dirty="0" err="1">
                <a:solidFill>
                  <a:schemeClr val="bg1"/>
                </a:solidFill>
                <a:latin typeface="+mn-lt"/>
              </a:rPr>
              <a:t>dibuat</a:t>
            </a:r>
            <a:r>
              <a:rPr lang="en-ID" sz="3700" dirty="0">
                <a:solidFill>
                  <a:schemeClr val="bg1"/>
                </a:solidFill>
                <a:latin typeface="+mn-lt"/>
              </a:rPr>
              <a:t> </a:t>
            </a:r>
            <a:r>
              <a:rPr lang="en-ID" sz="3700" dirty="0" err="1">
                <a:solidFill>
                  <a:schemeClr val="bg1"/>
                </a:solidFill>
                <a:latin typeface="+mn-lt"/>
              </a:rPr>
              <a:t>sendiri</a:t>
            </a:r>
            <a:endParaRPr lang="en-US" sz="3700" dirty="0">
              <a:solidFill>
                <a:schemeClr val="bg1"/>
              </a:solidFill>
              <a:latin typeface="+mn-lt"/>
            </a:endParaRPr>
          </a:p>
        </p:txBody>
      </p:sp>
      <p:sp>
        <p:nvSpPr>
          <p:cNvPr id="10" name="Content Placeholder 2">
            <a:extLst>
              <a:ext uri="{FF2B5EF4-FFF2-40B4-BE49-F238E27FC236}">
                <a16:creationId xmlns:a16="http://schemas.microsoft.com/office/drawing/2014/main" id="{00567C19-B398-43F5-810E-F74876D4D4C6}"/>
              </a:ext>
            </a:extLst>
          </p:cNvPr>
          <p:cNvSpPr>
            <a:spLocks noGrp="1"/>
          </p:cNvSpPr>
          <p:nvPr>
            <p:ph idx="1"/>
          </p:nvPr>
        </p:nvSpPr>
        <p:spPr>
          <a:xfrm>
            <a:off x="3774362" y="3068664"/>
            <a:ext cx="8066343" cy="3420846"/>
          </a:xfrm>
        </p:spPr>
        <p:txBody>
          <a:bodyPr>
            <a:noAutofit/>
          </a:bodyPr>
          <a:lstStyle/>
          <a:p>
            <a:pPr>
              <a:buClr>
                <a:srgbClr val="E83461"/>
              </a:buClr>
              <a:buFont typeface="Wingdings" panose="05000000000000000000" pitchFamily="2" charset="2"/>
              <a:buChar char="§"/>
            </a:pPr>
            <a:r>
              <a:rPr lang="en-ID" sz="1800" dirty="0" err="1"/>
              <a:t>Kertas</a:t>
            </a:r>
            <a:r>
              <a:rPr lang="en-ID" sz="1800" dirty="0"/>
              <a:t> </a:t>
            </a:r>
            <a:r>
              <a:rPr lang="en-ID" sz="1800" dirty="0" err="1"/>
              <a:t>Kerja</a:t>
            </a:r>
            <a:r>
              <a:rPr lang="en-ID" sz="1800" dirty="0"/>
              <a:t> </a:t>
            </a:r>
            <a:r>
              <a:rPr lang="en-ID" sz="1800" dirty="0" err="1"/>
              <a:t>Rekonsiliasi</a:t>
            </a:r>
            <a:r>
              <a:rPr lang="en-ID" sz="1800" dirty="0"/>
              <a:t> </a:t>
            </a:r>
            <a:r>
              <a:rPr lang="en-ID" sz="1800" dirty="0" err="1"/>
              <a:t>Fiskal</a:t>
            </a:r>
            <a:r>
              <a:rPr lang="en-ID" sz="1800" dirty="0"/>
              <a:t> </a:t>
            </a:r>
            <a:r>
              <a:rPr lang="en-ID" sz="1800" dirty="0" err="1"/>
              <a:t>dengan</a:t>
            </a:r>
            <a:r>
              <a:rPr lang="en-ID" sz="1800" dirty="0"/>
              <a:t> </a:t>
            </a:r>
            <a:r>
              <a:rPr lang="en-ID" sz="1800" dirty="0" err="1"/>
              <a:t>semua</a:t>
            </a:r>
            <a:r>
              <a:rPr lang="en-ID" sz="1800" dirty="0"/>
              <a:t> </a:t>
            </a:r>
            <a:r>
              <a:rPr lang="en-ID" sz="1800" dirty="0" err="1"/>
              <a:t>jenis</a:t>
            </a:r>
            <a:r>
              <a:rPr lang="en-ID" sz="1800" dirty="0"/>
              <a:t> </a:t>
            </a:r>
            <a:r>
              <a:rPr lang="en-ID" sz="1800" dirty="0" err="1"/>
              <a:t>Akun</a:t>
            </a:r>
            <a:r>
              <a:rPr lang="en-ID" sz="1800" dirty="0"/>
              <a:t> yang </a:t>
            </a:r>
            <a:r>
              <a:rPr lang="en-ID" sz="1800" dirty="0" err="1"/>
              <a:t>dikoreksi</a:t>
            </a:r>
            <a:endParaRPr lang="en-ID" sz="1800" dirty="0"/>
          </a:p>
          <a:p>
            <a:pPr>
              <a:buClr>
                <a:srgbClr val="E83461"/>
              </a:buClr>
              <a:buFont typeface="Wingdings" panose="05000000000000000000" pitchFamily="2" charset="2"/>
              <a:buChar char="§"/>
            </a:pPr>
            <a:r>
              <a:rPr lang="en-ID" sz="1800" dirty="0" err="1"/>
              <a:t>Laporan</a:t>
            </a:r>
            <a:r>
              <a:rPr lang="en-ID" sz="1800" dirty="0"/>
              <a:t> </a:t>
            </a:r>
            <a:r>
              <a:rPr lang="en-ID" sz="1800" dirty="0" err="1"/>
              <a:t>Keuangan</a:t>
            </a:r>
            <a:r>
              <a:rPr lang="en-ID" sz="1800" dirty="0"/>
              <a:t> Segmented (</a:t>
            </a:r>
            <a:r>
              <a:rPr lang="en-ID" sz="1800" dirty="0" err="1"/>
              <a:t>jika</a:t>
            </a:r>
            <a:r>
              <a:rPr lang="en-ID" sz="1800" dirty="0"/>
              <a:t> </a:t>
            </a:r>
            <a:r>
              <a:rPr lang="en-ID" sz="1800" dirty="0" err="1"/>
              <a:t>terdapat</a:t>
            </a:r>
            <a:r>
              <a:rPr lang="en-ID" sz="1800" dirty="0"/>
              <a:t> </a:t>
            </a:r>
            <a:r>
              <a:rPr lang="en-ID" sz="1800" dirty="0" err="1"/>
              <a:t>penghasilan</a:t>
            </a:r>
            <a:r>
              <a:rPr lang="en-ID" sz="1800" dirty="0"/>
              <a:t> dan </a:t>
            </a:r>
            <a:r>
              <a:rPr lang="en-ID" sz="1800" dirty="0" err="1"/>
              <a:t>biaya</a:t>
            </a:r>
            <a:r>
              <a:rPr lang="en-ID" sz="1800" dirty="0"/>
              <a:t> yang Final dan </a:t>
            </a:r>
            <a:r>
              <a:rPr lang="en-ID" sz="1800" dirty="0" err="1"/>
              <a:t>Bukan</a:t>
            </a:r>
            <a:r>
              <a:rPr lang="en-ID" sz="1800" dirty="0"/>
              <a:t> </a:t>
            </a:r>
            <a:r>
              <a:rPr lang="en-ID" sz="1800" dirty="0" err="1"/>
              <a:t>Objek</a:t>
            </a:r>
            <a:r>
              <a:rPr lang="en-ID" sz="1800" dirty="0"/>
              <a:t>)</a:t>
            </a:r>
          </a:p>
          <a:p>
            <a:pPr>
              <a:buClr>
                <a:srgbClr val="E83461"/>
              </a:buClr>
              <a:buFont typeface="Wingdings" panose="05000000000000000000" pitchFamily="2" charset="2"/>
              <a:buChar char="§"/>
            </a:pPr>
            <a:r>
              <a:rPr lang="en-ID" sz="1800" dirty="0"/>
              <a:t>Daftar </a:t>
            </a:r>
            <a:r>
              <a:rPr lang="en-ID" sz="1800" dirty="0" err="1"/>
              <a:t>Nominatif</a:t>
            </a:r>
            <a:r>
              <a:rPr lang="en-ID" sz="1800" dirty="0"/>
              <a:t> </a:t>
            </a:r>
            <a:r>
              <a:rPr lang="en-ID" sz="1800" dirty="0" err="1"/>
              <a:t>Biaya</a:t>
            </a:r>
            <a:r>
              <a:rPr lang="en-ID" sz="1800" dirty="0"/>
              <a:t> yang </a:t>
            </a:r>
            <a:r>
              <a:rPr lang="en-ID" sz="1800" dirty="0" err="1"/>
              <a:t>dipersyaratkan</a:t>
            </a:r>
            <a:endParaRPr lang="en-ID" sz="1800" dirty="0"/>
          </a:p>
          <a:p>
            <a:pPr>
              <a:buClr>
                <a:srgbClr val="E83461"/>
              </a:buClr>
              <a:buFont typeface="Wingdings" panose="05000000000000000000" pitchFamily="2" charset="2"/>
              <a:buChar char="§"/>
            </a:pPr>
            <a:r>
              <a:rPr lang="en-ID" sz="1800" dirty="0" err="1"/>
              <a:t>Kertas</a:t>
            </a:r>
            <a:r>
              <a:rPr lang="en-ID" sz="1800" dirty="0"/>
              <a:t> </a:t>
            </a:r>
            <a:r>
              <a:rPr lang="en-ID" sz="1800" dirty="0" err="1"/>
              <a:t>Kerja</a:t>
            </a:r>
            <a:r>
              <a:rPr lang="en-ID" sz="1800" dirty="0"/>
              <a:t> Mapping </a:t>
            </a:r>
            <a:r>
              <a:rPr lang="en-ID" sz="1800" dirty="0" err="1"/>
              <a:t>Laporan</a:t>
            </a:r>
            <a:r>
              <a:rPr lang="en-ID" sz="1800" dirty="0"/>
              <a:t> </a:t>
            </a:r>
            <a:r>
              <a:rPr lang="en-ID" sz="1800" dirty="0" err="1"/>
              <a:t>Keuangan</a:t>
            </a:r>
            <a:r>
              <a:rPr lang="en-ID" sz="1800" dirty="0"/>
              <a:t> </a:t>
            </a:r>
            <a:r>
              <a:rPr lang="en-ID" sz="1800" dirty="0" err="1"/>
              <a:t>ke</a:t>
            </a:r>
            <a:r>
              <a:rPr lang="en-ID" sz="1800" dirty="0"/>
              <a:t> </a:t>
            </a:r>
            <a:r>
              <a:rPr lang="en-ID" sz="1800" dirty="0" err="1"/>
              <a:t>Formulir</a:t>
            </a:r>
            <a:r>
              <a:rPr lang="en-ID" sz="1800" dirty="0"/>
              <a:t> SPT </a:t>
            </a:r>
            <a:r>
              <a:rPr lang="en-ID" sz="1800" dirty="0" err="1"/>
              <a:t>Tahunan</a:t>
            </a:r>
            <a:endParaRPr lang="en-ID" sz="1800" dirty="0"/>
          </a:p>
          <a:p>
            <a:pPr>
              <a:buClr>
                <a:srgbClr val="E83461"/>
              </a:buClr>
              <a:buFont typeface="Wingdings" panose="05000000000000000000" pitchFamily="2" charset="2"/>
              <a:buChar char="§"/>
            </a:pPr>
            <a:r>
              <a:rPr lang="en-ID" sz="1800" dirty="0" err="1"/>
              <a:t>Rekonsiliasi</a:t>
            </a:r>
            <a:r>
              <a:rPr lang="en-ID" sz="1800" dirty="0"/>
              <a:t> </a:t>
            </a:r>
            <a:r>
              <a:rPr lang="en-ID" sz="1800" dirty="0" err="1"/>
              <a:t>Akun</a:t>
            </a:r>
            <a:r>
              <a:rPr lang="en-ID" sz="1800" dirty="0"/>
              <a:t> </a:t>
            </a:r>
            <a:r>
              <a:rPr lang="en-ID" sz="1800" dirty="0" err="1"/>
              <a:t>Biaya</a:t>
            </a:r>
            <a:r>
              <a:rPr lang="en-ID" sz="1800" dirty="0"/>
              <a:t> </a:t>
            </a:r>
            <a:r>
              <a:rPr lang="en-ID" sz="1800" dirty="0" err="1"/>
              <a:t>dengan</a:t>
            </a:r>
            <a:r>
              <a:rPr lang="en-ID" sz="1800" dirty="0"/>
              <a:t> </a:t>
            </a:r>
            <a:r>
              <a:rPr lang="en-ID" sz="1800" dirty="0" err="1"/>
              <a:t>Pemotongan</a:t>
            </a:r>
            <a:r>
              <a:rPr lang="en-ID" sz="1800" dirty="0"/>
              <a:t> </a:t>
            </a:r>
            <a:r>
              <a:rPr lang="en-ID" sz="1800" dirty="0" err="1"/>
              <a:t>Pajak</a:t>
            </a:r>
            <a:endParaRPr lang="en-ID" sz="1800" dirty="0"/>
          </a:p>
          <a:p>
            <a:pPr>
              <a:buClr>
                <a:srgbClr val="E83461"/>
              </a:buClr>
              <a:buFont typeface="Wingdings" panose="05000000000000000000" pitchFamily="2" charset="2"/>
              <a:buChar char="§"/>
            </a:pPr>
            <a:r>
              <a:rPr lang="en-ID" sz="1800" dirty="0" err="1"/>
              <a:t>Rekonsiliasi</a:t>
            </a:r>
            <a:r>
              <a:rPr lang="en-ID" sz="1800" dirty="0"/>
              <a:t> </a:t>
            </a:r>
            <a:r>
              <a:rPr lang="en-ID" sz="1800" dirty="0" err="1"/>
              <a:t>aspek</a:t>
            </a:r>
            <a:r>
              <a:rPr lang="en-ID" sz="1800" dirty="0"/>
              <a:t> </a:t>
            </a:r>
            <a:r>
              <a:rPr lang="en-ID" sz="1800" dirty="0" err="1"/>
              <a:t>PPh</a:t>
            </a:r>
            <a:r>
              <a:rPr lang="en-ID" sz="1800" dirty="0"/>
              <a:t> </a:t>
            </a:r>
            <a:r>
              <a:rPr lang="en-ID" sz="1800" dirty="0" err="1"/>
              <a:t>dengan</a:t>
            </a:r>
            <a:r>
              <a:rPr lang="en-ID" sz="1800" dirty="0"/>
              <a:t> PPN</a:t>
            </a:r>
          </a:p>
          <a:p>
            <a:pPr>
              <a:buClr>
                <a:srgbClr val="E83461"/>
              </a:buClr>
              <a:buFont typeface="Wingdings" panose="05000000000000000000" pitchFamily="2" charset="2"/>
              <a:buChar char="§"/>
            </a:pPr>
            <a:r>
              <a:rPr lang="en-ID" sz="1800" dirty="0" err="1"/>
              <a:t>Laporan</a:t>
            </a:r>
            <a:r>
              <a:rPr lang="en-ID" sz="1800" dirty="0"/>
              <a:t> Audit (</a:t>
            </a:r>
            <a:r>
              <a:rPr lang="en-ID" sz="1800" dirty="0" err="1"/>
              <a:t>jika</a:t>
            </a:r>
            <a:r>
              <a:rPr lang="en-ID" sz="1800" dirty="0"/>
              <a:t> </a:t>
            </a:r>
            <a:r>
              <a:rPr lang="en-ID" sz="1800" dirty="0" err="1"/>
              <a:t>ada</a:t>
            </a:r>
            <a:r>
              <a:rPr lang="en-ID" sz="1800" dirty="0"/>
              <a:t>)</a:t>
            </a:r>
          </a:p>
          <a:p>
            <a:pPr>
              <a:buClr>
                <a:srgbClr val="E83461"/>
              </a:buClr>
              <a:buFont typeface="Wingdings" panose="05000000000000000000" pitchFamily="2" charset="2"/>
              <a:buChar char="§"/>
            </a:pPr>
            <a:r>
              <a:rPr lang="en-ID" sz="1800" dirty="0" err="1"/>
              <a:t>Dokumen</a:t>
            </a:r>
            <a:r>
              <a:rPr lang="en-ID" sz="1800" dirty="0"/>
              <a:t> </a:t>
            </a:r>
            <a:r>
              <a:rPr lang="en-ID" sz="1800" dirty="0" err="1"/>
              <a:t>terkait</a:t>
            </a:r>
            <a:r>
              <a:rPr lang="en-ID" sz="1800" dirty="0"/>
              <a:t> </a:t>
            </a:r>
            <a:r>
              <a:rPr lang="en-ID" sz="1800" dirty="0" err="1"/>
              <a:t>dengan</a:t>
            </a:r>
            <a:r>
              <a:rPr lang="en-ID" sz="1800" dirty="0"/>
              <a:t> </a:t>
            </a:r>
            <a:r>
              <a:rPr lang="en-ID" sz="1800" dirty="0" err="1"/>
              <a:t>Penentuan</a:t>
            </a:r>
            <a:r>
              <a:rPr lang="en-ID" sz="1800" dirty="0"/>
              <a:t> Harga </a:t>
            </a:r>
            <a:r>
              <a:rPr lang="en-ID" sz="1800" dirty="0" err="1"/>
              <a:t>dalam</a:t>
            </a:r>
            <a:r>
              <a:rPr lang="en-ID" sz="1800" dirty="0"/>
              <a:t> </a:t>
            </a:r>
            <a:r>
              <a:rPr lang="en-ID" sz="1800" dirty="0" err="1"/>
              <a:t>Hubungan</a:t>
            </a:r>
            <a:r>
              <a:rPr lang="en-ID" sz="1800" dirty="0"/>
              <a:t> Istimewa (TP Doc)</a:t>
            </a:r>
          </a:p>
        </p:txBody>
      </p:sp>
      <p:grpSp>
        <p:nvGrpSpPr>
          <p:cNvPr id="5" name="Group 4">
            <a:extLst>
              <a:ext uri="{FF2B5EF4-FFF2-40B4-BE49-F238E27FC236}">
                <a16:creationId xmlns:a16="http://schemas.microsoft.com/office/drawing/2014/main" id="{D93AF5A2-CB2B-4817-9119-8D47B73678CA}"/>
              </a:ext>
            </a:extLst>
          </p:cNvPr>
          <p:cNvGrpSpPr/>
          <p:nvPr/>
        </p:nvGrpSpPr>
        <p:grpSpPr>
          <a:xfrm>
            <a:off x="3287731" y="-1000700"/>
            <a:ext cx="4342554" cy="651379"/>
            <a:chOff x="4958989" y="-750013"/>
            <a:chExt cx="2671295" cy="400692"/>
          </a:xfrm>
        </p:grpSpPr>
        <p:sp>
          <p:nvSpPr>
            <p:cNvPr id="6" name="Rectangle 5">
              <a:extLst>
                <a:ext uri="{FF2B5EF4-FFF2-40B4-BE49-F238E27FC236}">
                  <a16:creationId xmlns:a16="http://schemas.microsoft.com/office/drawing/2014/main" id="{2E5958B4-7925-4FA0-A227-363EB6041A74}"/>
                </a:ext>
              </a:extLst>
            </p:cNvPr>
            <p:cNvSpPr/>
            <p:nvPr/>
          </p:nvSpPr>
          <p:spPr>
            <a:xfrm>
              <a:off x="5342562" y="-750013"/>
              <a:ext cx="369869" cy="400692"/>
            </a:xfrm>
            <a:prstGeom prst="rect">
              <a:avLst/>
            </a:prstGeom>
            <a:solidFill>
              <a:srgbClr val="B4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 name="Rectangle 6">
              <a:extLst>
                <a:ext uri="{FF2B5EF4-FFF2-40B4-BE49-F238E27FC236}">
                  <a16:creationId xmlns:a16="http://schemas.microsoft.com/office/drawing/2014/main" id="{42F33F37-BA86-400F-87E3-1B517053DE10}"/>
                </a:ext>
              </a:extLst>
            </p:cNvPr>
            <p:cNvSpPr/>
            <p:nvPr/>
          </p:nvSpPr>
          <p:spPr>
            <a:xfrm>
              <a:off x="5726131" y="-750013"/>
              <a:ext cx="369869" cy="400692"/>
            </a:xfrm>
            <a:prstGeom prst="rect">
              <a:avLst/>
            </a:prstGeom>
            <a:solidFill>
              <a:srgbClr val="EF23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Rectangle 7">
              <a:extLst>
                <a:ext uri="{FF2B5EF4-FFF2-40B4-BE49-F238E27FC236}">
                  <a16:creationId xmlns:a16="http://schemas.microsoft.com/office/drawing/2014/main" id="{BC22F37A-6825-43AF-9EDE-3AF32447A19D}"/>
                </a:ext>
              </a:extLst>
            </p:cNvPr>
            <p:cNvSpPr/>
            <p:nvPr/>
          </p:nvSpPr>
          <p:spPr>
            <a:xfrm>
              <a:off x="6109702" y="-750013"/>
              <a:ext cx="369869" cy="400692"/>
            </a:xfrm>
            <a:prstGeom prst="rect">
              <a:avLst/>
            </a:prstGeom>
            <a:solidFill>
              <a:srgbClr val="FFC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Rectangle 10">
              <a:extLst>
                <a:ext uri="{FF2B5EF4-FFF2-40B4-BE49-F238E27FC236}">
                  <a16:creationId xmlns:a16="http://schemas.microsoft.com/office/drawing/2014/main" id="{6573413C-3F5F-4954-91F0-1DCA7811E72B}"/>
                </a:ext>
              </a:extLst>
            </p:cNvPr>
            <p:cNvSpPr/>
            <p:nvPr/>
          </p:nvSpPr>
          <p:spPr>
            <a:xfrm>
              <a:off x="4958989" y="-750013"/>
              <a:ext cx="369869" cy="400692"/>
            </a:xfrm>
            <a:prstGeom prst="rect">
              <a:avLst/>
            </a:prstGeom>
            <a:solidFill>
              <a:srgbClr val="E31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Rectangle 11">
              <a:extLst>
                <a:ext uri="{FF2B5EF4-FFF2-40B4-BE49-F238E27FC236}">
                  <a16:creationId xmlns:a16="http://schemas.microsoft.com/office/drawing/2014/main" id="{C3F203AF-101D-4421-8CB1-E5025354BDE3}"/>
                </a:ext>
              </a:extLst>
            </p:cNvPr>
            <p:cNvSpPr/>
            <p:nvPr/>
          </p:nvSpPr>
          <p:spPr>
            <a:xfrm>
              <a:off x="6493273" y="-750013"/>
              <a:ext cx="369869" cy="400692"/>
            </a:xfrm>
            <a:prstGeom prst="rect">
              <a:avLst/>
            </a:prstGeom>
            <a:solidFill>
              <a:srgbClr val="363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3" name="Rectangle 12">
              <a:extLst>
                <a:ext uri="{FF2B5EF4-FFF2-40B4-BE49-F238E27FC236}">
                  <a16:creationId xmlns:a16="http://schemas.microsoft.com/office/drawing/2014/main" id="{582F0B84-D721-4FA1-A2DF-5E581E518DFA}"/>
                </a:ext>
              </a:extLst>
            </p:cNvPr>
            <p:cNvSpPr/>
            <p:nvPr/>
          </p:nvSpPr>
          <p:spPr>
            <a:xfrm>
              <a:off x="6876844" y="-750013"/>
              <a:ext cx="369869" cy="400692"/>
            </a:xfrm>
            <a:prstGeom prst="rect">
              <a:avLst/>
            </a:prstGeom>
            <a:solidFill>
              <a:srgbClr val="C2CD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Rectangle 13">
              <a:extLst>
                <a:ext uri="{FF2B5EF4-FFF2-40B4-BE49-F238E27FC236}">
                  <a16:creationId xmlns:a16="http://schemas.microsoft.com/office/drawing/2014/main" id="{A7657220-EBFE-4F5B-8A92-F68BE40041FE}"/>
                </a:ext>
              </a:extLst>
            </p:cNvPr>
            <p:cNvSpPr/>
            <p:nvPr/>
          </p:nvSpPr>
          <p:spPr>
            <a:xfrm>
              <a:off x="7260415" y="-750013"/>
              <a:ext cx="369869" cy="400692"/>
            </a:xfrm>
            <a:prstGeom prst="rect">
              <a:avLst/>
            </a:prstGeom>
            <a:solidFill>
              <a:srgbClr val="D2B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cxnSp>
        <p:nvCxnSpPr>
          <p:cNvPr id="15" name="Straight Connector 14">
            <a:extLst>
              <a:ext uri="{FF2B5EF4-FFF2-40B4-BE49-F238E27FC236}">
                <a16:creationId xmlns:a16="http://schemas.microsoft.com/office/drawing/2014/main" id="{1540ED78-4BC3-43A8-B42D-FD3F36D8E3F8}"/>
              </a:ext>
            </a:extLst>
          </p:cNvPr>
          <p:cNvCxnSpPr/>
          <p:nvPr/>
        </p:nvCxnSpPr>
        <p:spPr>
          <a:xfrm>
            <a:off x="3504481" y="1"/>
            <a:ext cx="25668" cy="6857999"/>
          </a:xfrm>
          <a:prstGeom prst="line">
            <a:avLst/>
          </a:prstGeom>
          <a:ln w="76200">
            <a:solidFill>
              <a:srgbClr val="FFC32E"/>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51646628-D26B-4434-95EE-9C6A7739E40B}"/>
              </a:ext>
            </a:extLst>
          </p:cNvPr>
          <p:cNvSpPr/>
          <p:nvPr/>
        </p:nvSpPr>
        <p:spPr>
          <a:xfrm>
            <a:off x="11762641" y="0"/>
            <a:ext cx="429359" cy="1139868"/>
          </a:xfrm>
          <a:prstGeom prst="rect">
            <a:avLst/>
          </a:prstGeom>
          <a:solidFill>
            <a:srgbClr val="EF23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17" name="Picture 16">
            <a:extLst>
              <a:ext uri="{FF2B5EF4-FFF2-40B4-BE49-F238E27FC236}">
                <a16:creationId xmlns:a16="http://schemas.microsoft.com/office/drawing/2014/main" id="{59823B7B-B2B6-4985-B444-A8DC7409EB4D}"/>
              </a:ext>
            </a:extLst>
          </p:cNvPr>
          <p:cNvPicPr>
            <a:picLocks noChangeAspect="1"/>
          </p:cNvPicPr>
          <p:nvPr/>
        </p:nvPicPr>
        <p:blipFill>
          <a:blip r:embed="rId3"/>
          <a:stretch>
            <a:fillRect/>
          </a:stretch>
        </p:blipFill>
        <p:spPr>
          <a:xfrm>
            <a:off x="60553" y="58425"/>
            <a:ext cx="1865538" cy="493819"/>
          </a:xfrm>
          <a:prstGeom prst="rect">
            <a:avLst/>
          </a:prstGeom>
        </p:spPr>
      </p:pic>
    </p:spTree>
    <p:extLst>
      <p:ext uri="{BB962C8B-B14F-4D97-AF65-F5344CB8AC3E}">
        <p14:creationId xmlns:p14="http://schemas.microsoft.com/office/powerpoint/2010/main" val="20818658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208275A-2B86-45E3-9F4C-AE26FEC4CEDA}"/>
              </a:ext>
            </a:extLst>
          </p:cNvPr>
          <p:cNvGrpSpPr/>
          <p:nvPr/>
        </p:nvGrpSpPr>
        <p:grpSpPr>
          <a:xfrm flipH="1">
            <a:off x="-1" y="-29894"/>
            <a:ext cx="12191998" cy="6886645"/>
            <a:chOff x="-18538" y="894094"/>
            <a:chExt cx="12235193" cy="6886645"/>
          </a:xfrm>
        </p:grpSpPr>
        <p:pic>
          <p:nvPicPr>
            <p:cNvPr id="9" name="Picture 2" descr="Sales manager giving advice application form document, considering mortgage loan offer for car and house insurance. Premium Photo">
              <a:extLst>
                <a:ext uri="{FF2B5EF4-FFF2-40B4-BE49-F238E27FC236}">
                  <a16:creationId xmlns:a16="http://schemas.microsoft.com/office/drawing/2014/main" id="{0190C211-7A6E-403A-A169-62B6851785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428"/>
            <a:stretch/>
          </p:blipFill>
          <p:spPr bwMode="auto">
            <a:xfrm>
              <a:off x="-18538" y="915672"/>
              <a:ext cx="12235193" cy="686506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422D54AC-8D96-4FF0-87B0-294E33AC9485}"/>
                </a:ext>
              </a:extLst>
            </p:cNvPr>
            <p:cNvSpPr/>
            <p:nvPr/>
          </p:nvSpPr>
          <p:spPr>
            <a:xfrm>
              <a:off x="-18538" y="894094"/>
              <a:ext cx="12235193" cy="6881291"/>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3" name="Rectangle 2">
            <a:extLst>
              <a:ext uri="{FF2B5EF4-FFF2-40B4-BE49-F238E27FC236}">
                <a16:creationId xmlns:a16="http://schemas.microsoft.com/office/drawing/2014/main" id="{6EF5CE47-5377-4FED-B263-76C99FAB0170}"/>
              </a:ext>
            </a:extLst>
          </p:cNvPr>
          <p:cNvSpPr/>
          <p:nvPr/>
        </p:nvSpPr>
        <p:spPr>
          <a:xfrm>
            <a:off x="0" y="3429000"/>
            <a:ext cx="3362325" cy="3429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1" name="Picture 10">
            <a:extLst>
              <a:ext uri="{FF2B5EF4-FFF2-40B4-BE49-F238E27FC236}">
                <a16:creationId xmlns:a16="http://schemas.microsoft.com/office/drawing/2014/main" id="{6322B001-514D-46AA-A6D2-721ABEB72F60}"/>
              </a:ext>
            </a:extLst>
          </p:cNvPr>
          <p:cNvPicPr>
            <a:picLocks noChangeAspect="1"/>
          </p:cNvPicPr>
          <p:nvPr/>
        </p:nvPicPr>
        <p:blipFill>
          <a:blip r:embed="rId3"/>
          <a:stretch>
            <a:fillRect/>
          </a:stretch>
        </p:blipFill>
        <p:spPr>
          <a:xfrm>
            <a:off x="10170148" y="141096"/>
            <a:ext cx="1865538" cy="493819"/>
          </a:xfrm>
          <a:prstGeom prst="rect">
            <a:avLst/>
          </a:prstGeom>
        </p:spPr>
      </p:pic>
      <p:pic>
        <p:nvPicPr>
          <p:cNvPr id="4" name="Picture 3">
            <a:extLst>
              <a:ext uri="{FF2B5EF4-FFF2-40B4-BE49-F238E27FC236}">
                <a16:creationId xmlns:a16="http://schemas.microsoft.com/office/drawing/2014/main" id="{F86D392A-9FC3-4CAE-9975-53A6F91DF5CE}"/>
              </a:ext>
            </a:extLst>
          </p:cNvPr>
          <p:cNvPicPr>
            <a:picLocks noChangeAspect="1"/>
          </p:cNvPicPr>
          <p:nvPr/>
        </p:nvPicPr>
        <p:blipFill rotWithShape="1">
          <a:blip r:embed="rId4"/>
          <a:srcRect t="9258" b="7879"/>
          <a:stretch/>
        </p:blipFill>
        <p:spPr>
          <a:xfrm>
            <a:off x="0" y="634914"/>
            <a:ext cx="12192000" cy="5682759"/>
          </a:xfrm>
          <a:prstGeom prst="rect">
            <a:avLst/>
          </a:prstGeom>
        </p:spPr>
      </p:pic>
    </p:spTree>
    <p:extLst>
      <p:ext uri="{BB962C8B-B14F-4D97-AF65-F5344CB8AC3E}">
        <p14:creationId xmlns:p14="http://schemas.microsoft.com/office/powerpoint/2010/main" val="10699583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208275A-2B86-45E3-9F4C-AE26FEC4CEDA}"/>
              </a:ext>
            </a:extLst>
          </p:cNvPr>
          <p:cNvGrpSpPr/>
          <p:nvPr/>
        </p:nvGrpSpPr>
        <p:grpSpPr>
          <a:xfrm flipH="1">
            <a:off x="-1" y="-29894"/>
            <a:ext cx="12191998" cy="6886645"/>
            <a:chOff x="-18538" y="894094"/>
            <a:chExt cx="12235193" cy="6886645"/>
          </a:xfrm>
        </p:grpSpPr>
        <p:pic>
          <p:nvPicPr>
            <p:cNvPr id="9" name="Picture 2" descr="Sales manager giving advice application form document, considering mortgage loan offer for car and house insurance. Premium Photo">
              <a:extLst>
                <a:ext uri="{FF2B5EF4-FFF2-40B4-BE49-F238E27FC236}">
                  <a16:creationId xmlns:a16="http://schemas.microsoft.com/office/drawing/2014/main" id="{0190C211-7A6E-403A-A169-62B6851785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428"/>
            <a:stretch/>
          </p:blipFill>
          <p:spPr bwMode="auto">
            <a:xfrm>
              <a:off x="-18538" y="915672"/>
              <a:ext cx="12235193" cy="686506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422D54AC-8D96-4FF0-87B0-294E33AC9485}"/>
                </a:ext>
              </a:extLst>
            </p:cNvPr>
            <p:cNvSpPr/>
            <p:nvPr/>
          </p:nvSpPr>
          <p:spPr>
            <a:xfrm>
              <a:off x="-18538" y="894094"/>
              <a:ext cx="12235193" cy="6881291"/>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3" name="Rectangle 2">
            <a:extLst>
              <a:ext uri="{FF2B5EF4-FFF2-40B4-BE49-F238E27FC236}">
                <a16:creationId xmlns:a16="http://schemas.microsoft.com/office/drawing/2014/main" id="{6EF5CE47-5377-4FED-B263-76C99FAB0170}"/>
              </a:ext>
            </a:extLst>
          </p:cNvPr>
          <p:cNvSpPr/>
          <p:nvPr/>
        </p:nvSpPr>
        <p:spPr>
          <a:xfrm>
            <a:off x="0" y="3512127"/>
            <a:ext cx="3362325" cy="3429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1" name="Picture 10">
            <a:extLst>
              <a:ext uri="{FF2B5EF4-FFF2-40B4-BE49-F238E27FC236}">
                <a16:creationId xmlns:a16="http://schemas.microsoft.com/office/drawing/2014/main" id="{6322B001-514D-46AA-A6D2-721ABEB72F60}"/>
              </a:ext>
            </a:extLst>
          </p:cNvPr>
          <p:cNvPicPr>
            <a:picLocks noChangeAspect="1"/>
          </p:cNvPicPr>
          <p:nvPr/>
        </p:nvPicPr>
        <p:blipFill>
          <a:blip r:embed="rId3"/>
          <a:stretch>
            <a:fillRect/>
          </a:stretch>
        </p:blipFill>
        <p:spPr>
          <a:xfrm>
            <a:off x="10170148" y="109924"/>
            <a:ext cx="1865538" cy="493819"/>
          </a:xfrm>
          <a:prstGeom prst="rect">
            <a:avLst/>
          </a:prstGeom>
        </p:spPr>
      </p:pic>
      <p:pic>
        <p:nvPicPr>
          <p:cNvPr id="2" name="Picture 1">
            <a:extLst>
              <a:ext uri="{FF2B5EF4-FFF2-40B4-BE49-F238E27FC236}">
                <a16:creationId xmlns:a16="http://schemas.microsoft.com/office/drawing/2014/main" id="{B97AC7DB-9FAB-4D49-9A38-03EF9EA116F5}"/>
              </a:ext>
            </a:extLst>
          </p:cNvPr>
          <p:cNvPicPr>
            <a:picLocks noChangeAspect="1"/>
          </p:cNvPicPr>
          <p:nvPr/>
        </p:nvPicPr>
        <p:blipFill>
          <a:blip r:embed="rId4"/>
          <a:stretch>
            <a:fillRect/>
          </a:stretch>
        </p:blipFill>
        <p:spPr>
          <a:xfrm>
            <a:off x="1379184" y="463243"/>
            <a:ext cx="9433631" cy="6409732"/>
          </a:xfrm>
          <a:prstGeom prst="rect">
            <a:avLst/>
          </a:prstGeom>
        </p:spPr>
      </p:pic>
    </p:spTree>
    <p:extLst>
      <p:ext uri="{BB962C8B-B14F-4D97-AF65-F5344CB8AC3E}">
        <p14:creationId xmlns:p14="http://schemas.microsoft.com/office/powerpoint/2010/main" val="28077449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208275A-2B86-45E3-9F4C-AE26FEC4CEDA}"/>
              </a:ext>
            </a:extLst>
          </p:cNvPr>
          <p:cNvGrpSpPr/>
          <p:nvPr/>
        </p:nvGrpSpPr>
        <p:grpSpPr>
          <a:xfrm flipH="1">
            <a:off x="-1" y="-29894"/>
            <a:ext cx="12191998" cy="6886645"/>
            <a:chOff x="-18538" y="894094"/>
            <a:chExt cx="12235193" cy="6886645"/>
          </a:xfrm>
        </p:grpSpPr>
        <p:pic>
          <p:nvPicPr>
            <p:cNvPr id="9" name="Picture 2" descr="Sales manager giving advice application form document, considering mortgage loan offer for car and house insurance. Premium Photo">
              <a:extLst>
                <a:ext uri="{FF2B5EF4-FFF2-40B4-BE49-F238E27FC236}">
                  <a16:creationId xmlns:a16="http://schemas.microsoft.com/office/drawing/2014/main" id="{0190C211-7A6E-403A-A169-62B6851785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428"/>
            <a:stretch/>
          </p:blipFill>
          <p:spPr bwMode="auto">
            <a:xfrm>
              <a:off x="-18538" y="915672"/>
              <a:ext cx="12235193" cy="686506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422D54AC-8D96-4FF0-87B0-294E33AC9485}"/>
                </a:ext>
              </a:extLst>
            </p:cNvPr>
            <p:cNvSpPr/>
            <p:nvPr/>
          </p:nvSpPr>
          <p:spPr>
            <a:xfrm>
              <a:off x="-18538" y="894094"/>
              <a:ext cx="12235193" cy="6881291"/>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3" name="Rectangle 2">
            <a:extLst>
              <a:ext uri="{FF2B5EF4-FFF2-40B4-BE49-F238E27FC236}">
                <a16:creationId xmlns:a16="http://schemas.microsoft.com/office/drawing/2014/main" id="{6EF5CE47-5377-4FED-B263-76C99FAB0170}"/>
              </a:ext>
            </a:extLst>
          </p:cNvPr>
          <p:cNvSpPr/>
          <p:nvPr/>
        </p:nvSpPr>
        <p:spPr>
          <a:xfrm>
            <a:off x="0" y="3512127"/>
            <a:ext cx="3362325" cy="3429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1" name="Picture 10">
            <a:extLst>
              <a:ext uri="{FF2B5EF4-FFF2-40B4-BE49-F238E27FC236}">
                <a16:creationId xmlns:a16="http://schemas.microsoft.com/office/drawing/2014/main" id="{6322B001-514D-46AA-A6D2-721ABEB72F60}"/>
              </a:ext>
            </a:extLst>
          </p:cNvPr>
          <p:cNvPicPr>
            <a:picLocks noChangeAspect="1"/>
          </p:cNvPicPr>
          <p:nvPr/>
        </p:nvPicPr>
        <p:blipFill>
          <a:blip r:embed="rId3"/>
          <a:stretch>
            <a:fillRect/>
          </a:stretch>
        </p:blipFill>
        <p:spPr>
          <a:xfrm>
            <a:off x="10170148" y="109924"/>
            <a:ext cx="1865538" cy="493819"/>
          </a:xfrm>
          <a:prstGeom prst="rect">
            <a:avLst/>
          </a:prstGeom>
        </p:spPr>
      </p:pic>
      <p:pic>
        <p:nvPicPr>
          <p:cNvPr id="4" name="Picture 3">
            <a:extLst>
              <a:ext uri="{FF2B5EF4-FFF2-40B4-BE49-F238E27FC236}">
                <a16:creationId xmlns:a16="http://schemas.microsoft.com/office/drawing/2014/main" id="{D144481B-18CC-440C-92CA-5DFB163AF5F0}"/>
              </a:ext>
            </a:extLst>
          </p:cNvPr>
          <p:cNvPicPr>
            <a:picLocks noChangeAspect="1"/>
          </p:cNvPicPr>
          <p:nvPr/>
        </p:nvPicPr>
        <p:blipFill rotWithShape="1">
          <a:blip r:embed="rId4"/>
          <a:srcRect t="9258" b="7122"/>
          <a:stretch/>
        </p:blipFill>
        <p:spPr>
          <a:xfrm>
            <a:off x="0" y="634914"/>
            <a:ext cx="12192000" cy="5734713"/>
          </a:xfrm>
          <a:prstGeom prst="rect">
            <a:avLst/>
          </a:prstGeom>
        </p:spPr>
      </p:pic>
    </p:spTree>
    <p:extLst>
      <p:ext uri="{BB962C8B-B14F-4D97-AF65-F5344CB8AC3E}">
        <p14:creationId xmlns:p14="http://schemas.microsoft.com/office/powerpoint/2010/main" val="24258272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208275A-2B86-45E3-9F4C-AE26FEC4CEDA}"/>
              </a:ext>
            </a:extLst>
          </p:cNvPr>
          <p:cNvGrpSpPr/>
          <p:nvPr/>
        </p:nvGrpSpPr>
        <p:grpSpPr>
          <a:xfrm flipH="1">
            <a:off x="-1" y="-29894"/>
            <a:ext cx="12191998" cy="6886645"/>
            <a:chOff x="-18538" y="894094"/>
            <a:chExt cx="12235193" cy="6886645"/>
          </a:xfrm>
        </p:grpSpPr>
        <p:pic>
          <p:nvPicPr>
            <p:cNvPr id="9" name="Picture 2" descr="Sales manager giving advice application form document, considering mortgage loan offer for car and house insurance. Premium Photo">
              <a:extLst>
                <a:ext uri="{FF2B5EF4-FFF2-40B4-BE49-F238E27FC236}">
                  <a16:creationId xmlns:a16="http://schemas.microsoft.com/office/drawing/2014/main" id="{0190C211-7A6E-403A-A169-62B6851785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428"/>
            <a:stretch/>
          </p:blipFill>
          <p:spPr bwMode="auto">
            <a:xfrm>
              <a:off x="-18538" y="915672"/>
              <a:ext cx="12235193" cy="686506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422D54AC-8D96-4FF0-87B0-294E33AC9485}"/>
                </a:ext>
              </a:extLst>
            </p:cNvPr>
            <p:cNvSpPr/>
            <p:nvPr/>
          </p:nvSpPr>
          <p:spPr>
            <a:xfrm>
              <a:off x="-18538" y="894094"/>
              <a:ext cx="12235193" cy="6881291"/>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3" name="Rectangle 2">
            <a:extLst>
              <a:ext uri="{FF2B5EF4-FFF2-40B4-BE49-F238E27FC236}">
                <a16:creationId xmlns:a16="http://schemas.microsoft.com/office/drawing/2014/main" id="{6EF5CE47-5377-4FED-B263-76C99FAB0170}"/>
              </a:ext>
            </a:extLst>
          </p:cNvPr>
          <p:cNvSpPr/>
          <p:nvPr/>
        </p:nvSpPr>
        <p:spPr>
          <a:xfrm>
            <a:off x="0" y="3512127"/>
            <a:ext cx="3362325" cy="3429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1" name="Picture 10">
            <a:extLst>
              <a:ext uri="{FF2B5EF4-FFF2-40B4-BE49-F238E27FC236}">
                <a16:creationId xmlns:a16="http://schemas.microsoft.com/office/drawing/2014/main" id="{6322B001-514D-46AA-A6D2-721ABEB72F60}"/>
              </a:ext>
            </a:extLst>
          </p:cNvPr>
          <p:cNvPicPr>
            <a:picLocks noChangeAspect="1"/>
          </p:cNvPicPr>
          <p:nvPr/>
        </p:nvPicPr>
        <p:blipFill>
          <a:blip r:embed="rId3"/>
          <a:stretch>
            <a:fillRect/>
          </a:stretch>
        </p:blipFill>
        <p:spPr>
          <a:xfrm>
            <a:off x="10170148" y="109924"/>
            <a:ext cx="1865538" cy="493819"/>
          </a:xfrm>
          <a:prstGeom prst="rect">
            <a:avLst/>
          </a:prstGeom>
        </p:spPr>
      </p:pic>
      <p:pic>
        <p:nvPicPr>
          <p:cNvPr id="4" name="Picture 3">
            <a:extLst>
              <a:ext uri="{FF2B5EF4-FFF2-40B4-BE49-F238E27FC236}">
                <a16:creationId xmlns:a16="http://schemas.microsoft.com/office/drawing/2014/main" id="{27C0E81D-74CB-404F-8E87-5346B4A42D56}"/>
              </a:ext>
            </a:extLst>
          </p:cNvPr>
          <p:cNvPicPr>
            <a:picLocks noChangeAspect="1"/>
          </p:cNvPicPr>
          <p:nvPr/>
        </p:nvPicPr>
        <p:blipFill>
          <a:blip r:embed="rId4"/>
          <a:stretch>
            <a:fillRect/>
          </a:stretch>
        </p:blipFill>
        <p:spPr>
          <a:xfrm>
            <a:off x="1049311" y="0"/>
            <a:ext cx="10093377" cy="6858000"/>
          </a:xfrm>
          <a:prstGeom prst="rect">
            <a:avLst/>
          </a:prstGeom>
        </p:spPr>
      </p:pic>
    </p:spTree>
    <p:extLst>
      <p:ext uri="{BB962C8B-B14F-4D97-AF65-F5344CB8AC3E}">
        <p14:creationId xmlns:p14="http://schemas.microsoft.com/office/powerpoint/2010/main" val="41975392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208275A-2B86-45E3-9F4C-AE26FEC4CEDA}"/>
              </a:ext>
            </a:extLst>
          </p:cNvPr>
          <p:cNvGrpSpPr/>
          <p:nvPr/>
        </p:nvGrpSpPr>
        <p:grpSpPr>
          <a:xfrm flipH="1">
            <a:off x="-1" y="-29894"/>
            <a:ext cx="12191998" cy="6886645"/>
            <a:chOff x="-18538" y="894094"/>
            <a:chExt cx="12235193" cy="6886645"/>
          </a:xfrm>
        </p:grpSpPr>
        <p:pic>
          <p:nvPicPr>
            <p:cNvPr id="9" name="Picture 2" descr="Sales manager giving advice application form document, considering mortgage loan offer for car and house insurance. Premium Photo">
              <a:extLst>
                <a:ext uri="{FF2B5EF4-FFF2-40B4-BE49-F238E27FC236}">
                  <a16:creationId xmlns:a16="http://schemas.microsoft.com/office/drawing/2014/main" id="{0190C211-7A6E-403A-A169-62B6851785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428"/>
            <a:stretch/>
          </p:blipFill>
          <p:spPr bwMode="auto">
            <a:xfrm>
              <a:off x="-18538" y="915672"/>
              <a:ext cx="12235193" cy="686506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422D54AC-8D96-4FF0-87B0-294E33AC9485}"/>
                </a:ext>
              </a:extLst>
            </p:cNvPr>
            <p:cNvSpPr/>
            <p:nvPr/>
          </p:nvSpPr>
          <p:spPr>
            <a:xfrm>
              <a:off x="-18538" y="894094"/>
              <a:ext cx="12235193" cy="6881291"/>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3" name="Rectangle 2">
            <a:extLst>
              <a:ext uri="{FF2B5EF4-FFF2-40B4-BE49-F238E27FC236}">
                <a16:creationId xmlns:a16="http://schemas.microsoft.com/office/drawing/2014/main" id="{6EF5CE47-5377-4FED-B263-76C99FAB0170}"/>
              </a:ext>
            </a:extLst>
          </p:cNvPr>
          <p:cNvSpPr/>
          <p:nvPr/>
        </p:nvSpPr>
        <p:spPr>
          <a:xfrm>
            <a:off x="0" y="3512127"/>
            <a:ext cx="3362325" cy="3429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1" name="Picture 10">
            <a:extLst>
              <a:ext uri="{FF2B5EF4-FFF2-40B4-BE49-F238E27FC236}">
                <a16:creationId xmlns:a16="http://schemas.microsoft.com/office/drawing/2014/main" id="{6322B001-514D-46AA-A6D2-721ABEB72F60}"/>
              </a:ext>
            </a:extLst>
          </p:cNvPr>
          <p:cNvPicPr>
            <a:picLocks noChangeAspect="1"/>
          </p:cNvPicPr>
          <p:nvPr/>
        </p:nvPicPr>
        <p:blipFill>
          <a:blip r:embed="rId3"/>
          <a:stretch>
            <a:fillRect/>
          </a:stretch>
        </p:blipFill>
        <p:spPr>
          <a:xfrm>
            <a:off x="10170148" y="109924"/>
            <a:ext cx="1865538" cy="493819"/>
          </a:xfrm>
          <a:prstGeom prst="rect">
            <a:avLst/>
          </a:prstGeom>
        </p:spPr>
      </p:pic>
      <p:pic>
        <p:nvPicPr>
          <p:cNvPr id="2" name="Picture 1">
            <a:extLst>
              <a:ext uri="{FF2B5EF4-FFF2-40B4-BE49-F238E27FC236}">
                <a16:creationId xmlns:a16="http://schemas.microsoft.com/office/drawing/2014/main" id="{FF1F8225-9C9A-1348-A069-34103BA9F371}"/>
              </a:ext>
            </a:extLst>
          </p:cNvPr>
          <p:cNvPicPr>
            <a:picLocks noChangeAspect="1"/>
          </p:cNvPicPr>
          <p:nvPr/>
        </p:nvPicPr>
        <p:blipFill>
          <a:blip r:embed="rId4"/>
          <a:stretch>
            <a:fillRect/>
          </a:stretch>
        </p:blipFill>
        <p:spPr>
          <a:xfrm>
            <a:off x="1493594" y="593839"/>
            <a:ext cx="9204808" cy="6254257"/>
          </a:xfrm>
          <a:prstGeom prst="rect">
            <a:avLst/>
          </a:prstGeom>
        </p:spPr>
      </p:pic>
    </p:spTree>
    <p:extLst>
      <p:ext uri="{BB962C8B-B14F-4D97-AF65-F5344CB8AC3E}">
        <p14:creationId xmlns:p14="http://schemas.microsoft.com/office/powerpoint/2010/main" val="9701888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p:nvPr>
        </p:nvSpPr>
        <p:spPr>
          <a:xfrm>
            <a:off x="611537" y="3429184"/>
            <a:ext cx="2629109" cy="382156"/>
          </a:xfrm>
          <a:prstGeom prst="rect">
            <a:avLst/>
          </a:prstGeom>
        </p:spPr>
        <p:txBody>
          <a:bodyPr vert="horz" wrap="square" lIns="0" tIns="12700" rIns="0" bIns="0" rtlCol="0">
            <a:spAutoFit/>
          </a:bodyPr>
          <a:lstStyle/>
          <a:p>
            <a:pPr marL="12700" marR="5080" indent="101600">
              <a:lnSpc>
                <a:spcPct val="100000"/>
              </a:lnSpc>
              <a:spcBef>
                <a:spcPts val="100"/>
              </a:spcBef>
            </a:pPr>
            <a:r>
              <a:rPr sz="2400" b="1" spc="-5" dirty="0">
                <a:solidFill>
                  <a:srgbClr val="000000"/>
                </a:solidFill>
                <a:latin typeface="+mn-lt"/>
                <a:cs typeface="Arial"/>
              </a:rPr>
              <a:t>Unggah  Lamp</a:t>
            </a:r>
            <a:r>
              <a:rPr sz="2400" b="1" spc="-15" dirty="0">
                <a:solidFill>
                  <a:srgbClr val="000000"/>
                </a:solidFill>
                <a:latin typeface="+mn-lt"/>
                <a:cs typeface="Arial"/>
              </a:rPr>
              <a:t>i</a:t>
            </a:r>
            <a:r>
              <a:rPr sz="2400" b="1" spc="-5" dirty="0">
                <a:solidFill>
                  <a:srgbClr val="000000"/>
                </a:solidFill>
                <a:latin typeface="+mn-lt"/>
                <a:cs typeface="Arial"/>
              </a:rPr>
              <a:t>ran</a:t>
            </a:r>
            <a:endParaRPr sz="2400" b="1" dirty="0">
              <a:latin typeface="+mn-lt"/>
              <a:cs typeface="Arial"/>
            </a:endParaRPr>
          </a:p>
        </p:txBody>
      </p:sp>
      <p:sp>
        <p:nvSpPr>
          <p:cNvPr id="11" name="object 11"/>
          <p:cNvSpPr txBox="1"/>
          <p:nvPr/>
        </p:nvSpPr>
        <p:spPr>
          <a:xfrm>
            <a:off x="5457737" y="3434466"/>
            <a:ext cx="1546949" cy="382156"/>
          </a:xfrm>
          <a:prstGeom prst="rect">
            <a:avLst/>
          </a:prstGeom>
        </p:spPr>
        <p:txBody>
          <a:bodyPr vert="horz" wrap="square" lIns="0" tIns="12700" rIns="0" bIns="0" rtlCol="0">
            <a:spAutoFit/>
          </a:bodyPr>
          <a:lstStyle/>
          <a:p>
            <a:pPr marL="123825" marR="5080" indent="-111760" algn="ctr">
              <a:lnSpc>
                <a:spcPct val="100000"/>
              </a:lnSpc>
              <a:spcBef>
                <a:spcPts val="100"/>
              </a:spcBef>
            </a:pPr>
            <a:r>
              <a:rPr sz="2400" b="1" spc="-5" dirty="0">
                <a:cs typeface="Arial"/>
              </a:rPr>
              <a:t>D</a:t>
            </a:r>
            <a:r>
              <a:rPr sz="2400" b="1" spc="-15" dirty="0">
                <a:cs typeface="Arial"/>
              </a:rPr>
              <a:t>a</a:t>
            </a:r>
            <a:r>
              <a:rPr sz="2400" b="1" dirty="0">
                <a:cs typeface="Arial"/>
              </a:rPr>
              <a:t>f</a:t>
            </a:r>
            <a:r>
              <a:rPr sz="2400" b="1" spc="5" dirty="0">
                <a:cs typeface="Arial"/>
              </a:rPr>
              <a:t>t</a:t>
            </a:r>
            <a:r>
              <a:rPr sz="2400" b="1" spc="-5" dirty="0">
                <a:cs typeface="Arial"/>
              </a:rPr>
              <a:t>ar  SS</a:t>
            </a:r>
            <a:r>
              <a:rPr lang="en-ID" sz="2400" b="1" spc="-5" dirty="0">
                <a:cs typeface="Arial"/>
              </a:rPr>
              <a:t>P</a:t>
            </a:r>
            <a:endParaRPr sz="2400" b="1" dirty="0">
              <a:cs typeface="Arial"/>
            </a:endParaRPr>
          </a:p>
        </p:txBody>
      </p:sp>
      <p:sp>
        <p:nvSpPr>
          <p:cNvPr id="18" name="object 18"/>
          <p:cNvSpPr txBox="1"/>
          <p:nvPr/>
        </p:nvSpPr>
        <p:spPr>
          <a:xfrm>
            <a:off x="8576043" y="3422903"/>
            <a:ext cx="3186598" cy="382156"/>
          </a:xfrm>
          <a:prstGeom prst="rect">
            <a:avLst/>
          </a:prstGeom>
        </p:spPr>
        <p:txBody>
          <a:bodyPr vert="horz" wrap="square" lIns="0" tIns="12700" rIns="0" bIns="0" rtlCol="0">
            <a:spAutoFit/>
          </a:bodyPr>
          <a:lstStyle/>
          <a:p>
            <a:pPr marL="12700" marR="5080" indent="252729" algn="ctr">
              <a:lnSpc>
                <a:spcPct val="100000"/>
              </a:lnSpc>
              <a:spcBef>
                <a:spcPts val="100"/>
              </a:spcBef>
            </a:pPr>
            <a:r>
              <a:rPr sz="2400" b="1" spc="-5" dirty="0">
                <a:cs typeface="Arial"/>
              </a:rPr>
              <a:t>Kode  </a:t>
            </a:r>
            <a:r>
              <a:rPr sz="2400" b="1" spc="-140" dirty="0">
                <a:cs typeface="Arial"/>
              </a:rPr>
              <a:t>V</a:t>
            </a:r>
            <a:r>
              <a:rPr sz="2400" b="1" spc="-5" dirty="0">
                <a:cs typeface="Arial"/>
              </a:rPr>
              <a:t>erifikasi</a:t>
            </a:r>
            <a:endParaRPr sz="2400" b="1" dirty="0">
              <a:cs typeface="Arial"/>
            </a:endParaRPr>
          </a:p>
        </p:txBody>
      </p:sp>
      <p:sp>
        <p:nvSpPr>
          <p:cNvPr id="19" name="object 19"/>
          <p:cNvSpPr txBox="1"/>
          <p:nvPr/>
        </p:nvSpPr>
        <p:spPr>
          <a:xfrm>
            <a:off x="498857" y="3854958"/>
            <a:ext cx="2629110" cy="1064831"/>
          </a:xfrm>
          <a:prstGeom prst="roundRect">
            <a:avLst/>
          </a:prstGeom>
          <a:solidFill>
            <a:srgbClr val="FFC32E"/>
          </a:solidFill>
          <a:ln>
            <a:noFill/>
          </a:ln>
        </p:spPr>
        <p:style>
          <a:lnRef idx="2">
            <a:schemeClr val="accent4"/>
          </a:lnRef>
          <a:fillRef idx="1">
            <a:schemeClr val="lt1"/>
          </a:fillRef>
          <a:effectRef idx="0">
            <a:schemeClr val="accent4"/>
          </a:effectRef>
          <a:fontRef idx="minor">
            <a:schemeClr val="dk1"/>
          </a:fontRef>
        </p:style>
        <p:txBody>
          <a:bodyPr vert="horz" wrap="square" lIns="0" tIns="38735" rIns="0" bIns="0" rtlCol="0">
            <a:spAutoFit/>
          </a:bodyPr>
          <a:lstStyle/>
          <a:p>
            <a:pPr marL="204470" marR="201295" indent="2540" algn="ctr">
              <a:lnSpc>
                <a:spcPct val="100000"/>
              </a:lnSpc>
              <a:spcBef>
                <a:spcPts val="305"/>
              </a:spcBef>
            </a:pPr>
            <a:r>
              <a:rPr sz="2000" dirty="0">
                <a:cs typeface="Arial"/>
              </a:rPr>
              <a:t>Lampiran format  PDF dengan  ukuran</a:t>
            </a:r>
            <a:r>
              <a:rPr sz="2000" spc="-110" dirty="0">
                <a:cs typeface="Arial"/>
              </a:rPr>
              <a:t> </a:t>
            </a:r>
            <a:r>
              <a:rPr sz="2000" dirty="0">
                <a:cs typeface="Arial"/>
              </a:rPr>
              <a:t>maksimal  40</a:t>
            </a:r>
            <a:r>
              <a:rPr sz="2000" spc="-25" dirty="0">
                <a:cs typeface="Arial"/>
              </a:rPr>
              <a:t> </a:t>
            </a:r>
            <a:r>
              <a:rPr sz="2000" dirty="0">
                <a:cs typeface="Arial"/>
              </a:rPr>
              <a:t>MB</a:t>
            </a:r>
          </a:p>
        </p:txBody>
      </p:sp>
      <p:sp>
        <p:nvSpPr>
          <p:cNvPr id="20" name="object 20"/>
          <p:cNvSpPr txBox="1"/>
          <p:nvPr/>
        </p:nvSpPr>
        <p:spPr>
          <a:xfrm>
            <a:off x="4905375" y="3861053"/>
            <a:ext cx="2629110" cy="1064831"/>
          </a:xfrm>
          <a:prstGeom prst="roundRect">
            <a:avLst/>
          </a:prstGeom>
          <a:solidFill>
            <a:srgbClr val="FFC32E"/>
          </a:solidFill>
          <a:ln w="25907">
            <a:noFill/>
          </a:ln>
        </p:spPr>
        <p:txBody>
          <a:bodyPr vert="horz" wrap="square" lIns="0" tIns="38735" rIns="0" bIns="0" rtlCol="0">
            <a:spAutoFit/>
          </a:bodyPr>
          <a:lstStyle/>
          <a:p>
            <a:pPr marL="97155" marR="87630" indent="-5715" algn="ctr">
              <a:lnSpc>
                <a:spcPct val="100000"/>
              </a:lnSpc>
              <a:spcBef>
                <a:spcPts val="305"/>
              </a:spcBef>
            </a:pPr>
            <a:r>
              <a:rPr sz="2000" dirty="0">
                <a:cs typeface="Arial"/>
              </a:rPr>
              <a:t>Isi dengan  </a:t>
            </a:r>
            <a:r>
              <a:rPr sz="2000" dirty="0" err="1">
                <a:cs typeface="Arial"/>
              </a:rPr>
              <a:t>pembayaran</a:t>
            </a:r>
            <a:r>
              <a:rPr sz="2000" spc="-110" dirty="0">
                <a:cs typeface="Arial"/>
              </a:rPr>
              <a:t> </a:t>
            </a:r>
            <a:r>
              <a:rPr sz="2000" spc="-5" dirty="0">
                <a:cs typeface="Arial"/>
              </a:rPr>
              <a:t>SS</a:t>
            </a:r>
            <a:r>
              <a:rPr lang="en-ID" sz="2000" spc="-5" dirty="0">
                <a:cs typeface="Arial"/>
              </a:rPr>
              <a:t>P</a:t>
            </a:r>
            <a:r>
              <a:rPr sz="2000" spc="-5" dirty="0">
                <a:cs typeface="Arial"/>
              </a:rPr>
              <a:t>  </a:t>
            </a:r>
            <a:r>
              <a:rPr sz="2000" dirty="0">
                <a:cs typeface="Arial"/>
              </a:rPr>
              <a:t>atas </a:t>
            </a:r>
            <a:r>
              <a:rPr sz="2000" spc="-5" dirty="0">
                <a:cs typeface="Arial"/>
              </a:rPr>
              <a:t>SPT </a:t>
            </a:r>
            <a:r>
              <a:rPr sz="2000" dirty="0">
                <a:cs typeface="Arial"/>
              </a:rPr>
              <a:t>Kurang  Bayar</a:t>
            </a:r>
          </a:p>
        </p:txBody>
      </p:sp>
      <p:sp>
        <p:nvSpPr>
          <p:cNvPr id="21" name="object 21"/>
          <p:cNvSpPr txBox="1"/>
          <p:nvPr/>
        </p:nvSpPr>
        <p:spPr>
          <a:xfrm>
            <a:off x="8883974" y="3865353"/>
            <a:ext cx="2570735" cy="724312"/>
          </a:xfrm>
          <a:prstGeom prst="roundRect">
            <a:avLst/>
          </a:prstGeom>
          <a:solidFill>
            <a:srgbClr val="FFC32E"/>
          </a:solidFill>
          <a:ln w="25907">
            <a:noFill/>
          </a:ln>
        </p:spPr>
        <p:txBody>
          <a:bodyPr vert="horz" wrap="square" lIns="0" tIns="38735" rIns="0" bIns="0" rtlCol="0">
            <a:spAutoFit/>
          </a:bodyPr>
          <a:lstStyle/>
          <a:p>
            <a:pPr marL="102870" marR="95250" algn="ctr">
              <a:lnSpc>
                <a:spcPct val="100000"/>
              </a:lnSpc>
              <a:spcBef>
                <a:spcPts val="305"/>
              </a:spcBef>
            </a:pPr>
            <a:r>
              <a:rPr sz="2000" dirty="0">
                <a:cs typeface="Arial"/>
              </a:rPr>
              <a:t>Isi dengan</a:t>
            </a:r>
            <a:r>
              <a:rPr sz="2000" spc="-110" dirty="0">
                <a:cs typeface="Arial"/>
              </a:rPr>
              <a:t> </a:t>
            </a:r>
            <a:r>
              <a:rPr sz="2000" i="1" spc="-35" dirty="0">
                <a:cs typeface="Arial"/>
              </a:rPr>
              <a:t>Token  </a:t>
            </a:r>
            <a:r>
              <a:rPr sz="2000" dirty="0">
                <a:cs typeface="Arial"/>
              </a:rPr>
              <a:t>yang dikirim ke  </a:t>
            </a:r>
            <a:r>
              <a:rPr sz="2000" i="1" spc="-5" dirty="0">
                <a:cs typeface="Arial"/>
              </a:rPr>
              <a:t>email</a:t>
            </a:r>
            <a:endParaRPr sz="2000" dirty="0">
              <a:cs typeface="Arial"/>
            </a:endParaRPr>
          </a:p>
        </p:txBody>
      </p:sp>
      <p:sp>
        <p:nvSpPr>
          <p:cNvPr id="24" name="object 24"/>
          <p:cNvSpPr txBox="1"/>
          <p:nvPr/>
        </p:nvSpPr>
        <p:spPr>
          <a:xfrm>
            <a:off x="0" y="5428169"/>
            <a:ext cx="12192000" cy="1185581"/>
          </a:xfrm>
          <a:prstGeom prst="rect">
            <a:avLst/>
          </a:prstGeom>
          <a:solidFill>
            <a:srgbClr val="FF0000"/>
          </a:solidFill>
          <a:ln w="25907">
            <a:noFill/>
          </a:ln>
        </p:spPr>
        <p:txBody>
          <a:bodyPr vert="horz" wrap="square" lIns="0" tIns="38735" rIns="0" bIns="0" rtlCol="0">
            <a:spAutoFit/>
          </a:bodyPr>
          <a:lstStyle/>
          <a:p>
            <a:pPr algn="ctr">
              <a:lnSpc>
                <a:spcPct val="100000"/>
              </a:lnSpc>
              <a:spcBef>
                <a:spcPts val="305"/>
              </a:spcBef>
            </a:pPr>
            <a:r>
              <a:rPr sz="3200" dirty="0">
                <a:solidFill>
                  <a:schemeClr val="bg1"/>
                </a:solidFill>
                <a:cs typeface="Arial"/>
              </a:rPr>
              <a:t>Pastikan terhubung dengan </a:t>
            </a:r>
            <a:r>
              <a:rPr sz="4000" b="1" dirty="0" err="1">
                <a:solidFill>
                  <a:schemeClr val="bg1"/>
                </a:solidFill>
                <a:cs typeface="Arial"/>
              </a:rPr>
              <a:t>Jaringan</a:t>
            </a:r>
            <a:r>
              <a:rPr sz="4000" b="1" spc="-130" dirty="0">
                <a:solidFill>
                  <a:schemeClr val="bg1"/>
                </a:solidFill>
                <a:cs typeface="Arial"/>
              </a:rPr>
              <a:t> </a:t>
            </a:r>
            <a:r>
              <a:rPr sz="4000" b="1" dirty="0">
                <a:solidFill>
                  <a:schemeClr val="bg1"/>
                </a:solidFill>
                <a:cs typeface="Arial"/>
              </a:rPr>
              <a:t>Internet</a:t>
            </a:r>
            <a:r>
              <a:rPr lang="en-US" sz="4000" b="1" dirty="0">
                <a:solidFill>
                  <a:schemeClr val="bg1"/>
                </a:solidFill>
                <a:cs typeface="Arial"/>
              </a:rPr>
              <a:t> </a:t>
            </a:r>
            <a:r>
              <a:rPr sz="4000" dirty="0">
                <a:solidFill>
                  <a:schemeClr val="bg1"/>
                </a:solidFill>
                <a:cs typeface="Arial"/>
              </a:rPr>
              <a:t>(</a:t>
            </a:r>
            <a:r>
              <a:rPr sz="4000" i="1" dirty="0">
                <a:solidFill>
                  <a:schemeClr val="bg1"/>
                </a:solidFill>
                <a:cs typeface="Arial"/>
              </a:rPr>
              <a:t>Online</a:t>
            </a:r>
            <a:r>
              <a:rPr sz="4000" dirty="0">
                <a:solidFill>
                  <a:schemeClr val="bg1"/>
                </a:solidFill>
                <a:cs typeface="Arial"/>
              </a:rPr>
              <a:t>)</a:t>
            </a:r>
            <a:endParaRPr lang="en-US" sz="3200" dirty="0">
              <a:solidFill>
                <a:schemeClr val="bg1"/>
              </a:solidFill>
              <a:cs typeface="Arial"/>
            </a:endParaRPr>
          </a:p>
          <a:p>
            <a:pPr algn="ctr">
              <a:lnSpc>
                <a:spcPct val="100000"/>
              </a:lnSpc>
              <a:spcBef>
                <a:spcPts val="305"/>
              </a:spcBef>
            </a:pPr>
            <a:r>
              <a:rPr sz="3200" dirty="0" err="1">
                <a:solidFill>
                  <a:schemeClr val="bg1"/>
                </a:solidFill>
                <a:cs typeface="Arial"/>
              </a:rPr>
              <a:t>ketika</a:t>
            </a:r>
            <a:r>
              <a:rPr sz="3200" dirty="0">
                <a:solidFill>
                  <a:schemeClr val="bg1"/>
                </a:solidFill>
                <a:cs typeface="Arial"/>
              </a:rPr>
              <a:t> menekan tombol</a:t>
            </a:r>
            <a:r>
              <a:rPr sz="3200" spc="-110" dirty="0">
                <a:solidFill>
                  <a:schemeClr val="bg1"/>
                </a:solidFill>
                <a:cs typeface="Arial"/>
              </a:rPr>
              <a:t> </a:t>
            </a:r>
            <a:r>
              <a:rPr sz="3200" i="1" spc="-5" dirty="0">
                <a:solidFill>
                  <a:schemeClr val="bg1"/>
                </a:solidFill>
                <a:cs typeface="Arial"/>
              </a:rPr>
              <a:t>Submit</a:t>
            </a:r>
            <a:endParaRPr sz="3200" dirty="0">
              <a:solidFill>
                <a:schemeClr val="bg1"/>
              </a:solidFill>
              <a:cs typeface="Arial"/>
            </a:endParaRPr>
          </a:p>
        </p:txBody>
      </p:sp>
      <p:sp>
        <p:nvSpPr>
          <p:cNvPr id="26" name="object 11">
            <a:extLst>
              <a:ext uri="{FF2B5EF4-FFF2-40B4-BE49-F238E27FC236}">
                <a16:creationId xmlns:a16="http://schemas.microsoft.com/office/drawing/2014/main" id="{0036D43C-DA68-4B8F-A1E5-9289E6123782}"/>
              </a:ext>
            </a:extLst>
          </p:cNvPr>
          <p:cNvSpPr txBox="1">
            <a:spLocks/>
          </p:cNvSpPr>
          <p:nvPr/>
        </p:nvSpPr>
        <p:spPr>
          <a:xfrm>
            <a:off x="6037425" y="355716"/>
            <a:ext cx="3048000" cy="690574"/>
          </a:xfrm>
          <a:prstGeom prst="rect">
            <a:avLst/>
          </a:prstGeom>
          <a:noFill/>
        </p:spPr>
        <p:txBody>
          <a:bodyPr vert="horz" wrap="square" lIns="0" tIns="13335"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gn="ctr">
              <a:lnSpc>
                <a:spcPct val="100000"/>
              </a:lnSpc>
              <a:spcBef>
                <a:spcPts val="105"/>
              </a:spcBef>
            </a:pPr>
            <a:r>
              <a:rPr lang="en-US" b="1" dirty="0">
                <a:solidFill>
                  <a:srgbClr val="002060"/>
                </a:solidFill>
                <a:latin typeface="+mn-lt"/>
                <a:cs typeface="Arial"/>
              </a:rPr>
              <a:t>Dashboard</a:t>
            </a:r>
          </a:p>
        </p:txBody>
      </p:sp>
      <p:pic>
        <p:nvPicPr>
          <p:cNvPr id="27" name="Picture 26">
            <a:extLst>
              <a:ext uri="{FF2B5EF4-FFF2-40B4-BE49-F238E27FC236}">
                <a16:creationId xmlns:a16="http://schemas.microsoft.com/office/drawing/2014/main" id="{70E8D213-23A8-498F-96E0-4E2CC713F0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67047" y="-177732"/>
            <a:ext cx="3253442" cy="1552481"/>
          </a:xfrm>
          <a:prstGeom prst="rect">
            <a:avLst/>
          </a:prstGeom>
        </p:spPr>
      </p:pic>
      <p:sp>
        <p:nvSpPr>
          <p:cNvPr id="28" name="Rectangle 27">
            <a:extLst>
              <a:ext uri="{FF2B5EF4-FFF2-40B4-BE49-F238E27FC236}">
                <a16:creationId xmlns:a16="http://schemas.microsoft.com/office/drawing/2014/main" id="{A05A3550-A15B-46B4-9A9B-890391B808DC}"/>
              </a:ext>
            </a:extLst>
          </p:cNvPr>
          <p:cNvSpPr/>
          <p:nvPr/>
        </p:nvSpPr>
        <p:spPr>
          <a:xfrm>
            <a:off x="11762641" y="0"/>
            <a:ext cx="429359" cy="1139868"/>
          </a:xfrm>
          <a:prstGeom prst="rect">
            <a:avLst/>
          </a:prstGeom>
          <a:solidFill>
            <a:srgbClr val="EF23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grpSp>
        <p:nvGrpSpPr>
          <p:cNvPr id="36" name="Group 35">
            <a:extLst>
              <a:ext uri="{FF2B5EF4-FFF2-40B4-BE49-F238E27FC236}">
                <a16:creationId xmlns:a16="http://schemas.microsoft.com/office/drawing/2014/main" id="{9E0843F1-A6E5-4FE6-AFA5-4E0D094D979C}"/>
              </a:ext>
            </a:extLst>
          </p:cNvPr>
          <p:cNvGrpSpPr/>
          <p:nvPr/>
        </p:nvGrpSpPr>
        <p:grpSpPr>
          <a:xfrm>
            <a:off x="1399512" y="1939320"/>
            <a:ext cx="9387370" cy="1394518"/>
            <a:chOff x="1399512" y="1444020"/>
            <a:chExt cx="9387370" cy="1394518"/>
          </a:xfrm>
        </p:grpSpPr>
        <p:sp>
          <p:nvSpPr>
            <p:cNvPr id="22" name="object 22"/>
            <p:cNvSpPr/>
            <p:nvPr/>
          </p:nvSpPr>
          <p:spPr>
            <a:xfrm rot="5400000" flipH="1">
              <a:off x="3982866" y="587123"/>
              <a:ext cx="45719" cy="2904022"/>
            </a:xfrm>
            <a:custGeom>
              <a:avLst/>
              <a:gdLst/>
              <a:ahLst/>
              <a:cxnLst/>
              <a:rect l="l" t="t" r="r" b="b"/>
              <a:pathLst>
                <a:path h="4114800">
                  <a:moveTo>
                    <a:pt x="0" y="0"/>
                  </a:moveTo>
                  <a:lnTo>
                    <a:pt x="0" y="4114800"/>
                  </a:lnTo>
                </a:path>
              </a:pathLst>
            </a:custGeom>
            <a:ln w="25908">
              <a:solidFill>
                <a:srgbClr val="000000"/>
              </a:solidFill>
              <a:prstDash val="sysDash"/>
            </a:ln>
          </p:spPr>
          <p:txBody>
            <a:bodyPr wrap="square" lIns="0" tIns="0" rIns="0" bIns="0" rtlCol="0"/>
            <a:lstStyle/>
            <a:p>
              <a:endParaRPr/>
            </a:p>
          </p:txBody>
        </p:sp>
        <p:pic>
          <p:nvPicPr>
            <p:cNvPr id="30" name="Picture 29">
              <a:extLst>
                <a:ext uri="{FF2B5EF4-FFF2-40B4-BE49-F238E27FC236}">
                  <a16:creationId xmlns:a16="http://schemas.microsoft.com/office/drawing/2014/main" id="{94435CEC-B8DA-4C24-A9DE-78889A6895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9512" y="1492382"/>
              <a:ext cx="1346156" cy="1346156"/>
            </a:xfrm>
            <a:prstGeom prst="rect">
              <a:avLst/>
            </a:prstGeom>
          </p:spPr>
        </p:pic>
        <p:pic>
          <p:nvPicPr>
            <p:cNvPr id="32" name="Picture 31">
              <a:extLst>
                <a:ext uri="{FF2B5EF4-FFF2-40B4-BE49-F238E27FC236}">
                  <a16:creationId xmlns:a16="http://schemas.microsoft.com/office/drawing/2014/main" id="{C8F2C6C1-770B-4432-93AF-FD2880CDBC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4500" y="1444020"/>
              <a:ext cx="1375423" cy="1375423"/>
            </a:xfrm>
            <a:prstGeom prst="rect">
              <a:avLst/>
            </a:prstGeom>
          </p:spPr>
        </p:pic>
        <p:pic>
          <p:nvPicPr>
            <p:cNvPr id="34" name="Picture 33">
              <a:extLst>
                <a:ext uri="{FF2B5EF4-FFF2-40B4-BE49-F238E27FC236}">
                  <a16:creationId xmlns:a16="http://schemas.microsoft.com/office/drawing/2014/main" id="{BD19EFA1-4337-475D-8435-1021EC09C8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01964" y="1543050"/>
              <a:ext cx="1284918" cy="1284918"/>
            </a:xfrm>
            <a:prstGeom prst="rect">
              <a:avLst/>
            </a:prstGeom>
          </p:spPr>
        </p:pic>
        <p:sp>
          <p:nvSpPr>
            <p:cNvPr id="35" name="object 22">
              <a:extLst>
                <a:ext uri="{FF2B5EF4-FFF2-40B4-BE49-F238E27FC236}">
                  <a16:creationId xmlns:a16="http://schemas.microsoft.com/office/drawing/2014/main" id="{8208CDD4-E6F0-4F65-AF7A-3565EBEDFDA9}"/>
                </a:ext>
              </a:extLst>
            </p:cNvPr>
            <p:cNvSpPr/>
            <p:nvPr/>
          </p:nvSpPr>
          <p:spPr>
            <a:xfrm rot="5400000" flipH="1">
              <a:off x="8338600" y="587122"/>
              <a:ext cx="45719" cy="2904022"/>
            </a:xfrm>
            <a:custGeom>
              <a:avLst/>
              <a:gdLst/>
              <a:ahLst/>
              <a:cxnLst/>
              <a:rect l="l" t="t" r="r" b="b"/>
              <a:pathLst>
                <a:path h="4114800">
                  <a:moveTo>
                    <a:pt x="0" y="0"/>
                  </a:moveTo>
                  <a:lnTo>
                    <a:pt x="0" y="4114800"/>
                  </a:lnTo>
                </a:path>
              </a:pathLst>
            </a:custGeom>
            <a:ln w="25908">
              <a:solidFill>
                <a:srgbClr val="000000"/>
              </a:solidFill>
              <a:prstDash val="sysDash"/>
            </a:ln>
          </p:spPr>
          <p:txBody>
            <a:bodyPr wrap="square" lIns="0" tIns="0" rIns="0" bIns="0" rtlCol="0"/>
            <a:lstStyle/>
            <a:p>
              <a:endParaRPr/>
            </a:p>
          </p:txBody>
        </p:sp>
      </p:grpSp>
      <p:pic>
        <p:nvPicPr>
          <p:cNvPr id="23" name="Picture 22">
            <a:extLst>
              <a:ext uri="{FF2B5EF4-FFF2-40B4-BE49-F238E27FC236}">
                <a16:creationId xmlns:a16="http://schemas.microsoft.com/office/drawing/2014/main" id="{6C03E144-C144-4FD8-AEBC-337BBBEF837F}"/>
              </a:ext>
            </a:extLst>
          </p:cNvPr>
          <p:cNvPicPr>
            <a:picLocks noChangeAspect="1"/>
          </p:cNvPicPr>
          <p:nvPr/>
        </p:nvPicPr>
        <p:blipFill>
          <a:blip r:embed="rId6"/>
          <a:stretch>
            <a:fillRect/>
          </a:stretch>
        </p:blipFill>
        <p:spPr>
          <a:xfrm>
            <a:off x="60553" y="58425"/>
            <a:ext cx="1865538" cy="493819"/>
          </a:xfrm>
          <a:prstGeom prst="rect">
            <a:avLst/>
          </a:prstGeom>
        </p:spPr>
      </p:pic>
      <p:sp>
        <p:nvSpPr>
          <p:cNvPr id="2" name="TextBox 1">
            <a:extLst>
              <a:ext uri="{FF2B5EF4-FFF2-40B4-BE49-F238E27FC236}">
                <a16:creationId xmlns:a16="http://schemas.microsoft.com/office/drawing/2014/main" id="{AC17A924-2EE0-F74A-8378-3C57DE95BB5E}"/>
              </a:ext>
            </a:extLst>
          </p:cNvPr>
          <p:cNvSpPr txBox="1"/>
          <p:nvPr/>
        </p:nvSpPr>
        <p:spPr>
          <a:xfrm>
            <a:off x="1153886" y="678180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8802397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3A417EF2-7860-4110-A9D7-C69169A1AFB2}"/>
              </a:ext>
            </a:extLst>
          </p:cNvPr>
          <p:cNvSpPr/>
          <p:nvPr/>
        </p:nvSpPr>
        <p:spPr>
          <a:xfrm>
            <a:off x="-1" y="-48725"/>
            <a:ext cx="3955055" cy="6906724"/>
          </a:xfrm>
          <a:prstGeom prst="rect">
            <a:avLst/>
          </a:prstGeom>
          <a:solidFill>
            <a:srgbClr val="EF2328"/>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 name="Rectangle 2">
            <a:extLst>
              <a:ext uri="{FF2B5EF4-FFF2-40B4-BE49-F238E27FC236}">
                <a16:creationId xmlns:a16="http://schemas.microsoft.com/office/drawing/2014/main" id="{FDA72F66-A5A8-4DBE-84FF-39E85033AF42}"/>
              </a:ext>
            </a:extLst>
          </p:cNvPr>
          <p:cNvSpPr/>
          <p:nvPr/>
        </p:nvSpPr>
        <p:spPr>
          <a:xfrm>
            <a:off x="401469" y="2210713"/>
            <a:ext cx="3522457" cy="1323439"/>
          </a:xfrm>
          <a:prstGeom prst="rect">
            <a:avLst/>
          </a:prstGeom>
        </p:spPr>
        <p:txBody>
          <a:bodyPr wrap="square" anchor="ctr">
            <a:spAutoFit/>
          </a:bodyPr>
          <a:lstStyle/>
          <a:p>
            <a:r>
              <a:rPr lang="en-US" sz="4000" b="1" dirty="0">
                <a:solidFill>
                  <a:schemeClr val="bg1"/>
                </a:solidFill>
              </a:rPr>
              <a:t>OBJEK PAJAK </a:t>
            </a:r>
            <a:r>
              <a:rPr lang="en-US" sz="4000" dirty="0" err="1">
                <a:solidFill>
                  <a:schemeClr val="bg1"/>
                </a:solidFill>
              </a:rPr>
              <a:t>PPh</a:t>
            </a:r>
            <a:r>
              <a:rPr lang="en-US" sz="4000" dirty="0">
                <a:solidFill>
                  <a:schemeClr val="bg1"/>
                </a:solidFill>
              </a:rPr>
              <a:t> BADAN</a:t>
            </a:r>
          </a:p>
        </p:txBody>
      </p:sp>
      <p:sp>
        <p:nvSpPr>
          <p:cNvPr id="10" name="Subtitle 3">
            <a:extLst>
              <a:ext uri="{FF2B5EF4-FFF2-40B4-BE49-F238E27FC236}">
                <a16:creationId xmlns:a16="http://schemas.microsoft.com/office/drawing/2014/main" id="{154C034B-D4D2-478F-AD7B-D30C9C3397A5}"/>
              </a:ext>
            </a:extLst>
          </p:cNvPr>
          <p:cNvSpPr txBox="1">
            <a:spLocks/>
          </p:cNvSpPr>
          <p:nvPr/>
        </p:nvSpPr>
        <p:spPr>
          <a:xfrm>
            <a:off x="5360757" y="1791099"/>
            <a:ext cx="6391022" cy="46001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id-ID" sz="2000" dirty="0"/>
              <a:t>setiap tambahan kemampuan ekonomis yang diterima oleh Wajib Pajak, baik yang berasal dari Indonesia maupun dari luar Indonesia, yang dapat dipakai untuk konsumsi atau untuk menambah kekayaan Wajib Pajak yang bersangkutan, dengan nama dan dalam bentuk apapun.</a:t>
            </a:r>
            <a:endParaRPr lang="en-US" sz="2000" dirty="0"/>
          </a:p>
          <a:p>
            <a:pPr marL="0" indent="0">
              <a:buNone/>
            </a:pPr>
            <a:r>
              <a:rPr lang="en-US" sz="1800" b="1" i="1" dirty="0" err="1"/>
              <a:t>Penghasilan</a:t>
            </a:r>
            <a:r>
              <a:rPr lang="en-US" sz="1800" b="1" i="1" dirty="0"/>
              <a:t> (</a:t>
            </a:r>
            <a:r>
              <a:rPr lang="en-US" sz="1800" b="1" i="1" dirty="0" err="1"/>
              <a:t>Pasal</a:t>
            </a:r>
            <a:r>
              <a:rPr lang="en-US" sz="1800" b="1" i="1" dirty="0"/>
              <a:t> 4 </a:t>
            </a:r>
            <a:r>
              <a:rPr lang="en-US" sz="1800" b="1" i="1" dirty="0" err="1"/>
              <a:t>ayat</a:t>
            </a:r>
            <a:r>
              <a:rPr lang="en-US" sz="1800" b="1" i="1" dirty="0"/>
              <a:t> 1 UU </a:t>
            </a:r>
            <a:r>
              <a:rPr lang="en-US" sz="1800" b="1" i="1" dirty="0" err="1"/>
              <a:t>PPh</a:t>
            </a:r>
            <a:r>
              <a:rPr lang="en-US" sz="1800" b="1" i="1" dirty="0"/>
              <a:t>)</a:t>
            </a:r>
            <a:endParaRPr lang="en-US" sz="2400" b="1" i="1" dirty="0"/>
          </a:p>
          <a:p>
            <a:endParaRPr lang="en-US" dirty="0"/>
          </a:p>
          <a:p>
            <a:pPr marL="0" indent="0">
              <a:buNone/>
            </a:pPr>
            <a:r>
              <a:rPr lang="en-US" sz="2000" dirty="0" err="1"/>
              <a:t>Penghasilan</a:t>
            </a:r>
            <a:r>
              <a:rPr lang="en-US" sz="2000" dirty="0"/>
              <a:t> </a:t>
            </a:r>
            <a:r>
              <a:rPr lang="en-US" sz="2000" dirty="0" err="1"/>
              <a:t>Dikenakan</a:t>
            </a:r>
            <a:r>
              <a:rPr lang="en-US" sz="2000" dirty="0"/>
              <a:t> </a:t>
            </a:r>
            <a:r>
              <a:rPr lang="en-US" sz="2000" dirty="0" err="1"/>
              <a:t>Pajak</a:t>
            </a:r>
            <a:r>
              <a:rPr lang="en-US" sz="2000" dirty="0"/>
              <a:t> Final dan </a:t>
            </a:r>
            <a:r>
              <a:rPr lang="en-US" sz="2000" dirty="0" err="1"/>
              <a:t>terpisah</a:t>
            </a:r>
            <a:endParaRPr lang="en-US" sz="2000" dirty="0"/>
          </a:p>
          <a:p>
            <a:pPr marL="0" indent="0">
              <a:buNone/>
            </a:pPr>
            <a:r>
              <a:rPr lang="en-US" sz="1800" b="1" i="1" dirty="0"/>
              <a:t>(</a:t>
            </a:r>
            <a:r>
              <a:rPr lang="en-US" sz="1800" b="1" i="1" dirty="0" err="1"/>
              <a:t>Pasal</a:t>
            </a:r>
            <a:r>
              <a:rPr lang="en-US" sz="1800" b="1" i="1" dirty="0"/>
              <a:t> 4 </a:t>
            </a:r>
            <a:r>
              <a:rPr lang="en-US" sz="1800" b="1" i="1" dirty="0" err="1"/>
              <a:t>ayat</a:t>
            </a:r>
            <a:r>
              <a:rPr lang="en-US" sz="1800" b="1" i="1" dirty="0"/>
              <a:t> 2 UU </a:t>
            </a:r>
            <a:r>
              <a:rPr lang="en-US" sz="1800" b="1" i="1" dirty="0" err="1"/>
              <a:t>PPh</a:t>
            </a:r>
            <a:r>
              <a:rPr lang="en-US" sz="1800" b="1" i="1" dirty="0"/>
              <a:t>)</a:t>
            </a:r>
          </a:p>
          <a:p>
            <a:pPr marL="0" indent="0">
              <a:buNone/>
            </a:pPr>
            <a:endParaRPr lang="en-US" dirty="0"/>
          </a:p>
          <a:p>
            <a:pPr marL="0" indent="0">
              <a:buNone/>
            </a:pPr>
            <a:r>
              <a:rPr lang="en-US" sz="2000" dirty="0" err="1"/>
              <a:t>Penghasilan</a:t>
            </a:r>
            <a:r>
              <a:rPr lang="en-US" sz="2000" dirty="0"/>
              <a:t> </a:t>
            </a:r>
            <a:r>
              <a:rPr lang="en-US" sz="2000" dirty="0" err="1"/>
              <a:t>Tidak</a:t>
            </a:r>
            <a:r>
              <a:rPr lang="en-US" sz="2000" dirty="0"/>
              <a:t> </a:t>
            </a:r>
            <a:r>
              <a:rPr lang="en-US" sz="2000" dirty="0" err="1"/>
              <a:t>Dikenakan</a:t>
            </a:r>
            <a:r>
              <a:rPr lang="en-US" sz="2000" dirty="0"/>
              <a:t> </a:t>
            </a:r>
            <a:r>
              <a:rPr lang="en-US" sz="2000" dirty="0" err="1"/>
              <a:t>Pajak</a:t>
            </a:r>
            <a:endParaRPr lang="en-US" dirty="0"/>
          </a:p>
          <a:p>
            <a:pPr marL="0" indent="0">
              <a:buNone/>
            </a:pPr>
            <a:r>
              <a:rPr lang="en-US" sz="1800" b="1" i="1" dirty="0"/>
              <a:t>(</a:t>
            </a:r>
            <a:r>
              <a:rPr lang="en-US" sz="1800" b="1" i="1" dirty="0" err="1"/>
              <a:t>Pasal</a:t>
            </a:r>
            <a:r>
              <a:rPr lang="en-US" sz="1800" b="1" i="1" dirty="0"/>
              <a:t> 4 </a:t>
            </a:r>
            <a:r>
              <a:rPr lang="en-US" sz="1800" b="1" i="1" dirty="0" err="1"/>
              <a:t>ayat</a:t>
            </a:r>
            <a:r>
              <a:rPr lang="en-US" sz="1800" b="1" i="1" dirty="0"/>
              <a:t> 3 UU </a:t>
            </a:r>
            <a:r>
              <a:rPr lang="en-US" sz="1800" b="1" i="1" dirty="0" err="1"/>
              <a:t>PPh</a:t>
            </a:r>
            <a:r>
              <a:rPr lang="en-US" sz="1800" b="1" i="1" dirty="0"/>
              <a:t>)</a:t>
            </a:r>
          </a:p>
          <a:p>
            <a:endParaRPr lang="en-US" dirty="0"/>
          </a:p>
        </p:txBody>
      </p:sp>
      <p:grpSp>
        <p:nvGrpSpPr>
          <p:cNvPr id="12" name="Group 11">
            <a:extLst>
              <a:ext uri="{FF2B5EF4-FFF2-40B4-BE49-F238E27FC236}">
                <a16:creationId xmlns:a16="http://schemas.microsoft.com/office/drawing/2014/main" id="{6834818A-92CB-4B35-8637-987F26F1C5F7}"/>
              </a:ext>
            </a:extLst>
          </p:cNvPr>
          <p:cNvGrpSpPr/>
          <p:nvPr/>
        </p:nvGrpSpPr>
        <p:grpSpPr>
          <a:xfrm>
            <a:off x="4078729" y="1877287"/>
            <a:ext cx="1060104" cy="923330"/>
            <a:chOff x="2062658" y="2871955"/>
            <a:chExt cx="1060104" cy="923330"/>
          </a:xfrm>
        </p:grpSpPr>
        <p:sp>
          <p:nvSpPr>
            <p:cNvPr id="13" name="Rectangle 12">
              <a:extLst>
                <a:ext uri="{FF2B5EF4-FFF2-40B4-BE49-F238E27FC236}">
                  <a16:creationId xmlns:a16="http://schemas.microsoft.com/office/drawing/2014/main" id="{0485E12D-3141-4F1E-8ABA-50E14E94BFEE}"/>
                </a:ext>
              </a:extLst>
            </p:cNvPr>
            <p:cNvSpPr/>
            <p:nvPr/>
          </p:nvSpPr>
          <p:spPr>
            <a:xfrm>
              <a:off x="2372264" y="2926658"/>
              <a:ext cx="750498" cy="776535"/>
            </a:xfrm>
            <a:prstGeom prst="rect">
              <a:avLst/>
            </a:prstGeom>
            <a:solidFill>
              <a:srgbClr val="FFC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5" name="TextBox 14">
              <a:extLst>
                <a:ext uri="{FF2B5EF4-FFF2-40B4-BE49-F238E27FC236}">
                  <a16:creationId xmlns:a16="http://schemas.microsoft.com/office/drawing/2014/main" id="{55713D78-2CEE-4ACD-9A8F-C64C4B2B4F21}"/>
                </a:ext>
              </a:extLst>
            </p:cNvPr>
            <p:cNvSpPr txBox="1"/>
            <p:nvPr/>
          </p:nvSpPr>
          <p:spPr>
            <a:xfrm>
              <a:off x="2062658" y="2871955"/>
              <a:ext cx="981304" cy="923330"/>
            </a:xfrm>
            <a:prstGeom prst="rect">
              <a:avLst/>
            </a:prstGeom>
            <a:noFill/>
          </p:spPr>
          <p:txBody>
            <a:bodyPr wrap="square" rtlCol="0">
              <a:spAutoFit/>
            </a:bodyPr>
            <a:lstStyle/>
            <a:p>
              <a:pPr algn="ctr"/>
              <a:r>
                <a:rPr lang="en-US" sz="5400" b="1" dirty="0">
                  <a:cs typeface="Bebas Neue Regular"/>
                </a:rPr>
                <a:t>01</a:t>
              </a:r>
            </a:p>
          </p:txBody>
        </p:sp>
      </p:grpSp>
      <p:grpSp>
        <p:nvGrpSpPr>
          <p:cNvPr id="16" name="Group 15">
            <a:extLst>
              <a:ext uri="{FF2B5EF4-FFF2-40B4-BE49-F238E27FC236}">
                <a16:creationId xmlns:a16="http://schemas.microsoft.com/office/drawing/2014/main" id="{3E1B284C-7177-44BD-A969-D8638FE21034}"/>
              </a:ext>
            </a:extLst>
          </p:cNvPr>
          <p:cNvGrpSpPr/>
          <p:nvPr/>
        </p:nvGrpSpPr>
        <p:grpSpPr>
          <a:xfrm>
            <a:off x="4078729" y="4144475"/>
            <a:ext cx="1060104" cy="923330"/>
            <a:chOff x="2062658" y="2871955"/>
            <a:chExt cx="1060104" cy="923330"/>
          </a:xfrm>
        </p:grpSpPr>
        <p:sp>
          <p:nvSpPr>
            <p:cNvPr id="17" name="Rectangle 16">
              <a:extLst>
                <a:ext uri="{FF2B5EF4-FFF2-40B4-BE49-F238E27FC236}">
                  <a16:creationId xmlns:a16="http://schemas.microsoft.com/office/drawing/2014/main" id="{855590CA-D75A-4582-BBB7-84B114AB9871}"/>
                </a:ext>
              </a:extLst>
            </p:cNvPr>
            <p:cNvSpPr/>
            <p:nvPr/>
          </p:nvSpPr>
          <p:spPr>
            <a:xfrm>
              <a:off x="2372264" y="2926658"/>
              <a:ext cx="750498" cy="776535"/>
            </a:xfrm>
            <a:prstGeom prst="rect">
              <a:avLst/>
            </a:prstGeom>
            <a:solidFill>
              <a:srgbClr val="FFC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8" name="TextBox 17">
              <a:extLst>
                <a:ext uri="{FF2B5EF4-FFF2-40B4-BE49-F238E27FC236}">
                  <a16:creationId xmlns:a16="http://schemas.microsoft.com/office/drawing/2014/main" id="{7CB53E42-8362-43A9-9CBF-27890DBF7469}"/>
                </a:ext>
              </a:extLst>
            </p:cNvPr>
            <p:cNvSpPr txBox="1"/>
            <p:nvPr/>
          </p:nvSpPr>
          <p:spPr>
            <a:xfrm>
              <a:off x="2062658" y="2871955"/>
              <a:ext cx="981304" cy="923330"/>
            </a:xfrm>
            <a:prstGeom prst="rect">
              <a:avLst/>
            </a:prstGeom>
            <a:noFill/>
          </p:spPr>
          <p:txBody>
            <a:bodyPr wrap="square" rtlCol="0">
              <a:spAutoFit/>
            </a:bodyPr>
            <a:lstStyle/>
            <a:p>
              <a:pPr algn="ctr"/>
              <a:r>
                <a:rPr lang="en-US" sz="5400" b="1" dirty="0">
                  <a:cs typeface="Bebas Neue Regular"/>
                </a:rPr>
                <a:t>02</a:t>
              </a:r>
            </a:p>
          </p:txBody>
        </p:sp>
      </p:grpSp>
      <p:grpSp>
        <p:nvGrpSpPr>
          <p:cNvPr id="19" name="Group 18">
            <a:extLst>
              <a:ext uri="{FF2B5EF4-FFF2-40B4-BE49-F238E27FC236}">
                <a16:creationId xmlns:a16="http://schemas.microsoft.com/office/drawing/2014/main" id="{32B1F491-71B8-419D-84CA-F366AA7B7238}"/>
              </a:ext>
            </a:extLst>
          </p:cNvPr>
          <p:cNvGrpSpPr/>
          <p:nvPr/>
        </p:nvGrpSpPr>
        <p:grpSpPr>
          <a:xfrm>
            <a:off x="4081589" y="5467914"/>
            <a:ext cx="1060104" cy="923330"/>
            <a:chOff x="2062658" y="2871955"/>
            <a:chExt cx="1060104" cy="923330"/>
          </a:xfrm>
        </p:grpSpPr>
        <p:sp>
          <p:nvSpPr>
            <p:cNvPr id="20" name="Rectangle 19">
              <a:extLst>
                <a:ext uri="{FF2B5EF4-FFF2-40B4-BE49-F238E27FC236}">
                  <a16:creationId xmlns:a16="http://schemas.microsoft.com/office/drawing/2014/main" id="{C67C2E28-047D-4168-AC0A-55E06E05E3A8}"/>
                </a:ext>
              </a:extLst>
            </p:cNvPr>
            <p:cNvSpPr/>
            <p:nvPr/>
          </p:nvSpPr>
          <p:spPr>
            <a:xfrm>
              <a:off x="2372264" y="2926658"/>
              <a:ext cx="750498" cy="776535"/>
            </a:xfrm>
            <a:prstGeom prst="rect">
              <a:avLst/>
            </a:prstGeom>
            <a:solidFill>
              <a:srgbClr val="FFC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1" name="TextBox 20">
              <a:extLst>
                <a:ext uri="{FF2B5EF4-FFF2-40B4-BE49-F238E27FC236}">
                  <a16:creationId xmlns:a16="http://schemas.microsoft.com/office/drawing/2014/main" id="{EE294177-BA03-4804-941C-B81007908660}"/>
                </a:ext>
              </a:extLst>
            </p:cNvPr>
            <p:cNvSpPr txBox="1"/>
            <p:nvPr/>
          </p:nvSpPr>
          <p:spPr>
            <a:xfrm>
              <a:off x="2062658" y="2871955"/>
              <a:ext cx="981304" cy="923330"/>
            </a:xfrm>
            <a:prstGeom prst="rect">
              <a:avLst/>
            </a:prstGeom>
            <a:noFill/>
          </p:spPr>
          <p:txBody>
            <a:bodyPr wrap="square" rtlCol="0">
              <a:spAutoFit/>
            </a:bodyPr>
            <a:lstStyle/>
            <a:p>
              <a:pPr algn="ctr"/>
              <a:r>
                <a:rPr lang="en-US" sz="5400" b="1" dirty="0">
                  <a:cs typeface="Bebas Neue Regular"/>
                </a:rPr>
                <a:t>03</a:t>
              </a:r>
            </a:p>
          </p:txBody>
        </p:sp>
      </p:grpSp>
      <p:pic>
        <p:nvPicPr>
          <p:cNvPr id="6" name="Picture 5">
            <a:extLst>
              <a:ext uri="{FF2B5EF4-FFF2-40B4-BE49-F238E27FC236}">
                <a16:creationId xmlns:a16="http://schemas.microsoft.com/office/drawing/2014/main" id="{6A5C675F-3030-4B9A-89D7-A7A230D3A20F}"/>
              </a:ext>
            </a:extLst>
          </p:cNvPr>
          <p:cNvPicPr>
            <a:picLocks noChangeAspect="1"/>
          </p:cNvPicPr>
          <p:nvPr/>
        </p:nvPicPr>
        <p:blipFill>
          <a:blip r:embed="rId2" cstate="print">
            <a:grayscl/>
            <a:extLst>
              <a:ext uri="{28A0092B-C50C-407E-A947-70E740481C1C}">
                <a14:useLocalDpi xmlns:a14="http://schemas.microsoft.com/office/drawing/2010/main" val="0"/>
              </a:ext>
            </a:extLst>
          </a:blip>
          <a:stretch>
            <a:fillRect/>
          </a:stretch>
        </p:blipFill>
        <p:spPr>
          <a:xfrm>
            <a:off x="308090" y="4060415"/>
            <a:ext cx="3324458" cy="2208112"/>
          </a:xfrm>
          <a:prstGeom prst="rect">
            <a:avLst/>
          </a:prstGeom>
        </p:spPr>
      </p:pic>
      <p:cxnSp>
        <p:nvCxnSpPr>
          <p:cNvPr id="9" name="Straight Connector 8">
            <a:extLst>
              <a:ext uri="{FF2B5EF4-FFF2-40B4-BE49-F238E27FC236}">
                <a16:creationId xmlns:a16="http://schemas.microsoft.com/office/drawing/2014/main" id="{DBE57481-EE1C-420F-9BEB-D54995D96E03}"/>
              </a:ext>
            </a:extLst>
          </p:cNvPr>
          <p:cNvCxnSpPr/>
          <p:nvPr/>
        </p:nvCxnSpPr>
        <p:spPr>
          <a:xfrm>
            <a:off x="576197" y="3670125"/>
            <a:ext cx="2192055" cy="0"/>
          </a:xfrm>
          <a:prstGeom prst="line">
            <a:avLst/>
          </a:prstGeom>
          <a:ln/>
        </p:spPr>
        <p:style>
          <a:lnRef idx="1">
            <a:schemeClr val="accent4"/>
          </a:lnRef>
          <a:fillRef idx="0">
            <a:schemeClr val="accent4"/>
          </a:fillRef>
          <a:effectRef idx="0">
            <a:schemeClr val="accent4"/>
          </a:effectRef>
          <a:fontRef idx="minor">
            <a:schemeClr val="tx1"/>
          </a:fontRef>
        </p:style>
      </p:cxnSp>
      <p:grpSp>
        <p:nvGrpSpPr>
          <p:cNvPr id="22" name="Group 21">
            <a:extLst>
              <a:ext uri="{FF2B5EF4-FFF2-40B4-BE49-F238E27FC236}">
                <a16:creationId xmlns:a16="http://schemas.microsoft.com/office/drawing/2014/main" id="{BC17CAA6-7BB7-4111-810C-C30C2B02306E}"/>
              </a:ext>
            </a:extLst>
          </p:cNvPr>
          <p:cNvGrpSpPr/>
          <p:nvPr/>
        </p:nvGrpSpPr>
        <p:grpSpPr>
          <a:xfrm>
            <a:off x="3287731" y="-1000700"/>
            <a:ext cx="4342554" cy="651379"/>
            <a:chOff x="4958989" y="-750013"/>
            <a:chExt cx="2671295" cy="400692"/>
          </a:xfrm>
        </p:grpSpPr>
        <p:sp>
          <p:nvSpPr>
            <p:cNvPr id="23" name="Rectangle 22">
              <a:extLst>
                <a:ext uri="{FF2B5EF4-FFF2-40B4-BE49-F238E27FC236}">
                  <a16:creationId xmlns:a16="http://schemas.microsoft.com/office/drawing/2014/main" id="{144CDC65-D23F-481D-82F2-8A319F3636C6}"/>
                </a:ext>
              </a:extLst>
            </p:cNvPr>
            <p:cNvSpPr/>
            <p:nvPr/>
          </p:nvSpPr>
          <p:spPr>
            <a:xfrm>
              <a:off x="5342562" y="-750013"/>
              <a:ext cx="369869" cy="400692"/>
            </a:xfrm>
            <a:prstGeom prst="rect">
              <a:avLst/>
            </a:prstGeom>
            <a:solidFill>
              <a:srgbClr val="B4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4" name="Rectangle 23">
              <a:extLst>
                <a:ext uri="{FF2B5EF4-FFF2-40B4-BE49-F238E27FC236}">
                  <a16:creationId xmlns:a16="http://schemas.microsoft.com/office/drawing/2014/main" id="{73AC88DD-DA4C-4C6A-8592-6CE3655770D7}"/>
                </a:ext>
              </a:extLst>
            </p:cNvPr>
            <p:cNvSpPr/>
            <p:nvPr/>
          </p:nvSpPr>
          <p:spPr>
            <a:xfrm>
              <a:off x="5726131" y="-750013"/>
              <a:ext cx="369869" cy="400692"/>
            </a:xfrm>
            <a:prstGeom prst="rect">
              <a:avLst/>
            </a:prstGeom>
            <a:solidFill>
              <a:srgbClr val="EF23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5" name="Rectangle 24">
              <a:extLst>
                <a:ext uri="{FF2B5EF4-FFF2-40B4-BE49-F238E27FC236}">
                  <a16:creationId xmlns:a16="http://schemas.microsoft.com/office/drawing/2014/main" id="{041B2492-CE95-422E-AF67-F304A8CAA869}"/>
                </a:ext>
              </a:extLst>
            </p:cNvPr>
            <p:cNvSpPr/>
            <p:nvPr/>
          </p:nvSpPr>
          <p:spPr>
            <a:xfrm>
              <a:off x="6109702" y="-750013"/>
              <a:ext cx="369869" cy="400692"/>
            </a:xfrm>
            <a:prstGeom prst="rect">
              <a:avLst/>
            </a:prstGeom>
            <a:solidFill>
              <a:srgbClr val="FFC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6" name="Rectangle 25">
              <a:extLst>
                <a:ext uri="{FF2B5EF4-FFF2-40B4-BE49-F238E27FC236}">
                  <a16:creationId xmlns:a16="http://schemas.microsoft.com/office/drawing/2014/main" id="{11EC7B89-EEB9-4693-B80F-F33421E11AD0}"/>
                </a:ext>
              </a:extLst>
            </p:cNvPr>
            <p:cNvSpPr/>
            <p:nvPr/>
          </p:nvSpPr>
          <p:spPr>
            <a:xfrm>
              <a:off x="4958989" y="-750013"/>
              <a:ext cx="369869" cy="400692"/>
            </a:xfrm>
            <a:prstGeom prst="rect">
              <a:avLst/>
            </a:prstGeom>
            <a:solidFill>
              <a:srgbClr val="E31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8" name="Rectangle 27">
              <a:extLst>
                <a:ext uri="{FF2B5EF4-FFF2-40B4-BE49-F238E27FC236}">
                  <a16:creationId xmlns:a16="http://schemas.microsoft.com/office/drawing/2014/main" id="{750AA5F2-347D-47D4-BD47-8885C7823220}"/>
                </a:ext>
              </a:extLst>
            </p:cNvPr>
            <p:cNvSpPr/>
            <p:nvPr/>
          </p:nvSpPr>
          <p:spPr>
            <a:xfrm>
              <a:off x="6493273" y="-750013"/>
              <a:ext cx="369869" cy="400692"/>
            </a:xfrm>
            <a:prstGeom prst="rect">
              <a:avLst/>
            </a:prstGeom>
            <a:solidFill>
              <a:srgbClr val="363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9" name="Rectangle 28">
              <a:extLst>
                <a:ext uri="{FF2B5EF4-FFF2-40B4-BE49-F238E27FC236}">
                  <a16:creationId xmlns:a16="http://schemas.microsoft.com/office/drawing/2014/main" id="{2118ABEB-033E-4845-9ADF-DE634B9752E4}"/>
                </a:ext>
              </a:extLst>
            </p:cNvPr>
            <p:cNvSpPr/>
            <p:nvPr/>
          </p:nvSpPr>
          <p:spPr>
            <a:xfrm>
              <a:off x="6876844" y="-750013"/>
              <a:ext cx="369869" cy="400692"/>
            </a:xfrm>
            <a:prstGeom prst="rect">
              <a:avLst/>
            </a:prstGeom>
            <a:solidFill>
              <a:srgbClr val="C2CD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0" name="Rectangle 29">
              <a:extLst>
                <a:ext uri="{FF2B5EF4-FFF2-40B4-BE49-F238E27FC236}">
                  <a16:creationId xmlns:a16="http://schemas.microsoft.com/office/drawing/2014/main" id="{BED179E9-2BE5-4E78-9DFF-CAA241B4B9EC}"/>
                </a:ext>
              </a:extLst>
            </p:cNvPr>
            <p:cNvSpPr/>
            <p:nvPr/>
          </p:nvSpPr>
          <p:spPr>
            <a:xfrm>
              <a:off x="7260415" y="-750013"/>
              <a:ext cx="369869" cy="400692"/>
            </a:xfrm>
            <a:prstGeom prst="rect">
              <a:avLst/>
            </a:prstGeom>
            <a:solidFill>
              <a:srgbClr val="D2B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pic>
        <p:nvPicPr>
          <p:cNvPr id="31" name="Picture 30">
            <a:extLst>
              <a:ext uri="{FF2B5EF4-FFF2-40B4-BE49-F238E27FC236}">
                <a16:creationId xmlns:a16="http://schemas.microsoft.com/office/drawing/2014/main" id="{370A777B-2758-4712-8FB9-77FE1D4A2F25}"/>
              </a:ext>
            </a:extLst>
          </p:cNvPr>
          <p:cNvPicPr>
            <a:picLocks noChangeAspect="1"/>
          </p:cNvPicPr>
          <p:nvPr/>
        </p:nvPicPr>
        <p:blipFill>
          <a:blip r:embed="rId3"/>
          <a:stretch>
            <a:fillRect/>
          </a:stretch>
        </p:blipFill>
        <p:spPr>
          <a:xfrm>
            <a:off x="9735231" y="363556"/>
            <a:ext cx="1865538" cy="493819"/>
          </a:xfrm>
          <a:prstGeom prst="rect">
            <a:avLst/>
          </a:prstGeom>
        </p:spPr>
      </p:pic>
    </p:spTree>
    <p:extLst>
      <p:ext uri="{BB962C8B-B14F-4D97-AF65-F5344CB8AC3E}">
        <p14:creationId xmlns:p14="http://schemas.microsoft.com/office/powerpoint/2010/main" val="33415995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202150" y="1245837"/>
            <a:ext cx="3475218" cy="509701"/>
          </a:xfrm>
        </p:spPr>
        <p:txBody>
          <a:bodyPr>
            <a:noAutofit/>
          </a:bodyPr>
          <a:lstStyle/>
          <a:p>
            <a:pPr marL="0" indent="0">
              <a:buNone/>
            </a:pPr>
            <a:r>
              <a:rPr lang="en-US" sz="2400" dirty="0">
                <a:cs typeface="Arial" panose="020B0604020202020204" pitchFamily="34" charset="0"/>
              </a:rPr>
              <a:t>SPT </a:t>
            </a:r>
            <a:r>
              <a:rPr lang="en-US" sz="2400" dirty="0" err="1">
                <a:cs typeface="Arial" panose="020B0604020202020204" pitchFamily="34" charset="0"/>
              </a:rPr>
              <a:t>Tidak</a:t>
            </a:r>
            <a:r>
              <a:rPr lang="en-US" sz="2400" dirty="0">
                <a:cs typeface="Arial" panose="020B0604020202020204" pitchFamily="34" charset="0"/>
              </a:rPr>
              <a:t> </a:t>
            </a:r>
            <a:r>
              <a:rPr lang="en-US" sz="2400" dirty="0" err="1">
                <a:cs typeface="Arial" panose="020B0604020202020204" pitchFamily="34" charset="0"/>
              </a:rPr>
              <a:t>Ditandatangani</a:t>
            </a:r>
            <a:endParaRPr lang="en-ID" sz="2400" dirty="0">
              <a:cs typeface="Arial" panose="020B0604020202020204" pitchFamily="34" charset="0"/>
            </a:endParaRPr>
          </a:p>
        </p:txBody>
      </p:sp>
      <p:sp>
        <p:nvSpPr>
          <p:cNvPr id="5" name="Rectangle 4">
            <a:extLst>
              <a:ext uri="{FF2B5EF4-FFF2-40B4-BE49-F238E27FC236}">
                <a16:creationId xmlns:a16="http://schemas.microsoft.com/office/drawing/2014/main" id="{E609B43F-FFF1-4784-9C26-F20D3FD4DD24}"/>
              </a:ext>
            </a:extLst>
          </p:cNvPr>
          <p:cNvSpPr/>
          <p:nvPr/>
        </p:nvSpPr>
        <p:spPr>
          <a:xfrm>
            <a:off x="0" y="-48725"/>
            <a:ext cx="3641272" cy="6906724"/>
          </a:xfrm>
          <a:prstGeom prst="rect">
            <a:avLst/>
          </a:prstGeom>
          <a:solidFill>
            <a:srgbClr val="FF0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7" name="Straight Connector 6">
            <a:extLst>
              <a:ext uri="{FF2B5EF4-FFF2-40B4-BE49-F238E27FC236}">
                <a16:creationId xmlns:a16="http://schemas.microsoft.com/office/drawing/2014/main" id="{C7CD690B-C85B-4643-8D98-B8D3AD9D2107}"/>
              </a:ext>
            </a:extLst>
          </p:cNvPr>
          <p:cNvCxnSpPr/>
          <p:nvPr/>
        </p:nvCxnSpPr>
        <p:spPr>
          <a:xfrm>
            <a:off x="256309" y="3653011"/>
            <a:ext cx="2192055" cy="0"/>
          </a:xfrm>
          <a:prstGeom prst="line">
            <a:avLst/>
          </a:prstGeom>
          <a:ln>
            <a:solidFill>
              <a:srgbClr val="FFC32E"/>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A1DAE6D-B109-4678-886D-98D4B0998232}"/>
              </a:ext>
            </a:extLst>
          </p:cNvPr>
          <p:cNvPicPr>
            <a:picLocks noChangeAspect="1"/>
          </p:cNvPicPr>
          <p:nvPr/>
        </p:nvPicPr>
        <p:blipFill rotWithShape="1">
          <a:blip r:embed="rId2" cstate="print">
            <a:grayscl/>
            <a:extLst>
              <a:ext uri="{28A0092B-C50C-407E-A947-70E740481C1C}">
                <a14:useLocalDpi xmlns:a14="http://schemas.microsoft.com/office/drawing/2010/main" val="0"/>
              </a:ext>
            </a:extLst>
          </a:blip>
          <a:srcRect l="11297" r="10778"/>
          <a:stretch/>
        </p:blipFill>
        <p:spPr>
          <a:xfrm>
            <a:off x="256309" y="3919399"/>
            <a:ext cx="3111896" cy="2662312"/>
          </a:xfrm>
          <a:prstGeom prst="rect">
            <a:avLst/>
          </a:prstGeom>
        </p:spPr>
      </p:pic>
      <p:grpSp>
        <p:nvGrpSpPr>
          <p:cNvPr id="11" name="Group 10">
            <a:extLst>
              <a:ext uri="{FF2B5EF4-FFF2-40B4-BE49-F238E27FC236}">
                <a16:creationId xmlns:a16="http://schemas.microsoft.com/office/drawing/2014/main" id="{1FD12714-5E2A-4AD7-9AEC-CF435BF63444}"/>
              </a:ext>
            </a:extLst>
          </p:cNvPr>
          <p:cNvGrpSpPr/>
          <p:nvPr/>
        </p:nvGrpSpPr>
        <p:grpSpPr>
          <a:xfrm>
            <a:off x="3843172" y="1039022"/>
            <a:ext cx="1060104" cy="923330"/>
            <a:chOff x="2062658" y="2871955"/>
            <a:chExt cx="1060104" cy="923330"/>
          </a:xfrm>
        </p:grpSpPr>
        <p:sp>
          <p:nvSpPr>
            <p:cNvPr id="12" name="Rectangle 11">
              <a:extLst>
                <a:ext uri="{FF2B5EF4-FFF2-40B4-BE49-F238E27FC236}">
                  <a16:creationId xmlns:a16="http://schemas.microsoft.com/office/drawing/2014/main" id="{54B73C66-B171-49E4-A5C0-3A58D502F72A}"/>
                </a:ext>
              </a:extLst>
            </p:cNvPr>
            <p:cNvSpPr/>
            <p:nvPr/>
          </p:nvSpPr>
          <p:spPr>
            <a:xfrm>
              <a:off x="2372264" y="2926658"/>
              <a:ext cx="750498" cy="776535"/>
            </a:xfrm>
            <a:prstGeom prst="rect">
              <a:avLst/>
            </a:prstGeom>
            <a:solidFill>
              <a:srgbClr val="FFC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3" name="TextBox 12">
              <a:extLst>
                <a:ext uri="{FF2B5EF4-FFF2-40B4-BE49-F238E27FC236}">
                  <a16:creationId xmlns:a16="http://schemas.microsoft.com/office/drawing/2014/main" id="{5966E475-DE77-4DC0-85FE-37589116AF5C}"/>
                </a:ext>
              </a:extLst>
            </p:cNvPr>
            <p:cNvSpPr txBox="1"/>
            <p:nvPr/>
          </p:nvSpPr>
          <p:spPr>
            <a:xfrm>
              <a:off x="2062658" y="2871955"/>
              <a:ext cx="981304" cy="923330"/>
            </a:xfrm>
            <a:prstGeom prst="rect">
              <a:avLst/>
            </a:prstGeom>
            <a:noFill/>
          </p:spPr>
          <p:txBody>
            <a:bodyPr wrap="square" rtlCol="0">
              <a:spAutoFit/>
            </a:bodyPr>
            <a:lstStyle/>
            <a:p>
              <a:pPr algn="ctr"/>
              <a:r>
                <a:rPr lang="en-US" sz="5400" b="1" dirty="0">
                  <a:cs typeface="Bebas Neue Regular"/>
                </a:rPr>
                <a:t>01</a:t>
              </a:r>
            </a:p>
          </p:txBody>
        </p:sp>
      </p:grpSp>
      <p:grpSp>
        <p:nvGrpSpPr>
          <p:cNvPr id="15" name="Group 14">
            <a:extLst>
              <a:ext uri="{FF2B5EF4-FFF2-40B4-BE49-F238E27FC236}">
                <a16:creationId xmlns:a16="http://schemas.microsoft.com/office/drawing/2014/main" id="{C7B4E2C2-B531-42EC-BFC7-AD8FD5E35458}"/>
              </a:ext>
            </a:extLst>
          </p:cNvPr>
          <p:cNvGrpSpPr/>
          <p:nvPr/>
        </p:nvGrpSpPr>
        <p:grpSpPr>
          <a:xfrm>
            <a:off x="3832439" y="2194022"/>
            <a:ext cx="1060104" cy="923330"/>
            <a:chOff x="2062658" y="2871955"/>
            <a:chExt cx="1060104" cy="923330"/>
          </a:xfrm>
        </p:grpSpPr>
        <p:sp>
          <p:nvSpPr>
            <p:cNvPr id="16" name="Rectangle 15">
              <a:extLst>
                <a:ext uri="{FF2B5EF4-FFF2-40B4-BE49-F238E27FC236}">
                  <a16:creationId xmlns:a16="http://schemas.microsoft.com/office/drawing/2014/main" id="{EA8675FE-A55B-4BCF-9D00-0B51CF9807C1}"/>
                </a:ext>
              </a:extLst>
            </p:cNvPr>
            <p:cNvSpPr/>
            <p:nvPr/>
          </p:nvSpPr>
          <p:spPr>
            <a:xfrm>
              <a:off x="2372264" y="2926658"/>
              <a:ext cx="750498" cy="776535"/>
            </a:xfrm>
            <a:prstGeom prst="rect">
              <a:avLst/>
            </a:prstGeom>
            <a:solidFill>
              <a:srgbClr val="FFC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7" name="TextBox 16">
              <a:extLst>
                <a:ext uri="{FF2B5EF4-FFF2-40B4-BE49-F238E27FC236}">
                  <a16:creationId xmlns:a16="http://schemas.microsoft.com/office/drawing/2014/main" id="{699D415B-709B-4710-B5B9-44B4333DE855}"/>
                </a:ext>
              </a:extLst>
            </p:cNvPr>
            <p:cNvSpPr txBox="1"/>
            <p:nvPr/>
          </p:nvSpPr>
          <p:spPr>
            <a:xfrm>
              <a:off x="2062658" y="2871955"/>
              <a:ext cx="981304" cy="923330"/>
            </a:xfrm>
            <a:prstGeom prst="rect">
              <a:avLst/>
            </a:prstGeom>
            <a:noFill/>
          </p:spPr>
          <p:txBody>
            <a:bodyPr wrap="square" rtlCol="0">
              <a:spAutoFit/>
            </a:bodyPr>
            <a:lstStyle/>
            <a:p>
              <a:pPr algn="ctr"/>
              <a:r>
                <a:rPr lang="en-US" sz="5400" b="1" dirty="0">
                  <a:cs typeface="Bebas Neue Regular"/>
                </a:rPr>
                <a:t>02</a:t>
              </a:r>
            </a:p>
          </p:txBody>
        </p:sp>
      </p:grpSp>
      <p:sp>
        <p:nvSpPr>
          <p:cNvPr id="18" name="Rectangle 17">
            <a:extLst>
              <a:ext uri="{FF2B5EF4-FFF2-40B4-BE49-F238E27FC236}">
                <a16:creationId xmlns:a16="http://schemas.microsoft.com/office/drawing/2014/main" id="{FECECB1A-4626-4B9B-BF19-AE9EE776EA85}"/>
              </a:ext>
            </a:extLst>
          </p:cNvPr>
          <p:cNvSpPr/>
          <p:nvPr/>
        </p:nvSpPr>
        <p:spPr>
          <a:xfrm>
            <a:off x="289931" y="1782986"/>
            <a:ext cx="3507008" cy="1767653"/>
          </a:xfrm>
          <a:prstGeom prst="rect">
            <a:avLst/>
          </a:prstGeom>
        </p:spPr>
        <p:txBody>
          <a:bodyPr vert="horz" lIns="91440" tIns="45720" rIns="91440" bIns="45720" rtlCol="0" anchor="ctr">
            <a:normAutofit/>
          </a:bodyPr>
          <a:lstStyle/>
          <a:p>
            <a:pPr fontAlgn="base">
              <a:lnSpc>
                <a:spcPct val="90000"/>
              </a:lnSpc>
              <a:spcBef>
                <a:spcPct val="0"/>
              </a:spcBef>
              <a:spcAft>
                <a:spcPts val="600"/>
              </a:spcAft>
              <a:defRPr/>
            </a:pPr>
            <a:r>
              <a:rPr lang="en-US" sz="3200" dirty="0">
                <a:solidFill>
                  <a:schemeClr val="bg1"/>
                </a:solidFill>
                <a:ea typeface="+mj-ea"/>
                <a:cs typeface="Arial" panose="020B0604020202020204" pitchFamily="34" charset="0"/>
              </a:rPr>
              <a:t>SPT </a:t>
            </a:r>
            <a:r>
              <a:rPr lang="en-US" sz="3200" dirty="0" err="1">
                <a:solidFill>
                  <a:schemeClr val="bg1"/>
                </a:solidFill>
                <a:ea typeface="+mj-ea"/>
                <a:cs typeface="Arial" panose="020B0604020202020204" pitchFamily="34" charset="0"/>
              </a:rPr>
              <a:t>Tahunan</a:t>
            </a:r>
            <a:endParaRPr lang="en-US" sz="3200" b="1" dirty="0">
              <a:solidFill>
                <a:schemeClr val="bg1"/>
              </a:solidFill>
              <a:ea typeface="+mj-ea"/>
              <a:cs typeface="Arial" panose="020B0604020202020204" pitchFamily="34" charset="0"/>
            </a:endParaRPr>
          </a:p>
          <a:p>
            <a:pPr fontAlgn="base">
              <a:lnSpc>
                <a:spcPct val="90000"/>
              </a:lnSpc>
              <a:spcBef>
                <a:spcPct val="0"/>
              </a:spcBef>
              <a:spcAft>
                <a:spcPts val="600"/>
              </a:spcAft>
              <a:defRPr/>
            </a:pPr>
            <a:r>
              <a:rPr lang="en-US" sz="3200" b="1" dirty="0" err="1">
                <a:solidFill>
                  <a:schemeClr val="bg1"/>
                </a:solidFill>
                <a:ea typeface="+mj-ea"/>
                <a:cs typeface="Arial" panose="020B0604020202020204" pitchFamily="34" charset="0"/>
              </a:rPr>
              <a:t>Dianggap</a:t>
            </a:r>
            <a:r>
              <a:rPr lang="en-US" sz="3200" b="1" dirty="0">
                <a:solidFill>
                  <a:schemeClr val="bg1"/>
                </a:solidFill>
                <a:ea typeface="+mj-ea"/>
                <a:cs typeface="Arial" panose="020B0604020202020204" pitchFamily="34" charset="0"/>
              </a:rPr>
              <a:t> </a:t>
            </a:r>
            <a:r>
              <a:rPr lang="en-US" sz="3200" b="1" dirty="0" err="1">
                <a:solidFill>
                  <a:schemeClr val="bg1"/>
                </a:solidFill>
                <a:ea typeface="+mj-ea"/>
                <a:cs typeface="Arial" panose="020B0604020202020204" pitchFamily="34" charset="0"/>
              </a:rPr>
              <a:t>Tidak</a:t>
            </a:r>
            <a:r>
              <a:rPr lang="en-US" sz="3200" b="1" dirty="0">
                <a:solidFill>
                  <a:schemeClr val="bg1"/>
                </a:solidFill>
                <a:ea typeface="+mj-ea"/>
                <a:cs typeface="Arial" panose="020B0604020202020204" pitchFamily="34" charset="0"/>
              </a:rPr>
              <a:t> </a:t>
            </a:r>
            <a:r>
              <a:rPr lang="en-US" sz="3200" b="1" dirty="0" err="1">
                <a:solidFill>
                  <a:schemeClr val="bg1"/>
                </a:solidFill>
                <a:ea typeface="+mj-ea"/>
                <a:cs typeface="Arial" panose="020B0604020202020204" pitchFamily="34" charset="0"/>
              </a:rPr>
              <a:t>Disampaikan</a:t>
            </a:r>
            <a:endParaRPr lang="en-US" sz="3200" b="1" dirty="0">
              <a:solidFill>
                <a:schemeClr val="bg1"/>
              </a:solidFill>
              <a:ea typeface="+mj-ea"/>
              <a:cs typeface="Arial" panose="020B0604020202020204" pitchFamily="34" charset="0"/>
            </a:endParaRPr>
          </a:p>
        </p:txBody>
      </p:sp>
      <p:sp>
        <p:nvSpPr>
          <p:cNvPr id="21" name="TextBox 20">
            <a:extLst>
              <a:ext uri="{FF2B5EF4-FFF2-40B4-BE49-F238E27FC236}">
                <a16:creationId xmlns:a16="http://schemas.microsoft.com/office/drawing/2014/main" id="{D196B7EA-C7BE-4683-918A-A00FBB734C76}"/>
              </a:ext>
            </a:extLst>
          </p:cNvPr>
          <p:cNvSpPr txBox="1"/>
          <p:nvPr/>
        </p:nvSpPr>
        <p:spPr>
          <a:xfrm>
            <a:off x="5144815" y="2240189"/>
            <a:ext cx="5675585" cy="830997"/>
          </a:xfrm>
          <a:prstGeom prst="rect">
            <a:avLst/>
          </a:prstGeom>
          <a:noFill/>
        </p:spPr>
        <p:txBody>
          <a:bodyPr wrap="square" rtlCol="0">
            <a:spAutoFit/>
          </a:bodyPr>
          <a:lstStyle/>
          <a:p>
            <a:r>
              <a:rPr lang="en-US" sz="2400" dirty="0">
                <a:cs typeface="Arial" panose="020B0604020202020204" pitchFamily="34" charset="0"/>
              </a:rPr>
              <a:t>SPT </a:t>
            </a:r>
            <a:r>
              <a:rPr lang="en-US" sz="2400" dirty="0" err="1">
                <a:cs typeface="Arial" panose="020B0604020202020204" pitchFamily="34" charset="0"/>
              </a:rPr>
              <a:t>Tidak</a:t>
            </a:r>
            <a:r>
              <a:rPr lang="en-US" sz="2400" dirty="0">
                <a:cs typeface="Arial" panose="020B0604020202020204" pitchFamily="34" charset="0"/>
              </a:rPr>
              <a:t> </a:t>
            </a:r>
            <a:r>
              <a:rPr lang="en-US" sz="2400" dirty="0" err="1">
                <a:cs typeface="Arial" panose="020B0604020202020204" pitchFamily="34" charset="0"/>
              </a:rPr>
              <a:t>Sepenuhnya</a:t>
            </a:r>
            <a:r>
              <a:rPr lang="en-US" sz="2400" dirty="0">
                <a:cs typeface="Arial" panose="020B0604020202020204" pitchFamily="34" charset="0"/>
              </a:rPr>
              <a:t> </a:t>
            </a:r>
            <a:r>
              <a:rPr lang="en-US" sz="2400" dirty="0" err="1">
                <a:cs typeface="Arial" panose="020B0604020202020204" pitchFamily="34" charset="0"/>
              </a:rPr>
              <a:t>Dilampiri</a:t>
            </a:r>
            <a:r>
              <a:rPr lang="en-US" sz="2400" dirty="0">
                <a:cs typeface="Arial" panose="020B0604020202020204" pitchFamily="34" charset="0"/>
              </a:rPr>
              <a:t> </a:t>
            </a:r>
            <a:r>
              <a:rPr lang="en-US" sz="2400" dirty="0" err="1">
                <a:cs typeface="Arial" panose="020B0604020202020204" pitchFamily="34" charset="0"/>
              </a:rPr>
              <a:t>Keterangan</a:t>
            </a:r>
            <a:r>
              <a:rPr lang="en-US" sz="2400" dirty="0">
                <a:cs typeface="Arial" panose="020B0604020202020204" pitchFamily="34" charset="0"/>
              </a:rPr>
              <a:t> dan/</a:t>
            </a:r>
            <a:r>
              <a:rPr lang="en-US" sz="2400" dirty="0" err="1">
                <a:cs typeface="Arial" panose="020B0604020202020204" pitchFamily="34" charset="0"/>
              </a:rPr>
              <a:t>atau</a:t>
            </a:r>
            <a:r>
              <a:rPr lang="en-US" sz="2400" dirty="0">
                <a:cs typeface="Arial" panose="020B0604020202020204" pitchFamily="34" charset="0"/>
              </a:rPr>
              <a:t> </a:t>
            </a:r>
            <a:r>
              <a:rPr lang="en-US" sz="2400" dirty="0" err="1">
                <a:cs typeface="Arial" panose="020B0604020202020204" pitchFamily="34" charset="0"/>
              </a:rPr>
              <a:t>Dokumen</a:t>
            </a:r>
            <a:r>
              <a:rPr lang="en-US" sz="2400" dirty="0">
                <a:cs typeface="Arial" panose="020B0604020202020204" pitchFamily="34" charset="0"/>
              </a:rPr>
              <a:t> Yang </a:t>
            </a:r>
            <a:r>
              <a:rPr lang="en-US" sz="2400" dirty="0" err="1">
                <a:cs typeface="Arial" panose="020B0604020202020204" pitchFamily="34" charset="0"/>
              </a:rPr>
              <a:t>Dipersyaratkan</a:t>
            </a:r>
            <a:endParaRPr lang="en-ID" sz="2400" dirty="0">
              <a:cs typeface="Arial" panose="020B0604020202020204" pitchFamily="34" charset="0"/>
            </a:endParaRPr>
          </a:p>
        </p:txBody>
      </p:sp>
      <p:sp>
        <p:nvSpPr>
          <p:cNvPr id="22" name="TextBox 21">
            <a:extLst>
              <a:ext uri="{FF2B5EF4-FFF2-40B4-BE49-F238E27FC236}">
                <a16:creationId xmlns:a16="http://schemas.microsoft.com/office/drawing/2014/main" id="{51D99CBC-F672-4875-A0BC-83F587950881}"/>
              </a:ext>
            </a:extLst>
          </p:cNvPr>
          <p:cNvSpPr txBox="1"/>
          <p:nvPr/>
        </p:nvSpPr>
        <p:spPr>
          <a:xfrm>
            <a:off x="5173483" y="3401891"/>
            <a:ext cx="5784954" cy="830997"/>
          </a:xfrm>
          <a:prstGeom prst="rect">
            <a:avLst/>
          </a:prstGeom>
          <a:noFill/>
        </p:spPr>
        <p:txBody>
          <a:bodyPr wrap="square" rtlCol="0">
            <a:spAutoFit/>
          </a:bodyPr>
          <a:lstStyle/>
          <a:p>
            <a:r>
              <a:rPr lang="en-US" sz="2400" dirty="0">
                <a:cs typeface="Arial" panose="020B0604020202020204" pitchFamily="34" charset="0"/>
              </a:rPr>
              <a:t>SPT Yang </a:t>
            </a:r>
            <a:r>
              <a:rPr lang="en-US" sz="2400" dirty="0" err="1">
                <a:cs typeface="Arial" panose="020B0604020202020204" pitchFamily="34" charset="0"/>
              </a:rPr>
              <a:t>Menyatakan</a:t>
            </a:r>
            <a:r>
              <a:rPr lang="en-US" sz="2400" dirty="0">
                <a:cs typeface="Arial" panose="020B0604020202020204" pitchFamily="34" charset="0"/>
              </a:rPr>
              <a:t> </a:t>
            </a:r>
            <a:r>
              <a:rPr lang="en-US" sz="2400" dirty="0" err="1">
                <a:cs typeface="Arial" panose="020B0604020202020204" pitchFamily="34" charset="0"/>
              </a:rPr>
              <a:t>Lebih</a:t>
            </a:r>
            <a:r>
              <a:rPr lang="en-US" sz="2400" dirty="0">
                <a:cs typeface="Arial" panose="020B0604020202020204" pitchFamily="34" charset="0"/>
              </a:rPr>
              <a:t> Bayar </a:t>
            </a:r>
            <a:r>
              <a:rPr lang="en-US" sz="2400" dirty="0" err="1">
                <a:cs typeface="Arial" panose="020B0604020202020204" pitchFamily="34" charset="0"/>
              </a:rPr>
              <a:t>Disampaikan</a:t>
            </a:r>
            <a:r>
              <a:rPr lang="en-US" sz="2400" dirty="0">
                <a:cs typeface="Arial" panose="020B0604020202020204" pitchFamily="34" charset="0"/>
              </a:rPr>
              <a:t> Setelah 3 (</a:t>
            </a:r>
            <a:r>
              <a:rPr lang="en-US" sz="2400" dirty="0" err="1">
                <a:cs typeface="Arial" panose="020B0604020202020204" pitchFamily="34" charset="0"/>
              </a:rPr>
              <a:t>Tiga</a:t>
            </a:r>
            <a:r>
              <a:rPr lang="en-US" sz="2400" dirty="0">
                <a:cs typeface="Arial" panose="020B0604020202020204" pitchFamily="34" charset="0"/>
              </a:rPr>
              <a:t>) </a:t>
            </a:r>
            <a:r>
              <a:rPr lang="en-US" sz="2400" dirty="0" err="1">
                <a:cs typeface="Arial" panose="020B0604020202020204" pitchFamily="34" charset="0"/>
              </a:rPr>
              <a:t>Tahun</a:t>
            </a:r>
            <a:endParaRPr lang="en-ID" sz="2400" dirty="0">
              <a:cs typeface="Arial" panose="020B0604020202020204" pitchFamily="34" charset="0"/>
            </a:endParaRPr>
          </a:p>
        </p:txBody>
      </p:sp>
      <p:sp>
        <p:nvSpPr>
          <p:cNvPr id="23" name="TextBox 22">
            <a:extLst>
              <a:ext uri="{FF2B5EF4-FFF2-40B4-BE49-F238E27FC236}">
                <a16:creationId xmlns:a16="http://schemas.microsoft.com/office/drawing/2014/main" id="{D092AC91-3946-4943-98F9-93BAC9D6711D}"/>
              </a:ext>
            </a:extLst>
          </p:cNvPr>
          <p:cNvSpPr txBox="1"/>
          <p:nvPr/>
        </p:nvSpPr>
        <p:spPr>
          <a:xfrm>
            <a:off x="5144815" y="4594188"/>
            <a:ext cx="6905176" cy="1200329"/>
          </a:xfrm>
          <a:prstGeom prst="rect">
            <a:avLst/>
          </a:prstGeom>
          <a:noFill/>
        </p:spPr>
        <p:txBody>
          <a:bodyPr wrap="square" rtlCol="0">
            <a:spAutoFit/>
          </a:bodyPr>
          <a:lstStyle/>
          <a:p>
            <a:r>
              <a:rPr lang="en-US" sz="2400" dirty="0">
                <a:cs typeface="Arial" panose="020B0604020202020204" pitchFamily="34" charset="0"/>
              </a:rPr>
              <a:t>SPT </a:t>
            </a:r>
            <a:r>
              <a:rPr lang="en-US" sz="2400" dirty="0" err="1">
                <a:cs typeface="Arial" panose="020B0604020202020204" pitchFamily="34" charset="0"/>
              </a:rPr>
              <a:t>Disampaikan</a:t>
            </a:r>
            <a:r>
              <a:rPr lang="en-US" sz="2400" dirty="0">
                <a:cs typeface="Arial" panose="020B0604020202020204" pitchFamily="34" charset="0"/>
              </a:rPr>
              <a:t> Setelah </a:t>
            </a:r>
            <a:r>
              <a:rPr lang="en-US" sz="2400" dirty="0" err="1">
                <a:cs typeface="Arial" panose="020B0604020202020204" pitchFamily="34" charset="0"/>
              </a:rPr>
              <a:t>Dilakukan</a:t>
            </a:r>
            <a:r>
              <a:rPr lang="en-US" sz="2400" dirty="0">
                <a:cs typeface="Arial" panose="020B0604020202020204" pitchFamily="34" charset="0"/>
              </a:rPr>
              <a:t> </a:t>
            </a:r>
            <a:r>
              <a:rPr lang="en-US" sz="2400" dirty="0" err="1">
                <a:cs typeface="Arial" panose="020B0604020202020204" pitchFamily="34" charset="0"/>
              </a:rPr>
              <a:t>Pemeriksaan</a:t>
            </a:r>
            <a:r>
              <a:rPr lang="en-US" sz="2400" dirty="0">
                <a:cs typeface="Arial" panose="020B0604020202020204" pitchFamily="34" charset="0"/>
              </a:rPr>
              <a:t>, </a:t>
            </a:r>
            <a:r>
              <a:rPr lang="en-US" sz="2400" dirty="0" err="1">
                <a:cs typeface="Arial" panose="020B0604020202020204" pitchFamily="34" charset="0"/>
              </a:rPr>
              <a:t>Melakukan</a:t>
            </a:r>
            <a:r>
              <a:rPr lang="en-US" sz="2400" dirty="0">
                <a:cs typeface="Arial" panose="020B0604020202020204" pitchFamily="34" charset="0"/>
              </a:rPr>
              <a:t> </a:t>
            </a:r>
            <a:r>
              <a:rPr lang="en-US" sz="2400" dirty="0" err="1">
                <a:cs typeface="Arial" panose="020B0604020202020204" pitchFamily="34" charset="0"/>
              </a:rPr>
              <a:t>Pemeriksaan</a:t>
            </a:r>
            <a:r>
              <a:rPr lang="en-US" sz="2400" dirty="0">
                <a:cs typeface="Arial" panose="020B0604020202020204" pitchFamily="34" charset="0"/>
              </a:rPr>
              <a:t> Bukti </a:t>
            </a:r>
            <a:r>
              <a:rPr lang="en-US" sz="2400" dirty="0" err="1">
                <a:cs typeface="Arial" panose="020B0604020202020204" pitchFamily="34" charset="0"/>
              </a:rPr>
              <a:t>Permulaan</a:t>
            </a:r>
            <a:r>
              <a:rPr lang="en-US" sz="2400" dirty="0">
                <a:cs typeface="Arial" panose="020B0604020202020204" pitchFamily="34" charset="0"/>
              </a:rPr>
              <a:t> </a:t>
            </a:r>
            <a:r>
              <a:rPr lang="en-US" sz="2400" dirty="0" err="1">
                <a:cs typeface="Arial" panose="020B0604020202020204" pitchFamily="34" charset="0"/>
              </a:rPr>
              <a:t>Secara</a:t>
            </a:r>
            <a:r>
              <a:rPr lang="en-US" sz="2400" dirty="0">
                <a:cs typeface="Arial" panose="020B0604020202020204" pitchFamily="34" charset="0"/>
              </a:rPr>
              <a:t> Terbuka, </a:t>
            </a:r>
            <a:r>
              <a:rPr lang="en-US" sz="2400" dirty="0" err="1">
                <a:cs typeface="Arial" panose="020B0604020202020204" pitchFamily="34" charset="0"/>
              </a:rPr>
              <a:t>atau</a:t>
            </a:r>
            <a:r>
              <a:rPr lang="en-US" sz="2400" dirty="0">
                <a:cs typeface="Arial" panose="020B0604020202020204" pitchFamily="34" charset="0"/>
              </a:rPr>
              <a:t> </a:t>
            </a:r>
            <a:r>
              <a:rPr lang="en-US" sz="2400" dirty="0" err="1">
                <a:cs typeface="Arial" panose="020B0604020202020204" pitchFamily="34" charset="0"/>
              </a:rPr>
              <a:t>Menerbitkan</a:t>
            </a:r>
            <a:r>
              <a:rPr lang="en-US" sz="2400" dirty="0">
                <a:cs typeface="Arial" panose="020B0604020202020204" pitchFamily="34" charset="0"/>
              </a:rPr>
              <a:t> Surat </a:t>
            </a:r>
            <a:r>
              <a:rPr lang="en-US" sz="2400" dirty="0" err="1">
                <a:cs typeface="Arial" panose="020B0604020202020204" pitchFamily="34" charset="0"/>
              </a:rPr>
              <a:t>Ketetapan</a:t>
            </a:r>
            <a:r>
              <a:rPr lang="en-US" sz="2400" dirty="0">
                <a:cs typeface="Arial" panose="020B0604020202020204" pitchFamily="34" charset="0"/>
              </a:rPr>
              <a:t> </a:t>
            </a:r>
            <a:r>
              <a:rPr lang="en-US" sz="2400" dirty="0" err="1">
                <a:cs typeface="Arial" panose="020B0604020202020204" pitchFamily="34" charset="0"/>
              </a:rPr>
              <a:t>Pajak</a:t>
            </a:r>
            <a:endParaRPr lang="en-ID" sz="2400" dirty="0">
              <a:cs typeface="Arial" panose="020B0604020202020204" pitchFamily="34" charset="0"/>
            </a:endParaRPr>
          </a:p>
        </p:txBody>
      </p:sp>
      <p:grpSp>
        <p:nvGrpSpPr>
          <p:cNvPr id="24" name="Group 23">
            <a:extLst>
              <a:ext uri="{FF2B5EF4-FFF2-40B4-BE49-F238E27FC236}">
                <a16:creationId xmlns:a16="http://schemas.microsoft.com/office/drawing/2014/main" id="{002BFF7F-42AB-4FF3-A025-DDBF8C6D9BC7}"/>
              </a:ext>
            </a:extLst>
          </p:cNvPr>
          <p:cNvGrpSpPr/>
          <p:nvPr/>
        </p:nvGrpSpPr>
        <p:grpSpPr>
          <a:xfrm>
            <a:off x="3843172" y="3374420"/>
            <a:ext cx="1060104" cy="923330"/>
            <a:chOff x="2062658" y="2871955"/>
            <a:chExt cx="1060104" cy="923330"/>
          </a:xfrm>
        </p:grpSpPr>
        <p:sp>
          <p:nvSpPr>
            <p:cNvPr id="25" name="Rectangle 24">
              <a:extLst>
                <a:ext uri="{FF2B5EF4-FFF2-40B4-BE49-F238E27FC236}">
                  <a16:creationId xmlns:a16="http://schemas.microsoft.com/office/drawing/2014/main" id="{B2777161-04A9-4065-A844-CA34A12656AF}"/>
                </a:ext>
              </a:extLst>
            </p:cNvPr>
            <p:cNvSpPr/>
            <p:nvPr/>
          </p:nvSpPr>
          <p:spPr>
            <a:xfrm>
              <a:off x="2372264" y="2926658"/>
              <a:ext cx="750498" cy="776535"/>
            </a:xfrm>
            <a:prstGeom prst="rect">
              <a:avLst/>
            </a:prstGeom>
            <a:solidFill>
              <a:srgbClr val="FFC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6" name="TextBox 25">
              <a:extLst>
                <a:ext uri="{FF2B5EF4-FFF2-40B4-BE49-F238E27FC236}">
                  <a16:creationId xmlns:a16="http://schemas.microsoft.com/office/drawing/2014/main" id="{6EA85382-7343-4ABB-A56D-146CD701E40E}"/>
                </a:ext>
              </a:extLst>
            </p:cNvPr>
            <p:cNvSpPr txBox="1"/>
            <p:nvPr/>
          </p:nvSpPr>
          <p:spPr>
            <a:xfrm>
              <a:off x="2062658" y="2871955"/>
              <a:ext cx="981304" cy="923330"/>
            </a:xfrm>
            <a:prstGeom prst="rect">
              <a:avLst/>
            </a:prstGeom>
            <a:noFill/>
          </p:spPr>
          <p:txBody>
            <a:bodyPr wrap="square" rtlCol="0">
              <a:spAutoFit/>
            </a:bodyPr>
            <a:lstStyle/>
            <a:p>
              <a:pPr algn="ctr"/>
              <a:r>
                <a:rPr lang="en-US" sz="5400" b="1" dirty="0">
                  <a:cs typeface="Bebas Neue Regular"/>
                </a:rPr>
                <a:t>03</a:t>
              </a:r>
            </a:p>
          </p:txBody>
        </p:sp>
      </p:grpSp>
      <p:grpSp>
        <p:nvGrpSpPr>
          <p:cNvPr id="27" name="Group 26">
            <a:extLst>
              <a:ext uri="{FF2B5EF4-FFF2-40B4-BE49-F238E27FC236}">
                <a16:creationId xmlns:a16="http://schemas.microsoft.com/office/drawing/2014/main" id="{384514CD-1A26-46D6-857B-954D1C749047}"/>
              </a:ext>
            </a:extLst>
          </p:cNvPr>
          <p:cNvGrpSpPr/>
          <p:nvPr/>
        </p:nvGrpSpPr>
        <p:grpSpPr>
          <a:xfrm>
            <a:off x="3832439" y="4541699"/>
            <a:ext cx="1060104" cy="923330"/>
            <a:chOff x="2062658" y="2871955"/>
            <a:chExt cx="1060104" cy="923330"/>
          </a:xfrm>
        </p:grpSpPr>
        <p:sp>
          <p:nvSpPr>
            <p:cNvPr id="28" name="Rectangle 27">
              <a:extLst>
                <a:ext uri="{FF2B5EF4-FFF2-40B4-BE49-F238E27FC236}">
                  <a16:creationId xmlns:a16="http://schemas.microsoft.com/office/drawing/2014/main" id="{6440B3E8-595E-467E-B977-E9A1B4D35126}"/>
                </a:ext>
              </a:extLst>
            </p:cNvPr>
            <p:cNvSpPr/>
            <p:nvPr/>
          </p:nvSpPr>
          <p:spPr>
            <a:xfrm>
              <a:off x="2372264" y="2926658"/>
              <a:ext cx="750498" cy="776535"/>
            </a:xfrm>
            <a:prstGeom prst="rect">
              <a:avLst/>
            </a:prstGeom>
            <a:solidFill>
              <a:srgbClr val="FFC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9" name="TextBox 28">
              <a:extLst>
                <a:ext uri="{FF2B5EF4-FFF2-40B4-BE49-F238E27FC236}">
                  <a16:creationId xmlns:a16="http://schemas.microsoft.com/office/drawing/2014/main" id="{7E25800A-3453-4927-8570-F245C4CBA3A6}"/>
                </a:ext>
              </a:extLst>
            </p:cNvPr>
            <p:cNvSpPr txBox="1"/>
            <p:nvPr/>
          </p:nvSpPr>
          <p:spPr>
            <a:xfrm>
              <a:off x="2062658" y="2871955"/>
              <a:ext cx="981304" cy="923330"/>
            </a:xfrm>
            <a:prstGeom prst="rect">
              <a:avLst/>
            </a:prstGeom>
            <a:noFill/>
          </p:spPr>
          <p:txBody>
            <a:bodyPr wrap="square" rtlCol="0">
              <a:spAutoFit/>
            </a:bodyPr>
            <a:lstStyle/>
            <a:p>
              <a:pPr algn="ctr"/>
              <a:r>
                <a:rPr lang="en-US" sz="5400" b="1" dirty="0">
                  <a:cs typeface="Bebas Neue Regular"/>
                </a:rPr>
                <a:t>04</a:t>
              </a:r>
            </a:p>
          </p:txBody>
        </p:sp>
      </p:grpSp>
      <p:pic>
        <p:nvPicPr>
          <p:cNvPr id="30" name="Picture 29">
            <a:extLst>
              <a:ext uri="{FF2B5EF4-FFF2-40B4-BE49-F238E27FC236}">
                <a16:creationId xmlns:a16="http://schemas.microsoft.com/office/drawing/2014/main" id="{73E18B1C-2FE6-4138-92F0-98C7CF9B4211}"/>
              </a:ext>
            </a:extLst>
          </p:cNvPr>
          <p:cNvPicPr>
            <a:picLocks noChangeAspect="1"/>
          </p:cNvPicPr>
          <p:nvPr/>
        </p:nvPicPr>
        <p:blipFill>
          <a:blip r:embed="rId3"/>
          <a:stretch>
            <a:fillRect/>
          </a:stretch>
        </p:blipFill>
        <p:spPr>
          <a:xfrm>
            <a:off x="10170148" y="109924"/>
            <a:ext cx="1865538" cy="493819"/>
          </a:xfrm>
          <a:prstGeom prst="rect">
            <a:avLst/>
          </a:prstGeom>
        </p:spPr>
      </p:pic>
    </p:spTree>
    <p:extLst>
      <p:ext uri="{BB962C8B-B14F-4D97-AF65-F5344CB8AC3E}">
        <p14:creationId xmlns:p14="http://schemas.microsoft.com/office/powerpoint/2010/main" val="5985459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ectangle&#10;&#10;Description automatically generated with low confidence">
            <a:extLst>
              <a:ext uri="{FF2B5EF4-FFF2-40B4-BE49-F238E27FC236}">
                <a16:creationId xmlns:a16="http://schemas.microsoft.com/office/drawing/2014/main" id="{3E7CE295-67D4-46B8-AFD0-0430CDC54E8F}"/>
              </a:ext>
            </a:extLst>
          </p:cNvPr>
          <p:cNvPicPr>
            <a:picLocks noChangeAspect="1"/>
          </p:cNvPicPr>
          <p:nvPr/>
        </p:nvPicPr>
        <p:blipFill rotWithShape="1">
          <a:blip r:embed="rId2">
            <a:extLst>
              <a:ext uri="{28A0092B-C50C-407E-A947-70E740481C1C}">
                <a14:useLocalDpi xmlns:a14="http://schemas.microsoft.com/office/drawing/2010/main" val="0"/>
              </a:ext>
            </a:extLst>
          </a:blip>
          <a:srcRect t="6818" b="28030"/>
          <a:stretch/>
        </p:blipFill>
        <p:spPr>
          <a:xfrm>
            <a:off x="0" y="914399"/>
            <a:ext cx="12192000" cy="5947527"/>
          </a:xfrm>
          <a:prstGeom prst="rect">
            <a:avLst/>
          </a:prstGeom>
        </p:spPr>
      </p:pic>
    </p:spTree>
    <p:extLst>
      <p:ext uri="{BB962C8B-B14F-4D97-AF65-F5344CB8AC3E}">
        <p14:creationId xmlns:p14="http://schemas.microsoft.com/office/powerpoint/2010/main" val="6808324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44432" y="1866216"/>
            <a:ext cx="5619749" cy="369888"/>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a:spAutoFit/>
          </a:bodyPr>
          <a:lstStyle/>
          <a:p>
            <a:pPr>
              <a:defRPr/>
            </a:pPr>
            <a:r>
              <a:rPr lang="en-US" dirty="0">
                <a:solidFill>
                  <a:schemeClr val="tx1"/>
                </a:solidFill>
              </a:rPr>
              <a:t>JUMLAH  PENGHASILAN NETO KOMERSIAL</a:t>
            </a:r>
            <a:r>
              <a:rPr lang="id-ID" dirty="0">
                <a:solidFill>
                  <a:schemeClr val="tx1"/>
                </a:solidFill>
              </a:rPr>
              <a:t> </a:t>
            </a:r>
            <a:endParaRPr lang="en-US" dirty="0">
              <a:solidFill>
                <a:schemeClr val="tx1"/>
              </a:solidFill>
            </a:endParaRPr>
          </a:p>
        </p:txBody>
      </p:sp>
      <p:sp>
        <p:nvSpPr>
          <p:cNvPr id="6" name="TextBox 5"/>
          <p:cNvSpPr txBox="1"/>
          <p:nvPr/>
        </p:nvSpPr>
        <p:spPr>
          <a:xfrm>
            <a:off x="2644432" y="3937905"/>
            <a:ext cx="5619749" cy="369887"/>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a:spAutoFit/>
          </a:bodyPr>
          <a:lstStyle/>
          <a:p>
            <a:pPr>
              <a:defRPr/>
            </a:pPr>
            <a:r>
              <a:rPr lang="en-US" dirty="0">
                <a:solidFill>
                  <a:schemeClr val="tx1"/>
                </a:solidFill>
              </a:rPr>
              <a:t>PENGHASILAN KENA PAJAK</a:t>
            </a:r>
          </a:p>
        </p:txBody>
      </p:sp>
      <p:sp>
        <p:nvSpPr>
          <p:cNvPr id="7" name="TextBox 6"/>
          <p:cNvSpPr txBox="1"/>
          <p:nvPr/>
        </p:nvSpPr>
        <p:spPr>
          <a:xfrm>
            <a:off x="2644432" y="4295091"/>
            <a:ext cx="5619749" cy="369888"/>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a:spAutoFit/>
          </a:bodyPr>
          <a:lstStyle/>
          <a:p>
            <a:pPr>
              <a:defRPr/>
            </a:pPr>
            <a:r>
              <a:rPr lang="en-US" dirty="0" err="1">
                <a:solidFill>
                  <a:schemeClr val="tx1"/>
                </a:solidFill>
              </a:rPr>
              <a:t>PPh</a:t>
            </a:r>
            <a:r>
              <a:rPr lang="en-US" dirty="0">
                <a:solidFill>
                  <a:schemeClr val="tx1"/>
                </a:solidFill>
              </a:rPr>
              <a:t> TERUTANG</a:t>
            </a:r>
          </a:p>
        </p:txBody>
      </p:sp>
      <p:sp>
        <p:nvSpPr>
          <p:cNvPr id="8" name="TextBox 7"/>
          <p:cNvSpPr txBox="1"/>
          <p:nvPr/>
        </p:nvSpPr>
        <p:spPr>
          <a:xfrm>
            <a:off x="3118565" y="4723716"/>
            <a:ext cx="5145616" cy="369888"/>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a:spAutoFit/>
          </a:bodyPr>
          <a:lstStyle/>
          <a:p>
            <a:pPr>
              <a:defRPr/>
            </a:pPr>
            <a:r>
              <a:rPr lang="en-US" dirty="0">
                <a:solidFill>
                  <a:schemeClr val="tx1"/>
                </a:solidFill>
              </a:rPr>
              <a:t>KREDIT PAJAK</a:t>
            </a:r>
          </a:p>
        </p:txBody>
      </p:sp>
      <p:sp>
        <p:nvSpPr>
          <p:cNvPr id="9" name="TextBox 8"/>
          <p:cNvSpPr txBox="1"/>
          <p:nvPr/>
        </p:nvSpPr>
        <p:spPr>
          <a:xfrm>
            <a:off x="3120682" y="5080905"/>
            <a:ext cx="5143500" cy="369887"/>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a:spAutoFit/>
          </a:bodyPr>
          <a:lstStyle/>
          <a:p>
            <a:pPr>
              <a:defRPr/>
            </a:pPr>
            <a:r>
              <a:rPr lang="en-US" dirty="0">
                <a:solidFill>
                  <a:schemeClr val="tx1"/>
                </a:solidFill>
              </a:rPr>
              <a:t>DIPOTONG/DIPUNGUT PIHAK KETIGA</a:t>
            </a:r>
          </a:p>
        </p:txBody>
      </p:sp>
      <p:sp>
        <p:nvSpPr>
          <p:cNvPr id="10" name="TextBox 9"/>
          <p:cNvSpPr txBox="1"/>
          <p:nvPr/>
        </p:nvSpPr>
        <p:spPr>
          <a:xfrm>
            <a:off x="3120682" y="5438091"/>
            <a:ext cx="5143500" cy="369888"/>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a:spAutoFit/>
          </a:bodyPr>
          <a:lstStyle/>
          <a:p>
            <a:pPr>
              <a:defRPr/>
            </a:pPr>
            <a:r>
              <a:rPr lang="en-US" dirty="0">
                <a:solidFill>
                  <a:schemeClr val="tx1"/>
                </a:solidFill>
              </a:rPr>
              <a:t>TELAH DIBAYAR SENDIRI</a:t>
            </a:r>
          </a:p>
        </p:txBody>
      </p:sp>
      <p:sp>
        <p:nvSpPr>
          <p:cNvPr id="11" name="TextBox 10"/>
          <p:cNvSpPr txBox="1"/>
          <p:nvPr/>
        </p:nvSpPr>
        <p:spPr>
          <a:xfrm>
            <a:off x="2644432" y="6295341"/>
            <a:ext cx="5619749" cy="369888"/>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a:spAutoFit/>
          </a:bodyPr>
          <a:lstStyle/>
          <a:p>
            <a:pPr>
              <a:defRPr/>
            </a:pPr>
            <a:r>
              <a:rPr lang="en-US" dirty="0">
                <a:solidFill>
                  <a:schemeClr val="tx1"/>
                </a:solidFill>
              </a:rPr>
              <a:t>KURANG/LEBIH BAYAR</a:t>
            </a:r>
          </a:p>
        </p:txBody>
      </p:sp>
      <p:sp>
        <p:nvSpPr>
          <p:cNvPr id="12" name="TextBox 11"/>
          <p:cNvSpPr txBox="1"/>
          <p:nvPr/>
        </p:nvSpPr>
        <p:spPr>
          <a:xfrm>
            <a:off x="9407209" y="2450407"/>
            <a:ext cx="1047757" cy="646331"/>
          </a:xfrm>
          <a:prstGeom prst="rect">
            <a:avLst/>
          </a:prstGeom>
          <a:solidFill>
            <a:srgbClr val="FFC32E"/>
          </a:solidFill>
        </p:spPr>
        <p:style>
          <a:lnRef idx="0">
            <a:schemeClr val="dk1"/>
          </a:lnRef>
          <a:fillRef idx="3">
            <a:schemeClr val="dk1"/>
          </a:fillRef>
          <a:effectRef idx="3">
            <a:schemeClr val="dk1"/>
          </a:effectRef>
          <a:fontRef idx="minor">
            <a:schemeClr val="lt1"/>
          </a:fontRef>
        </p:style>
        <p:txBody>
          <a:bodyPr>
            <a:spAutoFit/>
          </a:bodyPr>
          <a:lstStyle/>
          <a:p>
            <a:pPr algn="ctr">
              <a:defRPr/>
            </a:pPr>
            <a:r>
              <a:rPr lang="en-US" dirty="0">
                <a:solidFill>
                  <a:schemeClr val="tx1"/>
                </a:solidFill>
              </a:rPr>
              <a:t>XXXX</a:t>
            </a:r>
          </a:p>
          <a:p>
            <a:pPr algn="ctr">
              <a:defRPr/>
            </a:pPr>
            <a:r>
              <a:rPr lang="en-US" dirty="0">
                <a:solidFill>
                  <a:schemeClr val="tx1"/>
                </a:solidFill>
              </a:rPr>
              <a:t>(XXX)</a:t>
            </a:r>
          </a:p>
        </p:txBody>
      </p:sp>
      <p:sp>
        <p:nvSpPr>
          <p:cNvPr id="14" name="TextBox 13"/>
          <p:cNvSpPr txBox="1"/>
          <p:nvPr/>
        </p:nvSpPr>
        <p:spPr>
          <a:xfrm>
            <a:off x="9407209" y="3164786"/>
            <a:ext cx="1047757" cy="369332"/>
          </a:xfrm>
          <a:prstGeom prst="rect">
            <a:avLst/>
          </a:prstGeom>
          <a:solidFill>
            <a:srgbClr val="FFC32E"/>
          </a:solidFill>
        </p:spPr>
        <p:style>
          <a:lnRef idx="0">
            <a:schemeClr val="dk1"/>
          </a:lnRef>
          <a:fillRef idx="3">
            <a:schemeClr val="dk1"/>
          </a:fillRef>
          <a:effectRef idx="3">
            <a:schemeClr val="dk1"/>
          </a:effectRef>
          <a:fontRef idx="minor">
            <a:schemeClr val="lt1"/>
          </a:fontRef>
        </p:style>
        <p:txBody>
          <a:bodyPr wrap="square">
            <a:spAutoFit/>
          </a:bodyPr>
          <a:lstStyle/>
          <a:p>
            <a:pPr algn="ctr">
              <a:defRPr/>
            </a:pPr>
            <a:r>
              <a:rPr lang="en-US" dirty="0">
                <a:solidFill>
                  <a:schemeClr val="tx1"/>
                </a:solidFill>
              </a:rPr>
              <a:t>XXXX</a:t>
            </a:r>
          </a:p>
        </p:txBody>
      </p:sp>
      <p:sp>
        <p:nvSpPr>
          <p:cNvPr id="15" name="TextBox 14"/>
          <p:cNvSpPr txBox="1"/>
          <p:nvPr/>
        </p:nvSpPr>
        <p:spPr>
          <a:xfrm>
            <a:off x="9407211" y="3581272"/>
            <a:ext cx="1047757" cy="369332"/>
          </a:xfrm>
          <a:prstGeom prst="rect">
            <a:avLst/>
          </a:prstGeom>
          <a:solidFill>
            <a:srgbClr val="FFC32E"/>
          </a:solidFill>
        </p:spPr>
        <p:style>
          <a:lnRef idx="0">
            <a:schemeClr val="dk1"/>
          </a:lnRef>
          <a:fillRef idx="3">
            <a:schemeClr val="dk1"/>
          </a:fillRef>
          <a:effectRef idx="3">
            <a:schemeClr val="dk1"/>
          </a:effectRef>
          <a:fontRef idx="minor">
            <a:schemeClr val="lt1"/>
          </a:fontRef>
        </p:style>
        <p:txBody>
          <a:bodyPr>
            <a:spAutoFit/>
          </a:bodyPr>
          <a:lstStyle/>
          <a:p>
            <a:pPr algn="ctr">
              <a:defRPr/>
            </a:pPr>
            <a:r>
              <a:rPr lang="en-US" dirty="0">
                <a:solidFill>
                  <a:schemeClr val="tx1"/>
                </a:solidFill>
              </a:rPr>
              <a:t>XXXX</a:t>
            </a:r>
          </a:p>
        </p:txBody>
      </p:sp>
      <p:sp>
        <p:nvSpPr>
          <p:cNvPr id="16" name="TextBox 15"/>
          <p:cNvSpPr txBox="1"/>
          <p:nvPr/>
        </p:nvSpPr>
        <p:spPr>
          <a:xfrm>
            <a:off x="9407209" y="4379232"/>
            <a:ext cx="1047757" cy="369332"/>
          </a:xfrm>
          <a:prstGeom prst="rect">
            <a:avLst/>
          </a:prstGeom>
          <a:solidFill>
            <a:srgbClr val="FFC32E"/>
          </a:solidFill>
        </p:spPr>
        <p:style>
          <a:lnRef idx="0">
            <a:schemeClr val="dk1"/>
          </a:lnRef>
          <a:fillRef idx="3">
            <a:schemeClr val="dk1"/>
          </a:fillRef>
          <a:effectRef idx="3">
            <a:schemeClr val="dk1"/>
          </a:effectRef>
          <a:fontRef idx="minor">
            <a:schemeClr val="lt1"/>
          </a:fontRef>
        </p:style>
        <p:txBody>
          <a:bodyPr>
            <a:spAutoFit/>
          </a:bodyPr>
          <a:lstStyle/>
          <a:p>
            <a:pPr algn="ctr">
              <a:defRPr/>
            </a:pPr>
            <a:r>
              <a:rPr lang="en-US" dirty="0">
                <a:solidFill>
                  <a:schemeClr val="tx1"/>
                </a:solidFill>
              </a:rPr>
              <a:t>XXXX</a:t>
            </a:r>
          </a:p>
        </p:txBody>
      </p:sp>
      <p:sp>
        <p:nvSpPr>
          <p:cNvPr id="17" name="TextBox 16"/>
          <p:cNvSpPr txBox="1"/>
          <p:nvPr/>
        </p:nvSpPr>
        <p:spPr>
          <a:xfrm>
            <a:off x="8601250" y="5152908"/>
            <a:ext cx="665567" cy="369332"/>
          </a:xfrm>
          <a:prstGeom prst="rect">
            <a:avLst/>
          </a:prstGeom>
          <a:solidFill>
            <a:srgbClr val="FFC32E"/>
          </a:solidFill>
        </p:spPr>
        <p:style>
          <a:lnRef idx="0">
            <a:schemeClr val="dk1"/>
          </a:lnRef>
          <a:fillRef idx="3">
            <a:schemeClr val="dk1"/>
          </a:fillRef>
          <a:effectRef idx="3">
            <a:schemeClr val="dk1"/>
          </a:effectRef>
          <a:fontRef idx="minor">
            <a:schemeClr val="lt1"/>
          </a:fontRef>
        </p:style>
        <p:txBody>
          <a:bodyPr wrap="none">
            <a:spAutoFit/>
          </a:bodyPr>
          <a:lstStyle/>
          <a:p>
            <a:pPr algn="ctr">
              <a:defRPr/>
            </a:pPr>
            <a:r>
              <a:rPr lang="en-US" dirty="0">
                <a:solidFill>
                  <a:schemeClr val="tx1"/>
                </a:solidFill>
              </a:rPr>
              <a:t>XXXX</a:t>
            </a:r>
          </a:p>
        </p:txBody>
      </p:sp>
      <p:sp>
        <p:nvSpPr>
          <p:cNvPr id="18" name="TextBox 17"/>
          <p:cNvSpPr txBox="1"/>
          <p:nvPr/>
        </p:nvSpPr>
        <p:spPr>
          <a:xfrm>
            <a:off x="9458506" y="6379496"/>
            <a:ext cx="665567" cy="369332"/>
          </a:xfrm>
          <a:prstGeom prst="rect">
            <a:avLst/>
          </a:prstGeom>
          <a:solidFill>
            <a:srgbClr val="FFC32E"/>
          </a:solidFill>
        </p:spPr>
        <p:style>
          <a:lnRef idx="0">
            <a:schemeClr val="dk1"/>
          </a:lnRef>
          <a:fillRef idx="3">
            <a:schemeClr val="dk1"/>
          </a:fillRef>
          <a:effectRef idx="3">
            <a:schemeClr val="dk1"/>
          </a:effectRef>
          <a:fontRef idx="minor">
            <a:schemeClr val="lt1"/>
          </a:fontRef>
        </p:style>
        <p:txBody>
          <a:bodyPr wrap="none">
            <a:spAutoFit/>
          </a:bodyPr>
          <a:lstStyle/>
          <a:p>
            <a:pPr algn="ctr">
              <a:defRPr/>
            </a:pPr>
            <a:r>
              <a:rPr lang="en-US" dirty="0">
                <a:solidFill>
                  <a:schemeClr val="tx1"/>
                </a:solidFill>
              </a:rPr>
              <a:t>XXXX</a:t>
            </a:r>
          </a:p>
        </p:txBody>
      </p:sp>
      <p:sp>
        <p:nvSpPr>
          <p:cNvPr id="19" name="TextBox 18"/>
          <p:cNvSpPr txBox="1"/>
          <p:nvPr/>
        </p:nvSpPr>
        <p:spPr>
          <a:xfrm>
            <a:off x="2644432" y="5879416"/>
            <a:ext cx="5619749" cy="369888"/>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a:spAutoFit/>
          </a:bodyPr>
          <a:lstStyle/>
          <a:p>
            <a:pPr>
              <a:defRPr/>
            </a:pPr>
            <a:r>
              <a:rPr lang="en-US" dirty="0">
                <a:solidFill>
                  <a:schemeClr val="tx1"/>
                </a:solidFill>
              </a:rPr>
              <a:t>JUMLAH KREDIT PAJAK</a:t>
            </a:r>
          </a:p>
        </p:txBody>
      </p:sp>
      <p:sp>
        <p:nvSpPr>
          <p:cNvPr id="20" name="TextBox 19"/>
          <p:cNvSpPr txBox="1"/>
          <p:nvPr/>
        </p:nvSpPr>
        <p:spPr>
          <a:xfrm>
            <a:off x="9458506" y="5950868"/>
            <a:ext cx="665567" cy="369332"/>
          </a:xfrm>
          <a:prstGeom prst="rect">
            <a:avLst/>
          </a:prstGeom>
          <a:solidFill>
            <a:srgbClr val="FFC32E"/>
          </a:solidFill>
        </p:spPr>
        <p:style>
          <a:lnRef idx="0">
            <a:schemeClr val="dk1"/>
          </a:lnRef>
          <a:fillRef idx="3">
            <a:schemeClr val="dk1"/>
          </a:fillRef>
          <a:effectRef idx="3">
            <a:schemeClr val="dk1"/>
          </a:effectRef>
          <a:fontRef idx="minor">
            <a:schemeClr val="lt1"/>
          </a:fontRef>
        </p:style>
        <p:txBody>
          <a:bodyPr wrap="none">
            <a:spAutoFit/>
          </a:bodyPr>
          <a:lstStyle/>
          <a:p>
            <a:pPr algn="ctr">
              <a:defRPr/>
            </a:pPr>
            <a:r>
              <a:rPr lang="en-US" dirty="0">
                <a:solidFill>
                  <a:schemeClr val="tx1"/>
                </a:solidFill>
              </a:rPr>
              <a:t>XXXX</a:t>
            </a:r>
          </a:p>
        </p:txBody>
      </p:sp>
      <p:cxnSp>
        <p:nvCxnSpPr>
          <p:cNvPr id="23" name="Straight Connector 22"/>
          <p:cNvCxnSpPr/>
          <p:nvPr/>
        </p:nvCxnSpPr>
        <p:spPr>
          <a:xfrm>
            <a:off x="9311932" y="3093355"/>
            <a:ext cx="1333500" cy="1587"/>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91171" name="TextBox 23"/>
          <p:cNvSpPr txBox="1">
            <a:spLocks noChangeArrowheads="1"/>
          </p:cNvSpPr>
          <p:nvPr/>
        </p:nvSpPr>
        <p:spPr bwMode="auto">
          <a:xfrm>
            <a:off x="9502432" y="5307917"/>
            <a:ext cx="569387" cy="461665"/>
          </a:xfrm>
          <a:prstGeom prst="rect">
            <a:avLst/>
          </a:prstGeom>
          <a:noFill/>
          <a:ln w="9525">
            <a:noFill/>
            <a:miter lim="800000"/>
            <a:headEnd/>
            <a:tailEnd/>
          </a:ln>
        </p:spPr>
        <p:txBody>
          <a:bodyPr wrap="none">
            <a:spAutoFit/>
          </a:bodyPr>
          <a:lstStyle/>
          <a:p>
            <a:r>
              <a:rPr lang="en-US" sz="2400" b="1"/>
              <a:t>(+)</a:t>
            </a:r>
          </a:p>
        </p:txBody>
      </p:sp>
      <p:cxnSp>
        <p:nvCxnSpPr>
          <p:cNvPr id="25" name="Straight Connector 24"/>
          <p:cNvCxnSpPr/>
          <p:nvPr/>
        </p:nvCxnSpPr>
        <p:spPr>
          <a:xfrm>
            <a:off x="8454681" y="5877830"/>
            <a:ext cx="1047779" cy="1601"/>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91173" name="TextBox 25"/>
          <p:cNvSpPr txBox="1">
            <a:spLocks noChangeArrowheads="1"/>
          </p:cNvSpPr>
          <p:nvPr/>
        </p:nvSpPr>
        <p:spPr bwMode="auto">
          <a:xfrm>
            <a:off x="10645432" y="6022292"/>
            <a:ext cx="492443" cy="461665"/>
          </a:xfrm>
          <a:prstGeom prst="rect">
            <a:avLst/>
          </a:prstGeom>
          <a:noFill/>
          <a:ln w="9525">
            <a:noFill/>
            <a:miter lim="800000"/>
            <a:headEnd/>
            <a:tailEnd/>
          </a:ln>
        </p:spPr>
        <p:txBody>
          <a:bodyPr wrap="none">
            <a:spAutoFit/>
          </a:bodyPr>
          <a:lstStyle/>
          <a:p>
            <a:r>
              <a:rPr lang="en-US" sz="2400" b="1"/>
              <a:t>(-)</a:t>
            </a:r>
          </a:p>
        </p:txBody>
      </p:sp>
      <p:cxnSp>
        <p:nvCxnSpPr>
          <p:cNvPr id="27" name="Straight Connector 26"/>
          <p:cNvCxnSpPr/>
          <p:nvPr/>
        </p:nvCxnSpPr>
        <p:spPr>
          <a:xfrm>
            <a:off x="9311959" y="6308058"/>
            <a:ext cx="1333500" cy="1588"/>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28" name="TextBox 27"/>
          <p:cNvSpPr txBox="1"/>
          <p:nvPr/>
        </p:nvSpPr>
        <p:spPr>
          <a:xfrm>
            <a:off x="2644432" y="2236105"/>
            <a:ext cx="5619749" cy="923925"/>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a:spAutoFit/>
          </a:bodyPr>
          <a:lstStyle/>
          <a:p>
            <a:pPr>
              <a:defRPr/>
            </a:pPr>
            <a:r>
              <a:rPr lang="en-US" dirty="0">
                <a:solidFill>
                  <a:schemeClr val="tx1"/>
                </a:solidFill>
              </a:rPr>
              <a:t>KOREKSI FISKAL </a:t>
            </a:r>
          </a:p>
          <a:p>
            <a:pPr>
              <a:defRPr/>
            </a:pPr>
            <a:r>
              <a:rPr lang="en-US" dirty="0">
                <a:solidFill>
                  <a:schemeClr val="tx1"/>
                </a:solidFill>
              </a:rPr>
              <a:t>	POSITIF </a:t>
            </a:r>
          </a:p>
          <a:p>
            <a:pPr>
              <a:defRPr/>
            </a:pPr>
            <a:r>
              <a:rPr lang="en-US" dirty="0">
                <a:solidFill>
                  <a:schemeClr val="tx1"/>
                </a:solidFill>
              </a:rPr>
              <a:t>	NEGATIF</a:t>
            </a:r>
          </a:p>
        </p:txBody>
      </p:sp>
      <p:sp>
        <p:nvSpPr>
          <p:cNvPr id="29" name="TextBox 28"/>
          <p:cNvSpPr txBox="1"/>
          <p:nvPr/>
        </p:nvSpPr>
        <p:spPr>
          <a:xfrm>
            <a:off x="9407209" y="1967526"/>
            <a:ext cx="1047757" cy="369332"/>
          </a:xfrm>
          <a:prstGeom prst="rect">
            <a:avLst/>
          </a:prstGeom>
          <a:solidFill>
            <a:srgbClr val="FFC32E"/>
          </a:solidFill>
        </p:spPr>
        <p:style>
          <a:lnRef idx="0">
            <a:schemeClr val="dk1"/>
          </a:lnRef>
          <a:fillRef idx="3">
            <a:schemeClr val="dk1"/>
          </a:fillRef>
          <a:effectRef idx="3">
            <a:schemeClr val="dk1"/>
          </a:effectRef>
          <a:fontRef idx="minor">
            <a:schemeClr val="lt1"/>
          </a:fontRef>
        </p:style>
        <p:txBody>
          <a:bodyPr>
            <a:spAutoFit/>
          </a:bodyPr>
          <a:lstStyle/>
          <a:p>
            <a:pPr algn="ctr">
              <a:defRPr/>
            </a:pPr>
            <a:r>
              <a:rPr lang="en-US" dirty="0">
                <a:solidFill>
                  <a:schemeClr val="tx1"/>
                </a:solidFill>
              </a:rPr>
              <a:t>XXXX</a:t>
            </a:r>
          </a:p>
        </p:txBody>
      </p:sp>
      <p:sp>
        <p:nvSpPr>
          <p:cNvPr id="30" name="TextBox 29"/>
          <p:cNvSpPr txBox="1"/>
          <p:nvPr/>
        </p:nvSpPr>
        <p:spPr>
          <a:xfrm>
            <a:off x="2644432" y="1093105"/>
            <a:ext cx="5619749" cy="369887"/>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a:spAutoFit/>
          </a:bodyPr>
          <a:lstStyle/>
          <a:p>
            <a:pPr>
              <a:defRPr/>
            </a:pPr>
            <a:r>
              <a:rPr lang="en-US" dirty="0">
                <a:solidFill>
                  <a:schemeClr val="tx1"/>
                </a:solidFill>
              </a:rPr>
              <a:t>JUMLAH  SELURUH PENGHASILAN </a:t>
            </a:r>
            <a:r>
              <a:rPr lang="id-ID" dirty="0">
                <a:solidFill>
                  <a:schemeClr val="tx1"/>
                </a:solidFill>
              </a:rPr>
              <a:t>BRUTO</a:t>
            </a:r>
            <a:endParaRPr lang="en-US" dirty="0">
              <a:solidFill>
                <a:schemeClr val="tx1"/>
              </a:solidFill>
            </a:endParaRPr>
          </a:p>
        </p:txBody>
      </p:sp>
      <p:sp>
        <p:nvSpPr>
          <p:cNvPr id="31" name="TextBox 30"/>
          <p:cNvSpPr txBox="1"/>
          <p:nvPr/>
        </p:nvSpPr>
        <p:spPr>
          <a:xfrm>
            <a:off x="9389126" y="1069934"/>
            <a:ext cx="1065841" cy="369332"/>
          </a:xfrm>
          <a:prstGeom prst="rect">
            <a:avLst/>
          </a:prstGeom>
          <a:solidFill>
            <a:srgbClr val="FFC32E"/>
          </a:solidFill>
        </p:spPr>
        <p:style>
          <a:lnRef idx="0">
            <a:schemeClr val="dk1"/>
          </a:lnRef>
          <a:fillRef idx="3">
            <a:schemeClr val="dk1"/>
          </a:fillRef>
          <a:effectRef idx="3">
            <a:schemeClr val="dk1"/>
          </a:effectRef>
          <a:fontRef idx="minor">
            <a:schemeClr val="lt1"/>
          </a:fontRef>
        </p:style>
        <p:txBody>
          <a:bodyPr>
            <a:spAutoFit/>
          </a:bodyPr>
          <a:lstStyle/>
          <a:p>
            <a:pPr algn="ctr">
              <a:defRPr/>
            </a:pPr>
            <a:r>
              <a:rPr lang="en-US" dirty="0">
                <a:solidFill>
                  <a:schemeClr val="tx1"/>
                </a:solidFill>
              </a:rPr>
              <a:t>XXXX</a:t>
            </a:r>
          </a:p>
        </p:txBody>
      </p:sp>
      <p:sp>
        <p:nvSpPr>
          <p:cNvPr id="32" name="TextBox 31"/>
          <p:cNvSpPr txBox="1"/>
          <p:nvPr/>
        </p:nvSpPr>
        <p:spPr>
          <a:xfrm>
            <a:off x="2644432" y="1450291"/>
            <a:ext cx="5619749" cy="369888"/>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a:spAutoFit/>
          </a:bodyPr>
          <a:lstStyle/>
          <a:p>
            <a:pPr>
              <a:defRPr/>
            </a:pPr>
            <a:r>
              <a:rPr lang="id-ID" dirty="0">
                <a:solidFill>
                  <a:schemeClr val="tx1"/>
                </a:solidFill>
              </a:rPr>
              <a:t>BIAYA</a:t>
            </a:r>
            <a:endParaRPr lang="en-US" dirty="0">
              <a:solidFill>
                <a:schemeClr val="tx1"/>
              </a:solidFill>
            </a:endParaRPr>
          </a:p>
        </p:txBody>
      </p:sp>
      <p:sp>
        <p:nvSpPr>
          <p:cNvPr id="33" name="TextBox 32"/>
          <p:cNvSpPr txBox="1"/>
          <p:nvPr/>
        </p:nvSpPr>
        <p:spPr>
          <a:xfrm>
            <a:off x="9407209" y="1523284"/>
            <a:ext cx="1047757" cy="369332"/>
          </a:xfrm>
          <a:prstGeom prst="rect">
            <a:avLst/>
          </a:prstGeom>
          <a:solidFill>
            <a:srgbClr val="FFC32E"/>
          </a:solidFill>
        </p:spPr>
        <p:style>
          <a:lnRef idx="0">
            <a:schemeClr val="dk1"/>
          </a:lnRef>
          <a:fillRef idx="3">
            <a:schemeClr val="dk1"/>
          </a:fillRef>
          <a:effectRef idx="3">
            <a:schemeClr val="dk1"/>
          </a:effectRef>
          <a:fontRef idx="minor">
            <a:schemeClr val="lt1"/>
          </a:fontRef>
        </p:style>
        <p:txBody>
          <a:bodyPr>
            <a:spAutoFit/>
          </a:bodyPr>
          <a:lstStyle/>
          <a:p>
            <a:pPr algn="ctr">
              <a:defRPr/>
            </a:pPr>
            <a:r>
              <a:rPr lang="en-US" dirty="0">
                <a:solidFill>
                  <a:schemeClr val="tx1"/>
                </a:solidFill>
              </a:rPr>
              <a:t>XXXX</a:t>
            </a:r>
          </a:p>
        </p:txBody>
      </p:sp>
      <p:cxnSp>
        <p:nvCxnSpPr>
          <p:cNvPr id="36" name="Straight Connector 35"/>
          <p:cNvCxnSpPr/>
          <p:nvPr/>
        </p:nvCxnSpPr>
        <p:spPr>
          <a:xfrm>
            <a:off x="9284415" y="1915430"/>
            <a:ext cx="1333500" cy="1587"/>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91188" name="TextBox 25"/>
          <p:cNvSpPr txBox="1">
            <a:spLocks noChangeArrowheads="1"/>
          </p:cNvSpPr>
          <p:nvPr/>
        </p:nvSpPr>
        <p:spPr bwMode="auto">
          <a:xfrm>
            <a:off x="10550182" y="1664604"/>
            <a:ext cx="492443" cy="461665"/>
          </a:xfrm>
          <a:prstGeom prst="rect">
            <a:avLst/>
          </a:prstGeom>
          <a:noFill/>
          <a:ln w="9525">
            <a:noFill/>
            <a:miter lim="800000"/>
            <a:headEnd/>
            <a:tailEnd/>
          </a:ln>
        </p:spPr>
        <p:txBody>
          <a:bodyPr wrap="none">
            <a:spAutoFit/>
          </a:bodyPr>
          <a:lstStyle/>
          <a:p>
            <a:r>
              <a:rPr lang="en-US" sz="2400" b="1"/>
              <a:t>(-)</a:t>
            </a:r>
          </a:p>
        </p:txBody>
      </p:sp>
      <p:sp>
        <p:nvSpPr>
          <p:cNvPr id="91189" name="TextBox 25"/>
          <p:cNvSpPr txBox="1">
            <a:spLocks noChangeArrowheads="1"/>
          </p:cNvSpPr>
          <p:nvPr/>
        </p:nvSpPr>
        <p:spPr bwMode="auto">
          <a:xfrm>
            <a:off x="10569232" y="2807604"/>
            <a:ext cx="569387" cy="461665"/>
          </a:xfrm>
          <a:prstGeom prst="rect">
            <a:avLst/>
          </a:prstGeom>
          <a:noFill/>
          <a:ln w="9525">
            <a:noFill/>
            <a:miter lim="800000"/>
            <a:headEnd/>
            <a:tailEnd/>
          </a:ln>
        </p:spPr>
        <p:txBody>
          <a:bodyPr wrap="none">
            <a:spAutoFit/>
          </a:bodyPr>
          <a:lstStyle/>
          <a:p>
            <a:r>
              <a:rPr lang="en-US" sz="2400" b="1"/>
              <a:t>(+)</a:t>
            </a:r>
          </a:p>
        </p:txBody>
      </p:sp>
      <p:cxnSp>
        <p:nvCxnSpPr>
          <p:cNvPr id="31820" name="Straight Arrow Connector 39"/>
          <p:cNvCxnSpPr>
            <a:cxnSpLocks noChangeShapeType="1"/>
          </p:cNvCxnSpPr>
          <p:nvPr/>
        </p:nvCxnSpPr>
        <p:spPr bwMode="auto">
          <a:xfrm flipV="1">
            <a:off x="5120932" y="2950472"/>
            <a:ext cx="4191027" cy="8"/>
          </a:xfrm>
          <a:prstGeom prst="straightConnector1">
            <a:avLst/>
          </a:prstGeom>
          <a:ln w="19050">
            <a:solidFill>
              <a:srgbClr val="EF2328"/>
            </a:solidFill>
            <a:prstDash val="dash"/>
            <a:headEnd/>
            <a:tailEnd type="arrow" w="med" len="med"/>
          </a:ln>
        </p:spPr>
        <p:style>
          <a:lnRef idx="1">
            <a:schemeClr val="accent2"/>
          </a:lnRef>
          <a:fillRef idx="0">
            <a:schemeClr val="accent2"/>
          </a:fillRef>
          <a:effectRef idx="0">
            <a:schemeClr val="accent2"/>
          </a:effectRef>
          <a:fontRef idx="minor">
            <a:schemeClr val="tx1"/>
          </a:fontRef>
        </p:style>
      </p:cxnSp>
      <p:cxnSp>
        <p:nvCxnSpPr>
          <p:cNvPr id="31821" name="Straight Arrow Connector 41"/>
          <p:cNvCxnSpPr>
            <a:cxnSpLocks noChangeShapeType="1"/>
          </p:cNvCxnSpPr>
          <p:nvPr/>
        </p:nvCxnSpPr>
        <p:spPr bwMode="auto">
          <a:xfrm flipV="1">
            <a:off x="5120932" y="2664720"/>
            <a:ext cx="4191027" cy="10"/>
          </a:xfrm>
          <a:prstGeom prst="straightConnector1">
            <a:avLst/>
          </a:prstGeom>
          <a:ln w="19050">
            <a:solidFill>
              <a:srgbClr val="EF2328"/>
            </a:solidFill>
            <a:prstDash val="dash"/>
            <a:headEnd/>
            <a:tailEnd type="arrow" w="med" len="med"/>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2644433" y="3164791"/>
            <a:ext cx="2852242" cy="369888"/>
          </a:xfrm>
          <a:prstGeom prst="rect">
            <a:avLst/>
          </a:prstGeom>
          <a:solidFill>
            <a:srgbClr val="FFC32E"/>
          </a:solidFill>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a:defRPr/>
            </a:pPr>
            <a:r>
              <a:rPr lang="en-US" b="1" u="sng" dirty="0">
                <a:solidFill>
                  <a:schemeClr val="tx1"/>
                </a:solidFill>
              </a:rPr>
              <a:t>PENGHASILAN NETO FISKAL</a:t>
            </a:r>
          </a:p>
        </p:txBody>
      </p:sp>
      <p:sp>
        <p:nvSpPr>
          <p:cNvPr id="44" name="TextBox 43"/>
          <p:cNvSpPr txBox="1"/>
          <p:nvPr/>
        </p:nvSpPr>
        <p:spPr>
          <a:xfrm>
            <a:off x="2644432" y="3521980"/>
            <a:ext cx="5619749" cy="369887"/>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a:spAutoFit/>
          </a:bodyPr>
          <a:lstStyle/>
          <a:p>
            <a:pPr>
              <a:defRPr/>
            </a:pPr>
            <a:r>
              <a:rPr lang="en-US" dirty="0">
                <a:solidFill>
                  <a:schemeClr val="tx1"/>
                </a:solidFill>
              </a:rPr>
              <a:t>KOMPENSASI KERUGIAN</a:t>
            </a:r>
          </a:p>
        </p:txBody>
      </p:sp>
      <p:sp>
        <p:nvSpPr>
          <p:cNvPr id="47" name="TextBox 46"/>
          <p:cNvSpPr txBox="1"/>
          <p:nvPr/>
        </p:nvSpPr>
        <p:spPr>
          <a:xfrm>
            <a:off x="9407209" y="4022042"/>
            <a:ext cx="1047757" cy="369332"/>
          </a:xfrm>
          <a:prstGeom prst="rect">
            <a:avLst/>
          </a:prstGeom>
          <a:solidFill>
            <a:srgbClr val="FFC32E"/>
          </a:solidFill>
        </p:spPr>
        <p:style>
          <a:lnRef idx="0">
            <a:schemeClr val="dk1"/>
          </a:lnRef>
          <a:fillRef idx="3">
            <a:schemeClr val="dk1"/>
          </a:fillRef>
          <a:effectRef idx="3">
            <a:schemeClr val="dk1"/>
          </a:effectRef>
          <a:fontRef idx="minor">
            <a:schemeClr val="lt1"/>
          </a:fontRef>
        </p:style>
        <p:txBody>
          <a:bodyPr>
            <a:spAutoFit/>
          </a:bodyPr>
          <a:lstStyle/>
          <a:p>
            <a:pPr algn="ctr">
              <a:defRPr/>
            </a:pPr>
            <a:r>
              <a:rPr lang="en-US" dirty="0">
                <a:solidFill>
                  <a:schemeClr val="tx1"/>
                </a:solidFill>
              </a:rPr>
              <a:t>XXXX</a:t>
            </a:r>
          </a:p>
        </p:txBody>
      </p:sp>
      <p:cxnSp>
        <p:nvCxnSpPr>
          <p:cNvPr id="48" name="Straight Connector 47"/>
          <p:cNvCxnSpPr/>
          <p:nvPr/>
        </p:nvCxnSpPr>
        <p:spPr>
          <a:xfrm>
            <a:off x="9311932" y="3950605"/>
            <a:ext cx="1333500" cy="1587"/>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91198" name="TextBox 25"/>
          <p:cNvSpPr txBox="1">
            <a:spLocks noChangeArrowheads="1"/>
          </p:cNvSpPr>
          <p:nvPr/>
        </p:nvSpPr>
        <p:spPr bwMode="auto">
          <a:xfrm>
            <a:off x="10645432" y="3736291"/>
            <a:ext cx="492443" cy="461665"/>
          </a:xfrm>
          <a:prstGeom prst="rect">
            <a:avLst/>
          </a:prstGeom>
          <a:noFill/>
          <a:ln w="9525">
            <a:noFill/>
            <a:miter lim="800000"/>
            <a:headEnd/>
            <a:tailEnd/>
          </a:ln>
        </p:spPr>
        <p:txBody>
          <a:bodyPr wrap="none">
            <a:spAutoFit/>
          </a:bodyPr>
          <a:lstStyle/>
          <a:p>
            <a:r>
              <a:rPr lang="en-US" sz="2400" b="1"/>
              <a:t>(-)</a:t>
            </a:r>
          </a:p>
        </p:txBody>
      </p:sp>
      <p:sp>
        <p:nvSpPr>
          <p:cNvPr id="50" name="TextBox 49"/>
          <p:cNvSpPr txBox="1"/>
          <p:nvPr/>
        </p:nvSpPr>
        <p:spPr>
          <a:xfrm>
            <a:off x="8601250" y="5438660"/>
            <a:ext cx="665567" cy="369332"/>
          </a:xfrm>
          <a:prstGeom prst="rect">
            <a:avLst/>
          </a:prstGeom>
          <a:solidFill>
            <a:srgbClr val="FFC32E"/>
          </a:solidFill>
        </p:spPr>
        <p:style>
          <a:lnRef idx="0">
            <a:schemeClr val="dk1"/>
          </a:lnRef>
          <a:fillRef idx="3">
            <a:schemeClr val="dk1"/>
          </a:fillRef>
          <a:effectRef idx="3">
            <a:schemeClr val="dk1"/>
          </a:effectRef>
          <a:fontRef idx="minor">
            <a:schemeClr val="lt1"/>
          </a:fontRef>
        </p:style>
        <p:txBody>
          <a:bodyPr wrap="none">
            <a:spAutoFit/>
          </a:bodyPr>
          <a:lstStyle/>
          <a:p>
            <a:pPr algn="ctr">
              <a:defRPr/>
            </a:pPr>
            <a:r>
              <a:rPr lang="en-US" dirty="0">
                <a:solidFill>
                  <a:schemeClr val="tx1"/>
                </a:solidFill>
              </a:rPr>
              <a:t>XXXX</a:t>
            </a:r>
          </a:p>
        </p:txBody>
      </p:sp>
      <p:sp>
        <p:nvSpPr>
          <p:cNvPr id="41" name="TextBox 40"/>
          <p:cNvSpPr txBox="1"/>
          <p:nvPr/>
        </p:nvSpPr>
        <p:spPr>
          <a:xfrm>
            <a:off x="8601250" y="4807860"/>
            <a:ext cx="665567" cy="369332"/>
          </a:xfrm>
          <a:prstGeom prst="rect">
            <a:avLst/>
          </a:prstGeom>
          <a:solidFill>
            <a:srgbClr val="FFC32E"/>
          </a:solidFill>
        </p:spPr>
        <p:style>
          <a:lnRef idx="0">
            <a:schemeClr val="dk1"/>
          </a:lnRef>
          <a:fillRef idx="3">
            <a:schemeClr val="dk1"/>
          </a:fillRef>
          <a:effectRef idx="3">
            <a:schemeClr val="dk1"/>
          </a:effectRef>
          <a:fontRef idx="minor">
            <a:schemeClr val="lt1"/>
          </a:fontRef>
        </p:style>
        <p:txBody>
          <a:bodyPr wrap="none">
            <a:spAutoFit/>
          </a:bodyPr>
          <a:lstStyle/>
          <a:p>
            <a:pPr algn="ctr">
              <a:defRPr/>
            </a:pPr>
            <a:r>
              <a:rPr lang="en-US" dirty="0">
                <a:solidFill>
                  <a:schemeClr val="tx1"/>
                </a:solidFill>
              </a:rPr>
              <a:t>XXXX</a:t>
            </a:r>
          </a:p>
        </p:txBody>
      </p:sp>
      <p:sp>
        <p:nvSpPr>
          <p:cNvPr id="45" name="Rectangle 44">
            <a:extLst>
              <a:ext uri="{FF2B5EF4-FFF2-40B4-BE49-F238E27FC236}">
                <a16:creationId xmlns:a16="http://schemas.microsoft.com/office/drawing/2014/main" id="{509A7161-C649-4BAA-BD10-9B98BC3BED5B}"/>
              </a:ext>
            </a:extLst>
          </p:cNvPr>
          <p:cNvSpPr/>
          <p:nvPr/>
        </p:nvSpPr>
        <p:spPr>
          <a:xfrm>
            <a:off x="397736" y="600891"/>
            <a:ext cx="11396529" cy="6780410"/>
          </a:xfrm>
          <a:prstGeom prst="rect">
            <a:avLst/>
          </a:prstGeom>
          <a:noFill/>
          <a:ln w="38100">
            <a:solidFill>
              <a:srgbClr val="EF2328"/>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19FFCEB5-8700-4FA3-A032-38B9BDE8003C}"/>
              </a:ext>
            </a:extLst>
          </p:cNvPr>
          <p:cNvSpPr/>
          <p:nvPr/>
        </p:nvSpPr>
        <p:spPr>
          <a:xfrm>
            <a:off x="6466114" y="237787"/>
            <a:ext cx="4885509" cy="646331"/>
          </a:xfrm>
          <a:prstGeom prst="rect">
            <a:avLst/>
          </a:prstGeom>
          <a:solidFill>
            <a:srgbClr val="EF2328"/>
          </a:solidFill>
        </p:spPr>
        <p:txBody>
          <a:bodyPr wrap="square">
            <a:spAutoFit/>
          </a:bodyPr>
          <a:lstStyle/>
          <a:p>
            <a:pPr algn="ctr"/>
            <a:r>
              <a:rPr lang="en-US" sz="3600" b="1" dirty="0">
                <a:solidFill>
                  <a:schemeClr val="bg1"/>
                </a:solidFill>
              </a:rPr>
              <a:t>Skema </a:t>
            </a:r>
            <a:r>
              <a:rPr lang="en-US" sz="3600" b="1" dirty="0" err="1">
                <a:solidFill>
                  <a:schemeClr val="bg1"/>
                </a:solidFill>
              </a:rPr>
              <a:t>Perhitungan</a:t>
            </a:r>
            <a:endParaRPr lang="en-ID" sz="1400" b="1" dirty="0">
              <a:solidFill>
                <a:schemeClr val="bg1"/>
              </a:solidFill>
            </a:endParaRPr>
          </a:p>
        </p:txBody>
      </p:sp>
      <p:pic>
        <p:nvPicPr>
          <p:cNvPr id="42" name="Picture 41">
            <a:extLst>
              <a:ext uri="{FF2B5EF4-FFF2-40B4-BE49-F238E27FC236}">
                <a16:creationId xmlns:a16="http://schemas.microsoft.com/office/drawing/2014/main" id="{F12DE652-9E0A-45F7-8B6D-33F6DE991BDD}"/>
              </a:ext>
            </a:extLst>
          </p:cNvPr>
          <p:cNvPicPr>
            <a:picLocks noChangeAspect="1"/>
          </p:cNvPicPr>
          <p:nvPr/>
        </p:nvPicPr>
        <p:blipFill>
          <a:blip r:embed="rId3"/>
          <a:stretch>
            <a:fillRect/>
          </a:stretch>
        </p:blipFill>
        <p:spPr>
          <a:xfrm>
            <a:off x="0" y="0"/>
            <a:ext cx="1865538" cy="493819"/>
          </a:xfrm>
          <a:prstGeom prst="rect">
            <a:avLst/>
          </a:prstGeom>
        </p:spPr>
      </p:pic>
    </p:spTree>
    <p:extLst>
      <p:ext uri="{BB962C8B-B14F-4D97-AF65-F5344CB8AC3E}">
        <p14:creationId xmlns:p14="http://schemas.microsoft.com/office/powerpoint/2010/main" val="7585207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left)">
                                      <p:cBhvr>
                                        <p:cTn id="11" dur="500"/>
                                        <p:tgtEl>
                                          <p:spTgt spid="3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wipe(left)">
                                      <p:cBhvr>
                                        <p:cTn id="23" dur="500"/>
                                        <p:tgtEl>
                                          <p:spTgt spid="43"/>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wipe(left)">
                                      <p:cBhvr>
                                        <p:cTn id="27" dur="500"/>
                                        <p:tgtEl>
                                          <p:spTgt spid="44"/>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par>
                          <p:cTn id="40" fill="hold">
                            <p:stCondLst>
                              <p:cond delay="4500"/>
                            </p:stCondLst>
                            <p:childTnLst>
                              <p:par>
                                <p:cTn id="41" presetID="22" presetClass="entr" presetSubtype="8"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par>
                          <p:cTn id="44" fill="hold">
                            <p:stCondLst>
                              <p:cond delay="5000"/>
                            </p:stCondLst>
                            <p:childTnLst>
                              <p:par>
                                <p:cTn id="45" presetID="22" presetClass="entr" presetSubtype="8"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left)">
                                      <p:cBhvr>
                                        <p:cTn id="47" dur="500"/>
                                        <p:tgtEl>
                                          <p:spTgt spid="10"/>
                                        </p:tgtEl>
                                      </p:cBhvr>
                                    </p:animEffect>
                                  </p:childTnLst>
                                </p:cTn>
                              </p:par>
                            </p:childTnLst>
                          </p:cTn>
                        </p:par>
                        <p:par>
                          <p:cTn id="48" fill="hold">
                            <p:stCondLst>
                              <p:cond delay="5500"/>
                            </p:stCondLst>
                            <p:childTnLst>
                              <p:par>
                                <p:cTn id="49" presetID="22" presetClass="entr" presetSubtype="8"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left)">
                                      <p:cBhvr>
                                        <p:cTn id="51" dur="500"/>
                                        <p:tgtEl>
                                          <p:spTgt spid="19"/>
                                        </p:tgtEl>
                                      </p:cBhvr>
                                    </p:animEffect>
                                  </p:childTnLst>
                                </p:cTn>
                              </p:par>
                            </p:childTnLst>
                          </p:cTn>
                        </p:par>
                        <p:par>
                          <p:cTn id="52" fill="hold">
                            <p:stCondLst>
                              <p:cond delay="6000"/>
                            </p:stCondLst>
                            <p:childTnLst>
                              <p:par>
                                <p:cTn id="53" presetID="22" presetClass="entr" presetSubtype="8" fill="hold" grpId="0" nodeType="after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ipe(left)">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2"/>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14"/>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15"/>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16"/>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17"/>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18"/>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20"/>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23"/>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91171"/>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25"/>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91173"/>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27"/>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0"/>
                                          </p:stCondLst>
                                        </p:cTn>
                                        <p:tgtEl>
                                          <p:spTgt spid="29"/>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31"/>
                                        </p:tgtEl>
                                        <p:attrNameLst>
                                          <p:attrName>style.visibility</p:attrName>
                                        </p:attrNameLst>
                                      </p:cBhvr>
                                      <p:to>
                                        <p:strVal val="visible"/>
                                      </p:to>
                                    </p:set>
                                  </p:childTnLst>
                                </p:cTn>
                              </p:par>
                              <p:par>
                                <p:cTn id="86" presetID="1" presetClass="entr" presetSubtype="0" fill="hold" nodeType="withEffect">
                                  <p:stCondLst>
                                    <p:cond delay="0"/>
                                  </p:stCondLst>
                                  <p:childTnLst>
                                    <p:set>
                                      <p:cBhvr>
                                        <p:cTn id="87" dur="1" fill="hold">
                                          <p:stCondLst>
                                            <p:cond delay="0"/>
                                          </p:stCondLst>
                                        </p:cTn>
                                        <p:tgtEl>
                                          <p:spTgt spid="33"/>
                                        </p:tgtEl>
                                        <p:attrNameLst>
                                          <p:attrName>style.visibility</p:attrName>
                                        </p:attrNameLst>
                                      </p:cBhvr>
                                      <p:to>
                                        <p:strVal val="visible"/>
                                      </p:to>
                                    </p:set>
                                  </p:childTnLst>
                                </p:cTn>
                              </p:par>
                              <p:par>
                                <p:cTn id="88" presetID="1" presetClass="entr" presetSubtype="0" fill="hold" nodeType="withEffect">
                                  <p:stCondLst>
                                    <p:cond delay="0"/>
                                  </p:stCondLst>
                                  <p:childTnLst>
                                    <p:set>
                                      <p:cBhvr>
                                        <p:cTn id="89" dur="1" fill="hold">
                                          <p:stCondLst>
                                            <p:cond delay="0"/>
                                          </p:stCondLst>
                                        </p:cTn>
                                        <p:tgtEl>
                                          <p:spTgt spid="36"/>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91188"/>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91189"/>
                                        </p:tgtEl>
                                        <p:attrNameLst>
                                          <p:attrName>style.visibility</p:attrName>
                                        </p:attrNameLst>
                                      </p:cBhvr>
                                      <p:to>
                                        <p:strVal val="visible"/>
                                      </p:to>
                                    </p:set>
                                  </p:childTnLst>
                                </p:cTn>
                              </p:par>
                              <p:par>
                                <p:cTn id="94" presetID="1" presetClass="entr" presetSubtype="0" fill="hold" nodeType="withEffect">
                                  <p:stCondLst>
                                    <p:cond delay="0"/>
                                  </p:stCondLst>
                                  <p:childTnLst>
                                    <p:set>
                                      <p:cBhvr>
                                        <p:cTn id="95" dur="1" fill="hold">
                                          <p:stCondLst>
                                            <p:cond delay="0"/>
                                          </p:stCondLst>
                                        </p:cTn>
                                        <p:tgtEl>
                                          <p:spTgt spid="47"/>
                                        </p:tgtEl>
                                        <p:attrNameLst>
                                          <p:attrName>style.visibility</p:attrName>
                                        </p:attrNameLst>
                                      </p:cBhvr>
                                      <p:to>
                                        <p:strVal val="visible"/>
                                      </p:to>
                                    </p:set>
                                  </p:childTnLst>
                                </p:cTn>
                              </p:par>
                              <p:par>
                                <p:cTn id="96" presetID="1" presetClass="entr" presetSubtype="0" fill="hold" nodeType="withEffect">
                                  <p:stCondLst>
                                    <p:cond delay="0"/>
                                  </p:stCondLst>
                                  <p:childTnLst>
                                    <p:set>
                                      <p:cBhvr>
                                        <p:cTn id="97" dur="1" fill="hold">
                                          <p:stCondLst>
                                            <p:cond delay="0"/>
                                          </p:stCondLst>
                                        </p:cTn>
                                        <p:tgtEl>
                                          <p:spTgt spid="48"/>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91198"/>
                                        </p:tgtEl>
                                        <p:attrNameLst>
                                          <p:attrName>style.visibility</p:attrName>
                                        </p:attrNameLst>
                                      </p:cBhvr>
                                      <p:to>
                                        <p:strVal val="visible"/>
                                      </p:to>
                                    </p:set>
                                  </p:childTnLst>
                                </p:cTn>
                              </p:par>
                              <p:par>
                                <p:cTn id="100" presetID="1" presetClass="entr" presetSubtype="0" fill="hold" nodeType="withEffect">
                                  <p:stCondLst>
                                    <p:cond delay="0"/>
                                  </p:stCondLst>
                                  <p:childTnLst>
                                    <p:set>
                                      <p:cBhvr>
                                        <p:cTn id="101" dur="1" fill="hold">
                                          <p:stCondLst>
                                            <p:cond delay="0"/>
                                          </p:stCondLst>
                                        </p:cTn>
                                        <p:tgtEl>
                                          <p:spTgt spid="50"/>
                                        </p:tgtEl>
                                        <p:attrNameLst>
                                          <p:attrName>style.visibility</p:attrName>
                                        </p:attrNameLst>
                                      </p:cBhvr>
                                      <p:to>
                                        <p:strVal val="visible"/>
                                      </p:to>
                                    </p:set>
                                  </p:childTnLst>
                                </p:cTn>
                              </p:par>
                              <p:par>
                                <p:cTn id="102" presetID="1" presetClass="entr" presetSubtype="0" fill="hold" nodeType="withEffect">
                                  <p:stCondLst>
                                    <p:cond delay="0"/>
                                  </p:stCondLst>
                                  <p:childTnLst>
                                    <p:set>
                                      <p:cBhvr>
                                        <p:cTn id="103" dur="1" fill="hold">
                                          <p:stCondLst>
                                            <p:cond delay="0"/>
                                          </p:stCondLst>
                                        </p:cTn>
                                        <p:tgtEl>
                                          <p:spTgt spid="41"/>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nodeType="clickEffect">
                                  <p:stCondLst>
                                    <p:cond delay="0"/>
                                  </p:stCondLst>
                                  <p:childTnLst>
                                    <p:set>
                                      <p:cBhvr>
                                        <p:cTn id="107" dur="1" fill="hold">
                                          <p:stCondLst>
                                            <p:cond delay="0"/>
                                          </p:stCondLst>
                                        </p:cTn>
                                        <p:tgtEl>
                                          <p:spTgt spid="31820"/>
                                        </p:tgtEl>
                                        <p:attrNameLst>
                                          <p:attrName>style.visibility</p:attrName>
                                        </p:attrNameLst>
                                      </p:cBhvr>
                                      <p:to>
                                        <p:strVal val="visible"/>
                                      </p:to>
                                    </p:set>
                                  </p:childTnLst>
                                </p:cTn>
                              </p:par>
                              <p:par>
                                <p:cTn id="108" presetID="1" presetClass="entr" presetSubtype="0" fill="hold" nodeType="withEffect">
                                  <p:stCondLst>
                                    <p:cond delay="0"/>
                                  </p:stCondLst>
                                  <p:childTnLst>
                                    <p:set>
                                      <p:cBhvr>
                                        <p:cTn id="109" dur="1" fill="hold">
                                          <p:stCondLst>
                                            <p:cond delay="0"/>
                                          </p:stCondLst>
                                        </p:cTn>
                                        <p:tgtEl>
                                          <p:spTgt spid="318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P spid="11" grpId="0"/>
      <p:bldP spid="19" grpId="0"/>
      <p:bldP spid="91171" grpId="0"/>
      <p:bldP spid="91173" grpId="0"/>
      <p:bldP spid="28" grpId="0"/>
      <p:bldP spid="30" grpId="0"/>
      <p:bldP spid="32" grpId="0"/>
      <p:bldP spid="91188" grpId="0"/>
      <p:bldP spid="91189" grpId="0"/>
      <p:bldP spid="43" grpId="0" animBg="1"/>
      <p:bldP spid="44" grpId="0"/>
      <p:bldP spid="9119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3373" y="752936"/>
            <a:ext cx="7815407" cy="5897246"/>
          </a:xfrm>
        </p:spPr>
        <p:txBody>
          <a:bodyPr>
            <a:normAutofit fontScale="92500" lnSpcReduction="20000"/>
          </a:bodyPr>
          <a:lstStyle/>
          <a:p>
            <a:pPr marL="0" indent="0">
              <a:buNone/>
            </a:pPr>
            <a:r>
              <a:rPr lang="en-ID" sz="2000" dirty="0"/>
              <a:t>WP yang </a:t>
            </a:r>
            <a:r>
              <a:rPr lang="en-ID" sz="2000" dirty="0" err="1"/>
              <a:t>memiliki</a:t>
            </a:r>
            <a:r>
              <a:rPr lang="en-ID" sz="2000" dirty="0"/>
              <a:t> </a:t>
            </a:r>
            <a:r>
              <a:rPr lang="id-ID" sz="2000" dirty="0"/>
              <a:t>peredaran bruto tertentu ini adalah WP yang memenuhi kriteria sebagai berikut:</a:t>
            </a:r>
            <a:endParaRPr lang="en-US" sz="2000" dirty="0"/>
          </a:p>
          <a:p>
            <a:pPr lvl="0"/>
            <a:r>
              <a:rPr lang="id-ID" sz="2000" dirty="0"/>
              <a:t>WP OP atau WP badan tidak termasuk BUT; dan</a:t>
            </a:r>
            <a:endParaRPr lang="en-US" sz="2000" dirty="0"/>
          </a:p>
          <a:p>
            <a:pPr lvl="0"/>
            <a:r>
              <a:rPr lang="id-ID" sz="2000" dirty="0"/>
              <a:t>menerima penghasilan dari usaha, tidak termasuk penghasilan dari jasa sehubungan dengan pekerjaan bebas, dengan peredaran bruto tidak melebihi Rp4.800.000.000,00 (empat miliar delapan ratus juta rupiah) dalam 1 (satu) Tahun Pajak</a:t>
            </a:r>
            <a:r>
              <a:rPr lang="en-ID" sz="2000" dirty="0"/>
              <a:t> </a:t>
            </a:r>
            <a:r>
              <a:rPr lang="en-ID" sz="2000" dirty="0" err="1"/>
              <a:t>tidak</a:t>
            </a:r>
            <a:r>
              <a:rPr lang="en-ID" sz="2000" dirty="0"/>
              <a:t> </a:t>
            </a:r>
            <a:r>
              <a:rPr lang="en-ID" sz="2000" dirty="0" err="1"/>
              <a:t>termasuk</a:t>
            </a:r>
            <a:r>
              <a:rPr lang="en-ID" sz="2000" dirty="0"/>
              <a:t> </a:t>
            </a:r>
            <a:r>
              <a:rPr lang="en-ID" sz="2000" dirty="0" err="1"/>
              <a:t>peredaran</a:t>
            </a:r>
            <a:r>
              <a:rPr lang="en-ID" sz="2000" dirty="0"/>
              <a:t> </a:t>
            </a:r>
            <a:r>
              <a:rPr lang="en-ID" sz="2000" dirty="0" err="1"/>
              <a:t>bruto</a:t>
            </a:r>
            <a:r>
              <a:rPr lang="en-ID" sz="2000" dirty="0"/>
              <a:t> </a:t>
            </a:r>
            <a:r>
              <a:rPr lang="en-ID" sz="2000" dirty="0" err="1"/>
              <a:t>dari</a:t>
            </a:r>
            <a:r>
              <a:rPr lang="en-ID" sz="2000" dirty="0"/>
              <a:t>:</a:t>
            </a:r>
          </a:p>
          <a:p>
            <a:pPr lvl="1"/>
            <a:r>
              <a:rPr lang="en-ID" sz="2000" dirty="0" err="1"/>
              <a:t>Jasa</a:t>
            </a:r>
            <a:r>
              <a:rPr lang="en-ID" sz="2000" dirty="0"/>
              <a:t> </a:t>
            </a:r>
            <a:r>
              <a:rPr lang="id-ID" sz="2000" dirty="0"/>
              <a:t>sehubungan dengan pekerjaan bebas;</a:t>
            </a:r>
            <a:endParaRPr lang="en-US" sz="2000" dirty="0"/>
          </a:p>
          <a:p>
            <a:pPr lvl="1"/>
            <a:r>
              <a:rPr lang="id-ID" sz="2000" dirty="0"/>
              <a:t>penghasilan yang diterima atau diperoleh dari luar negeri;</a:t>
            </a:r>
            <a:endParaRPr lang="en-US" sz="2000" dirty="0"/>
          </a:p>
          <a:p>
            <a:pPr lvl="1"/>
            <a:r>
              <a:rPr lang="id-ID" sz="2000" dirty="0"/>
              <a:t>usaha yang atas penghasilannya telah dikenai Pajak Penghasilan yang bersifat final dengan ketentuan peraturan perundang-undangan perpajakan tersendiri; dan</a:t>
            </a:r>
            <a:endParaRPr lang="en-US" sz="2000" dirty="0"/>
          </a:p>
          <a:p>
            <a:pPr lvl="1"/>
            <a:r>
              <a:rPr lang="id-ID" sz="2000" dirty="0"/>
              <a:t>penghasilan yang dikecualikan sebagai objek pajak.</a:t>
            </a:r>
            <a:endParaRPr lang="en-US" sz="2000" dirty="0"/>
          </a:p>
          <a:p>
            <a:pPr marL="0" lvl="1" indent="0">
              <a:buNone/>
            </a:pPr>
            <a:endParaRPr lang="en-US" sz="2000" dirty="0"/>
          </a:p>
          <a:p>
            <a:pPr marL="0" lvl="1" indent="0">
              <a:buNone/>
            </a:pPr>
            <a:endParaRPr lang="en-US" sz="2000" dirty="0"/>
          </a:p>
          <a:p>
            <a:pPr marL="0" lvl="1" indent="0">
              <a:buNone/>
            </a:pPr>
            <a:r>
              <a:rPr lang="en-US" sz="2000" dirty="0"/>
              <a:t>Batasan Waktu </a:t>
            </a:r>
            <a:r>
              <a:rPr lang="en-US" sz="2000" dirty="0" err="1"/>
              <a:t>Penggunaan</a:t>
            </a:r>
            <a:r>
              <a:rPr lang="en-US" sz="2000" dirty="0"/>
              <a:t>:</a:t>
            </a:r>
          </a:p>
          <a:p>
            <a:pPr marL="342900" lvl="0" indent="-342900" algn="just">
              <a:spcAft>
                <a:spcPts val="0"/>
              </a:spcAft>
            </a:pPr>
            <a:r>
              <a:rPr lang="id-ID" sz="2000" dirty="0"/>
              <a:t>CV/Firma/Koperasi : 4 tahun</a:t>
            </a:r>
            <a:endParaRPr lang="en-US" sz="2000" dirty="0"/>
          </a:p>
          <a:p>
            <a:pPr marL="342900" lvl="0" indent="-342900" algn="just">
              <a:spcAft>
                <a:spcPts val="0"/>
              </a:spcAft>
            </a:pPr>
            <a:r>
              <a:rPr lang="id-ID" sz="2000" dirty="0"/>
              <a:t>PT : 3 tahun</a:t>
            </a:r>
            <a:r>
              <a:rPr lang="en-US" sz="2000" dirty="0"/>
              <a:t> </a:t>
            </a:r>
          </a:p>
          <a:p>
            <a:pPr marL="0" indent="0" algn="just">
              <a:spcAft>
                <a:spcPts val="0"/>
              </a:spcAft>
              <a:buNone/>
            </a:pPr>
            <a:r>
              <a:rPr lang="id-ID" sz="2000" dirty="0"/>
              <a:t>Dihitung sejak: </a:t>
            </a:r>
            <a:endParaRPr lang="en-US" sz="2000" dirty="0"/>
          </a:p>
          <a:p>
            <a:pPr algn="just">
              <a:spcAft>
                <a:spcPts val="0"/>
              </a:spcAft>
            </a:pPr>
            <a:r>
              <a:rPr lang="id-ID" sz="2000" dirty="0"/>
              <a:t>WP lama : Tahun Pajak PP Berlaku</a:t>
            </a:r>
            <a:endParaRPr lang="en-US" sz="2000" dirty="0"/>
          </a:p>
          <a:p>
            <a:pPr algn="just">
              <a:spcAft>
                <a:spcPts val="0"/>
              </a:spcAft>
            </a:pPr>
            <a:r>
              <a:rPr lang="id-ID" sz="2000" dirty="0"/>
              <a:t>WP Baru : Tahun Pajak terdaftar</a:t>
            </a:r>
            <a:endParaRPr lang="en-US" sz="2000" dirty="0"/>
          </a:p>
          <a:p>
            <a:pPr marL="93663" lvl="1" indent="0">
              <a:buNone/>
            </a:pPr>
            <a:endParaRPr lang="en-US" sz="2000" dirty="0"/>
          </a:p>
        </p:txBody>
      </p:sp>
      <p:sp>
        <p:nvSpPr>
          <p:cNvPr id="4" name="Rectangle 3">
            <a:extLst>
              <a:ext uri="{FF2B5EF4-FFF2-40B4-BE49-F238E27FC236}">
                <a16:creationId xmlns:a16="http://schemas.microsoft.com/office/drawing/2014/main" id="{50EA2D86-BA0B-407C-B854-1269E6E66220}"/>
              </a:ext>
            </a:extLst>
          </p:cNvPr>
          <p:cNvSpPr/>
          <p:nvPr/>
        </p:nvSpPr>
        <p:spPr>
          <a:xfrm>
            <a:off x="0" y="-48725"/>
            <a:ext cx="3641272" cy="6906724"/>
          </a:xfrm>
          <a:prstGeom prst="rect">
            <a:avLst/>
          </a:prstGeom>
          <a:solidFill>
            <a:srgbClr val="EF2328"/>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7" name="Straight Connector 6">
            <a:extLst>
              <a:ext uri="{FF2B5EF4-FFF2-40B4-BE49-F238E27FC236}">
                <a16:creationId xmlns:a16="http://schemas.microsoft.com/office/drawing/2014/main" id="{1A3DE62E-2BB5-40F0-8081-61F927543CF3}"/>
              </a:ext>
            </a:extLst>
          </p:cNvPr>
          <p:cNvCxnSpPr/>
          <p:nvPr/>
        </p:nvCxnSpPr>
        <p:spPr>
          <a:xfrm>
            <a:off x="256309" y="3653011"/>
            <a:ext cx="2192055" cy="0"/>
          </a:xfrm>
          <a:prstGeom prst="line">
            <a:avLst/>
          </a:prstGeom>
          <a:ln>
            <a:solidFill>
              <a:srgbClr val="FFC32E"/>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27001" y="1873422"/>
            <a:ext cx="3736974" cy="1779589"/>
          </a:xfrm>
        </p:spPr>
        <p:txBody>
          <a:bodyPr>
            <a:noAutofit/>
          </a:bodyPr>
          <a:lstStyle/>
          <a:p>
            <a:r>
              <a:rPr lang="id-ID" sz="3600" b="1" dirty="0">
                <a:solidFill>
                  <a:schemeClr val="bg1"/>
                </a:solidFill>
                <a:latin typeface="+mn-lt"/>
              </a:rPr>
              <a:t>PPh Final </a:t>
            </a:r>
            <a:br>
              <a:rPr lang="en-US" sz="3600" b="1" dirty="0">
                <a:solidFill>
                  <a:schemeClr val="bg1"/>
                </a:solidFill>
                <a:latin typeface="+mn-lt"/>
              </a:rPr>
            </a:br>
            <a:r>
              <a:rPr lang="en-ID" sz="2400" dirty="0">
                <a:solidFill>
                  <a:schemeClr val="bg1"/>
                </a:solidFill>
                <a:latin typeface="+mn-lt"/>
              </a:rPr>
              <a:t>A</a:t>
            </a:r>
            <a:r>
              <a:rPr lang="id-ID" sz="2400" dirty="0">
                <a:solidFill>
                  <a:schemeClr val="bg1"/>
                </a:solidFill>
                <a:latin typeface="+mn-lt"/>
              </a:rPr>
              <a:t>tas </a:t>
            </a:r>
            <a:r>
              <a:rPr lang="en-ID" sz="2400" dirty="0">
                <a:solidFill>
                  <a:schemeClr val="bg1"/>
                </a:solidFill>
                <a:latin typeface="+mn-lt"/>
              </a:rPr>
              <a:t>P</a:t>
            </a:r>
            <a:r>
              <a:rPr lang="id-ID" sz="2400" dirty="0">
                <a:solidFill>
                  <a:schemeClr val="bg1"/>
                </a:solidFill>
                <a:latin typeface="+mn-lt"/>
              </a:rPr>
              <a:t>enghasilan WP yang </a:t>
            </a:r>
            <a:r>
              <a:rPr lang="en-ID" sz="2400" dirty="0">
                <a:solidFill>
                  <a:schemeClr val="bg1"/>
                </a:solidFill>
                <a:latin typeface="+mn-lt"/>
              </a:rPr>
              <a:t>M</a:t>
            </a:r>
            <a:r>
              <a:rPr lang="id-ID" sz="2400" dirty="0">
                <a:solidFill>
                  <a:schemeClr val="bg1"/>
                </a:solidFill>
                <a:latin typeface="+mn-lt"/>
              </a:rPr>
              <a:t>emiliki </a:t>
            </a:r>
            <a:r>
              <a:rPr lang="en-ID" sz="2400" dirty="0">
                <a:solidFill>
                  <a:schemeClr val="bg1"/>
                </a:solidFill>
                <a:latin typeface="+mn-lt"/>
              </a:rPr>
              <a:t>P</a:t>
            </a:r>
            <a:r>
              <a:rPr lang="id-ID" sz="2400" dirty="0">
                <a:solidFill>
                  <a:schemeClr val="bg1"/>
                </a:solidFill>
                <a:latin typeface="+mn-lt"/>
              </a:rPr>
              <a:t>eredaran </a:t>
            </a:r>
            <a:r>
              <a:rPr lang="en-ID" sz="2400" dirty="0">
                <a:solidFill>
                  <a:schemeClr val="bg1"/>
                </a:solidFill>
                <a:latin typeface="+mn-lt"/>
              </a:rPr>
              <a:t>B</a:t>
            </a:r>
            <a:r>
              <a:rPr lang="id-ID" sz="2400" dirty="0">
                <a:solidFill>
                  <a:schemeClr val="bg1"/>
                </a:solidFill>
                <a:latin typeface="+mn-lt"/>
              </a:rPr>
              <a:t>ruto </a:t>
            </a:r>
            <a:r>
              <a:rPr lang="en-ID" sz="2400" dirty="0">
                <a:solidFill>
                  <a:schemeClr val="bg1"/>
                </a:solidFill>
                <a:latin typeface="+mn-lt"/>
              </a:rPr>
              <a:t>T</a:t>
            </a:r>
            <a:r>
              <a:rPr lang="id-ID" sz="2400" dirty="0">
                <a:solidFill>
                  <a:schemeClr val="bg1"/>
                </a:solidFill>
                <a:latin typeface="+mn-lt"/>
              </a:rPr>
              <a:t>ertentu</a:t>
            </a:r>
            <a:endParaRPr lang="en-US" sz="3600" dirty="0">
              <a:solidFill>
                <a:schemeClr val="bg1"/>
              </a:solidFill>
              <a:latin typeface="+mn-lt"/>
            </a:endParaRPr>
          </a:p>
        </p:txBody>
      </p:sp>
      <p:pic>
        <p:nvPicPr>
          <p:cNvPr id="9" name="Picture 8">
            <a:extLst>
              <a:ext uri="{FF2B5EF4-FFF2-40B4-BE49-F238E27FC236}">
                <a16:creationId xmlns:a16="http://schemas.microsoft.com/office/drawing/2014/main" id="{6DA42BBA-D57C-409B-A6BF-60DE041A03A7}"/>
              </a:ext>
            </a:extLst>
          </p:cNvPr>
          <p:cNvPicPr>
            <a:picLocks noChangeAspect="1"/>
          </p:cNvPicPr>
          <p:nvPr/>
        </p:nvPicPr>
        <p:blipFill rotWithShape="1">
          <a:blip r:embed="rId2">
            <a:grayscl/>
            <a:extLst>
              <a:ext uri="{28A0092B-C50C-407E-A947-70E740481C1C}">
                <a14:useLocalDpi xmlns:a14="http://schemas.microsoft.com/office/drawing/2010/main" val="0"/>
              </a:ext>
            </a:extLst>
          </a:blip>
          <a:srcRect l="12982"/>
          <a:stretch/>
        </p:blipFill>
        <p:spPr>
          <a:xfrm>
            <a:off x="256309" y="4123798"/>
            <a:ext cx="3134591" cy="2399083"/>
          </a:xfrm>
          <a:prstGeom prst="rect">
            <a:avLst/>
          </a:prstGeom>
        </p:spPr>
      </p:pic>
      <p:grpSp>
        <p:nvGrpSpPr>
          <p:cNvPr id="10" name="Group 9">
            <a:extLst>
              <a:ext uri="{FF2B5EF4-FFF2-40B4-BE49-F238E27FC236}">
                <a16:creationId xmlns:a16="http://schemas.microsoft.com/office/drawing/2014/main" id="{A0A25476-1B32-44A3-B871-EC595A127A7B}"/>
              </a:ext>
            </a:extLst>
          </p:cNvPr>
          <p:cNvGrpSpPr/>
          <p:nvPr/>
        </p:nvGrpSpPr>
        <p:grpSpPr>
          <a:xfrm>
            <a:off x="4011418" y="1182930"/>
            <a:ext cx="264704" cy="724406"/>
            <a:chOff x="429359" y="3709989"/>
            <a:chExt cx="264704" cy="724406"/>
          </a:xfrm>
          <a:solidFill>
            <a:srgbClr val="FFC32E"/>
          </a:solidFill>
        </p:grpSpPr>
        <p:sp>
          <p:nvSpPr>
            <p:cNvPr id="11" name="Rectangle 10">
              <a:extLst>
                <a:ext uri="{FF2B5EF4-FFF2-40B4-BE49-F238E27FC236}">
                  <a16:creationId xmlns:a16="http://schemas.microsoft.com/office/drawing/2014/main" id="{DFCA7AC5-CDBE-48BB-8901-39917161C7A8}"/>
                </a:ext>
              </a:extLst>
            </p:cNvPr>
            <p:cNvSpPr/>
            <p:nvPr/>
          </p:nvSpPr>
          <p:spPr>
            <a:xfrm>
              <a:off x="429359" y="3709989"/>
              <a:ext cx="264704" cy="274953"/>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Rectangle 11">
              <a:extLst>
                <a:ext uri="{FF2B5EF4-FFF2-40B4-BE49-F238E27FC236}">
                  <a16:creationId xmlns:a16="http://schemas.microsoft.com/office/drawing/2014/main" id="{84E59407-F04B-4441-9B84-6B65D764E3D6}"/>
                </a:ext>
              </a:extLst>
            </p:cNvPr>
            <p:cNvSpPr/>
            <p:nvPr/>
          </p:nvSpPr>
          <p:spPr>
            <a:xfrm>
              <a:off x="429359" y="4159442"/>
              <a:ext cx="264704" cy="274953"/>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pic>
        <p:nvPicPr>
          <p:cNvPr id="13" name="Picture 12">
            <a:extLst>
              <a:ext uri="{FF2B5EF4-FFF2-40B4-BE49-F238E27FC236}">
                <a16:creationId xmlns:a16="http://schemas.microsoft.com/office/drawing/2014/main" id="{7C87D751-0973-4DFA-BEB2-44E18F477DE1}"/>
              </a:ext>
            </a:extLst>
          </p:cNvPr>
          <p:cNvPicPr>
            <a:picLocks noChangeAspect="1"/>
          </p:cNvPicPr>
          <p:nvPr/>
        </p:nvPicPr>
        <p:blipFill>
          <a:blip r:embed="rId3"/>
          <a:stretch>
            <a:fillRect/>
          </a:stretch>
        </p:blipFill>
        <p:spPr>
          <a:xfrm>
            <a:off x="10212640" y="6364180"/>
            <a:ext cx="1865538" cy="493819"/>
          </a:xfrm>
          <a:prstGeom prst="rect">
            <a:avLst/>
          </a:prstGeom>
        </p:spPr>
      </p:pic>
    </p:spTree>
    <p:extLst>
      <p:ext uri="{BB962C8B-B14F-4D97-AF65-F5344CB8AC3E}">
        <p14:creationId xmlns:p14="http://schemas.microsoft.com/office/powerpoint/2010/main" val="25696773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07920" y="680178"/>
            <a:ext cx="10258029" cy="830997"/>
          </a:xfrm>
          <a:prstGeom prst="rect">
            <a:avLst/>
          </a:prstGeom>
          <a:noFill/>
        </p:spPr>
        <p:txBody>
          <a:bodyPr wrap="square" rtlCol="0">
            <a:spAutoFit/>
          </a:bodyPr>
          <a:lstStyle/>
          <a:p>
            <a:pPr algn="r"/>
            <a:r>
              <a:rPr lang="en-US" sz="2800" b="1" dirty="0">
                <a:ea typeface="Batang" pitchFamily="18" charset="-127"/>
              </a:rPr>
              <a:t>Skema </a:t>
            </a:r>
            <a:r>
              <a:rPr lang="en-US" sz="2800" b="1" dirty="0" err="1">
                <a:ea typeface="Batang" pitchFamily="18" charset="-127"/>
              </a:rPr>
              <a:t>Perbedaan</a:t>
            </a:r>
            <a:r>
              <a:rPr lang="en-US" sz="2800" b="1" dirty="0">
                <a:ea typeface="Batang" pitchFamily="18" charset="-127"/>
              </a:rPr>
              <a:t> </a:t>
            </a:r>
            <a:r>
              <a:rPr lang="en-US" sz="2800" dirty="0" err="1">
                <a:ea typeface="Batang" pitchFamily="18" charset="-127"/>
              </a:rPr>
              <a:t>Penggunaan</a:t>
            </a:r>
            <a:r>
              <a:rPr lang="en-US" sz="2800" dirty="0">
                <a:ea typeface="Batang" pitchFamily="18" charset="-127"/>
              </a:rPr>
              <a:t> Tarif </a:t>
            </a:r>
            <a:r>
              <a:rPr lang="en-US" sz="2800" dirty="0" err="1">
                <a:ea typeface="Batang" pitchFamily="18" charset="-127"/>
              </a:rPr>
              <a:t>PPh</a:t>
            </a:r>
            <a:r>
              <a:rPr lang="en-US" sz="2800" dirty="0">
                <a:ea typeface="Batang" pitchFamily="18" charset="-127"/>
              </a:rPr>
              <a:t> Badan</a:t>
            </a:r>
          </a:p>
          <a:p>
            <a:pPr algn="r"/>
            <a:r>
              <a:rPr lang="en-US" dirty="0">
                <a:ea typeface="Batang" pitchFamily="18" charset="-127"/>
              </a:rPr>
              <a:t>*</a:t>
            </a:r>
            <a:r>
              <a:rPr lang="en-US" dirty="0" err="1">
                <a:ea typeface="Batang" pitchFamily="18" charset="-127"/>
              </a:rPr>
              <a:t>sehubungan</a:t>
            </a:r>
            <a:r>
              <a:rPr lang="en-US" dirty="0">
                <a:ea typeface="Batang" pitchFamily="18" charset="-127"/>
              </a:rPr>
              <a:t> </a:t>
            </a:r>
            <a:r>
              <a:rPr lang="en-US" dirty="0" err="1">
                <a:ea typeface="Batang" pitchFamily="18" charset="-127"/>
              </a:rPr>
              <a:t>dengan</a:t>
            </a:r>
            <a:r>
              <a:rPr lang="en-US" dirty="0">
                <a:ea typeface="Batang" pitchFamily="18" charset="-127"/>
              </a:rPr>
              <a:t> </a:t>
            </a:r>
            <a:r>
              <a:rPr lang="en-US" dirty="0" err="1">
                <a:ea typeface="Batang" pitchFamily="18" charset="-127"/>
              </a:rPr>
              <a:t>PPh</a:t>
            </a:r>
            <a:r>
              <a:rPr lang="en-US" dirty="0">
                <a:ea typeface="Batang" pitchFamily="18" charset="-127"/>
              </a:rPr>
              <a:t> Final </a:t>
            </a:r>
            <a:r>
              <a:rPr lang="en-US" dirty="0" err="1">
                <a:ea typeface="Batang" pitchFamily="18" charset="-127"/>
              </a:rPr>
              <a:t>atas</a:t>
            </a:r>
            <a:r>
              <a:rPr lang="en-US" dirty="0">
                <a:ea typeface="Batang" pitchFamily="18" charset="-127"/>
              </a:rPr>
              <a:t> PP 23 </a:t>
            </a:r>
            <a:r>
              <a:rPr lang="en-US" dirty="0" err="1">
                <a:ea typeface="Batang" pitchFamily="18" charset="-127"/>
              </a:rPr>
              <a:t>Tahun</a:t>
            </a:r>
            <a:r>
              <a:rPr lang="en-US" dirty="0">
                <a:ea typeface="Batang" pitchFamily="18" charset="-127"/>
              </a:rPr>
              <a:t> 2018</a:t>
            </a:r>
          </a:p>
        </p:txBody>
      </p:sp>
      <p:graphicFrame>
        <p:nvGraphicFramePr>
          <p:cNvPr id="5" name="Table 4"/>
          <p:cNvGraphicFramePr>
            <a:graphicFrameLocks noGrp="1"/>
          </p:cNvGraphicFramePr>
          <p:nvPr>
            <p:extLst>
              <p:ext uri="{D42A27DB-BD31-4B8C-83A1-F6EECF244321}">
                <p14:modId xmlns:p14="http://schemas.microsoft.com/office/powerpoint/2010/main" val="1941046589"/>
              </p:ext>
            </p:extLst>
          </p:nvPr>
        </p:nvGraphicFramePr>
        <p:xfrm>
          <a:off x="1050796" y="1752466"/>
          <a:ext cx="10115153" cy="4333518"/>
        </p:xfrm>
        <a:graphic>
          <a:graphicData uri="http://schemas.openxmlformats.org/drawingml/2006/table">
            <a:tbl>
              <a:tblPr/>
              <a:tblGrid>
                <a:gridCol w="1983598">
                  <a:extLst>
                    <a:ext uri="{9D8B030D-6E8A-4147-A177-3AD203B41FA5}">
                      <a16:colId xmlns:a16="http://schemas.microsoft.com/office/drawing/2014/main" val="20000"/>
                    </a:ext>
                  </a:extLst>
                </a:gridCol>
                <a:gridCol w="1816306">
                  <a:extLst>
                    <a:ext uri="{9D8B030D-6E8A-4147-A177-3AD203B41FA5}">
                      <a16:colId xmlns:a16="http://schemas.microsoft.com/office/drawing/2014/main" val="20001"/>
                    </a:ext>
                  </a:extLst>
                </a:gridCol>
                <a:gridCol w="1768509">
                  <a:extLst>
                    <a:ext uri="{9D8B030D-6E8A-4147-A177-3AD203B41FA5}">
                      <a16:colId xmlns:a16="http://schemas.microsoft.com/office/drawing/2014/main" val="20002"/>
                    </a:ext>
                  </a:extLst>
                </a:gridCol>
                <a:gridCol w="2270383">
                  <a:extLst>
                    <a:ext uri="{9D8B030D-6E8A-4147-A177-3AD203B41FA5}">
                      <a16:colId xmlns:a16="http://schemas.microsoft.com/office/drawing/2014/main" val="20003"/>
                    </a:ext>
                  </a:extLst>
                </a:gridCol>
                <a:gridCol w="2276357">
                  <a:extLst>
                    <a:ext uri="{9D8B030D-6E8A-4147-A177-3AD203B41FA5}">
                      <a16:colId xmlns:a16="http://schemas.microsoft.com/office/drawing/2014/main" val="20004"/>
                    </a:ext>
                  </a:extLst>
                </a:gridCol>
              </a:tblGrid>
              <a:tr h="574729">
                <a:tc>
                  <a:txBody>
                    <a:bodyPr/>
                    <a:lstStyle/>
                    <a:p>
                      <a:pPr algn="ctr" fontAlgn="ctr"/>
                      <a:r>
                        <a:rPr lang="en-US" sz="2000" b="1" i="0" u="none" strike="noStrike" dirty="0" err="1">
                          <a:solidFill>
                            <a:schemeClr val="tx1"/>
                          </a:solidFill>
                          <a:latin typeface="Calibri"/>
                        </a:rPr>
                        <a:t>Omset</a:t>
                      </a:r>
                      <a:r>
                        <a:rPr lang="en-US" sz="2000" b="1" i="0" u="none" strike="noStrike" dirty="0">
                          <a:solidFill>
                            <a:schemeClr val="tx1"/>
                          </a:solidFill>
                          <a:latin typeface="Calibri"/>
                        </a:rPr>
                        <a:t>/</a:t>
                      </a:r>
                      <a:r>
                        <a:rPr lang="en-US" sz="2000" b="1" i="0" u="none" strike="noStrike" dirty="0" err="1">
                          <a:solidFill>
                            <a:schemeClr val="tx1"/>
                          </a:solidFill>
                          <a:latin typeface="Calibri"/>
                        </a:rPr>
                        <a:t>Ph.Bruto</a:t>
                      </a:r>
                      <a:endParaRPr lang="en-US" sz="2000" b="1" i="0" u="none" strike="noStrike" dirty="0">
                        <a:solidFill>
                          <a:schemeClr val="tx1"/>
                        </a:solidFill>
                        <a:latin typeface="Calibri"/>
                      </a:endParaRPr>
                    </a:p>
                  </a:txBody>
                  <a:tcPr marL="9525" marR="9525" marT="9525"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rgbClr val="FFC32E"/>
                    </a:solidFill>
                  </a:tcPr>
                </a:tc>
                <a:tc>
                  <a:txBody>
                    <a:bodyPr/>
                    <a:lstStyle/>
                    <a:p>
                      <a:pPr algn="ctr" fontAlgn="ctr"/>
                      <a:r>
                        <a:rPr lang="en-US" sz="2000" b="1" i="0" u="none" strike="noStrike" dirty="0" err="1">
                          <a:solidFill>
                            <a:schemeClr val="tx1"/>
                          </a:solidFill>
                          <a:latin typeface="Calibri"/>
                        </a:rPr>
                        <a:t>Jenis</a:t>
                      </a:r>
                      <a:r>
                        <a:rPr lang="en-US" sz="2000" b="1" i="0" u="none" strike="noStrike" dirty="0">
                          <a:solidFill>
                            <a:schemeClr val="tx1"/>
                          </a:solidFill>
                          <a:latin typeface="Calibri"/>
                        </a:rPr>
                        <a:t> </a:t>
                      </a:r>
                      <a:r>
                        <a:rPr lang="en-US" sz="2000" b="1" i="0" u="none" strike="noStrike" dirty="0" err="1">
                          <a:solidFill>
                            <a:schemeClr val="tx1"/>
                          </a:solidFill>
                          <a:latin typeface="Calibri"/>
                        </a:rPr>
                        <a:t>PPh</a:t>
                      </a:r>
                      <a:endParaRPr lang="en-US" sz="2000" b="1" i="0" u="none" strike="noStrike" dirty="0">
                        <a:solidFill>
                          <a:schemeClr val="tx1"/>
                        </a:solidFill>
                        <a:latin typeface="Calibri"/>
                      </a:endParaRPr>
                    </a:p>
                  </a:txBody>
                  <a:tcPr marL="9525" marR="9525" marT="9525"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rgbClr val="FFC32E"/>
                    </a:solidFill>
                  </a:tcPr>
                </a:tc>
                <a:tc>
                  <a:txBody>
                    <a:bodyPr/>
                    <a:lstStyle/>
                    <a:p>
                      <a:pPr algn="ctr" fontAlgn="ctr"/>
                      <a:r>
                        <a:rPr lang="en-US" sz="2000" b="1" i="0" u="none" strike="noStrike" dirty="0" err="1">
                          <a:solidFill>
                            <a:schemeClr val="tx1"/>
                          </a:solidFill>
                          <a:latin typeface="Calibri"/>
                        </a:rPr>
                        <a:t>Tarif</a:t>
                      </a:r>
                      <a:endParaRPr lang="en-US" sz="2000" b="1" i="0" u="none" strike="noStrike" dirty="0">
                        <a:solidFill>
                          <a:schemeClr val="tx1"/>
                        </a:solidFill>
                        <a:latin typeface="Calibri"/>
                      </a:endParaRPr>
                    </a:p>
                  </a:txBody>
                  <a:tcPr marL="9525" marR="9525" marT="9525"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rgbClr val="FFC32E"/>
                    </a:solidFill>
                  </a:tcPr>
                </a:tc>
                <a:tc>
                  <a:txBody>
                    <a:bodyPr/>
                    <a:lstStyle/>
                    <a:p>
                      <a:pPr algn="ctr" fontAlgn="ctr"/>
                      <a:r>
                        <a:rPr lang="en-US" sz="2000" b="1" i="0" u="none" strike="noStrike" dirty="0" err="1">
                          <a:solidFill>
                            <a:schemeClr val="tx1"/>
                          </a:solidFill>
                          <a:latin typeface="Calibri"/>
                        </a:rPr>
                        <a:t>Dasar</a:t>
                      </a:r>
                      <a:r>
                        <a:rPr lang="en-US" sz="2000" b="1" i="0" u="none" strike="noStrike" dirty="0">
                          <a:solidFill>
                            <a:schemeClr val="tx1"/>
                          </a:solidFill>
                          <a:latin typeface="Calibri"/>
                        </a:rPr>
                        <a:t> </a:t>
                      </a:r>
                      <a:r>
                        <a:rPr lang="en-US" sz="2000" b="1" i="0" u="none" strike="noStrike" dirty="0" err="1">
                          <a:solidFill>
                            <a:schemeClr val="tx1"/>
                          </a:solidFill>
                          <a:latin typeface="Calibri"/>
                        </a:rPr>
                        <a:t>Pengenaan</a:t>
                      </a:r>
                      <a:endParaRPr lang="en-US" sz="2000" b="1" i="0" u="none" strike="noStrike" dirty="0">
                        <a:solidFill>
                          <a:schemeClr val="tx1"/>
                        </a:solidFill>
                        <a:latin typeface="Calibri"/>
                      </a:endParaRPr>
                    </a:p>
                  </a:txBody>
                  <a:tcPr marL="9525" marR="9525" marT="9525"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rgbClr val="FFC32E"/>
                    </a:solidFill>
                  </a:tcPr>
                </a:tc>
                <a:tc>
                  <a:txBody>
                    <a:bodyPr/>
                    <a:lstStyle/>
                    <a:p>
                      <a:pPr algn="ctr" fontAlgn="ctr"/>
                      <a:r>
                        <a:rPr lang="en-US" sz="2000" b="1" i="0" u="none" strike="noStrike" dirty="0" err="1">
                          <a:solidFill>
                            <a:schemeClr val="tx1"/>
                          </a:solidFill>
                          <a:latin typeface="Calibri"/>
                        </a:rPr>
                        <a:t>Referensi</a:t>
                      </a:r>
                      <a:endParaRPr lang="en-US" sz="2000" b="1" i="0" u="none" strike="noStrike" dirty="0">
                        <a:solidFill>
                          <a:schemeClr val="tx1"/>
                        </a:solidFill>
                        <a:latin typeface="Calibri"/>
                      </a:endParaRPr>
                    </a:p>
                  </a:txBody>
                  <a:tcPr marL="9525" marR="9525" marT="9525"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rgbClr val="FFC32E"/>
                    </a:solidFill>
                  </a:tcPr>
                </a:tc>
                <a:extLst>
                  <a:ext uri="{0D108BD9-81ED-4DB2-BD59-A6C34878D82A}">
                    <a16:rowId xmlns:a16="http://schemas.microsoft.com/office/drawing/2014/main" val="10000"/>
                  </a:ext>
                </a:extLst>
              </a:tr>
              <a:tr h="574729">
                <a:tc rowSpan="2">
                  <a:txBody>
                    <a:bodyPr/>
                    <a:lstStyle/>
                    <a:p>
                      <a:pPr algn="ctr" fontAlgn="ctr"/>
                      <a:r>
                        <a:rPr lang="nn-NO" sz="1800" b="1" i="0" u="none" strike="noStrike" dirty="0">
                          <a:solidFill>
                            <a:srgbClr val="000000"/>
                          </a:solidFill>
                          <a:latin typeface="Calibri"/>
                        </a:rPr>
                        <a:t>Tidak melebihi Rp 4,8 miliar</a:t>
                      </a:r>
                    </a:p>
                  </a:txBody>
                  <a:tcPr marL="9525" marR="9525" marT="9525"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1905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800" b="0" i="0" u="none" strike="noStrike" dirty="0" err="1">
                          <a:solidFill>
                            <a:srgbClr val="000000"/>
                          </a:solidFill>
                          <a:latin typeface="Calibri"/>
                        </a:rPr>
                        <a:t>PPh</a:t>
                      </a:r>
                      <a:r>
                        <a:rPr lang="en-US" sz="1800" b="0" i="0" u="none" strike="noStrike" dirty="0">
                          <a:solidFill>
                            <a:srgbClr val="000000"/>
                          </a:solidFill>
                          <a:latin typeface="Calibri"/>
                        </a:rPr>
                        <a:t> Final</a:t>
                      </a:r>
                    </a:p>
                  </a:txBody>
                  <a:tcPr marL="9525" marR="9525" marT="9525"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1905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800" b="0" i="0" u="none" strike="noStrike" dirty="0">
                          <a:solidFill>
                            <a:srgbClr val="000000"/>
                          </a:solidFill>
                          <a:latin typeface="Calibri"/>
                        </a:rPr>
                        <a:t>0,5% Final</a:t>
                      </a:r>
                    </a:p>
                  </a:txBody>
                  <a:tcPr marL="9525" marR="9525" marT="9525"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1905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800" b="0" i="0" u="none" strike="noStrike" dirty="0" err="1">
                          <a:solidFill>
                            <a:srgbClr val="000000"/>
                          </a:solidFill>
                          <a:latin typeface="Calibri"/>
                        </a:rPr>
                        <a:t>Penghasilan</a:t>
                      </a:r>
                      <a:r>
                        <a:rPr lang="en-US" sz="1800" b="0" i="0" u="none" strike="noStrike" dirty="0">
                          <a:solidFill>
                            <a:srgbClr val="000000"/>
                          </a:solidFill>
                          <a:latin typeface="Calibri"/>
                        </a:rPr>
                        <a:t> </a:t>
                      </a:r>
                      <a:r>
                        <a:rPr lang="en-US" sz="1800" b="0" i="0" u="none" strike="noStrike" dirty="0" err="1">
                          <a:solidFill>
                            <a:srgbClr val="000000"/>
                          </a:solidFill>
                          <a:latin typeface="Calibri"/>
                        </a:rPr>
                        <a:t>Bruto</a:t>
                      </a:r>
                      <a:endParaRPr lang="en-US" sz="1800" b="0" i="0" u="none" strike="noStrike" dirty="0">
                        <a:solidFill>
                          <a:srgbClr val="000000"/>
                        </a:solidFill>
                        <a:latin typeface="Calibri"/>
                      </a:endParaRPr>
                    </a:p>
                  </a:txBody>
                  <a:tcPr marL="9525" marR="9525" marT="9525"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1905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800" b="0" i="0" u="none" strike="noStrike" dirty="0">
                          <a:solidFill>
                            <a:srgbClr val="000000"/>
                          </a:solidFill>
                          <a:latin typeface="Calibri"/>
                        </a:rPr>
                        <a:t>PP 23 </a:t>
                      </a:r>
                      <a:r>
                        <a:rPr lang="en-US" sz="1800" b="0" i="0" u="none" strike="noStrike" dirty="0" err="1">
                          <a:solidFill>
                            <a:srgbClr val="000000"/>
                          </a:solidFill>
                          <a:latin typeface="Calibri"/>
                        </a:rPr>
                        <a:t>Tahun</a:t>
                      </a:r>
                      <a:r>
                        <a:rPr lang="en-US" sz="1800" b="0" i="0" u="none" strike="noStrike" dirty="0">
                          <a:solidFill>
                            <a:srgbClr val="000000"/>
                          </a:solidFill>
                          <a:latin typeface="Calibri"/>
                        </a:rPr>
                        <a:t> 2018</a:t>
                      </a:r>
                    </a:p>
                  </a:txBody>
                  <a:tcPr marL="9525" marR="9525" marT="9525"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1905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43677">
                <a:tc vMerge="1">
                  <a:txBody>
                    <a:bodyPr/>
                    <a:lstStyle/>
                    <a:p>
                      <a:endParaRPr lang="en-US"/>
                    </a:p>
                  </a:txBody>
                  <a:tcPr/>
                </a:tc>
                <a:tc>
                  <a:txBody>
                    <a:bodyPr/>
                    <a:lstStyle/>
                    <a:p>
                      <a:pPr algn="ctr" fontAlgn="ctr"/>
                      <a:r>
                        <a:rPr lang="en-US" sz="1800" b="0" i="0" u="none" strike="noStrike" dirty="0" err="1">
                          <a:solidFill>
                            <a:srgbClr val="000000"/>
                          </a:solidFill>
                          <a:latin typeface="Calibri"/>
                        </a:rPr>
                        <a:t>PPh</a:t>
                      </a:r>
                      <a:r>
                        <a:rPr lang="en-US" sz="1800" b="0" i="0" u="none" strike="noStrike" dirty="0">
                          <a:solidFill>
                            <a:srgbClr val="000000"/>
                          </a:solidFill>
                          <a:latin typeface="Calibri"/>
                        </a:rPr>
                        <a:t> </a:t>
                      </a:r>
                      <a:r>
                        <a:rPr lang="en-US" sz="1800" b="0" i="0" u="none" strike="noStrike" dirty="0" err="1">
                          <a:solidFill>
                            <a:srgbClr val="000000"/>
                          </a:solidFill>
                          <a:latin typeface="Calibri"/>
                        </a:rPr>
                        <a:t>Tidak</a:t>
                      </a:r>
                      <a:r>
                        <a:rPr lang="en-US" sz="1800" b="0" i="0" u="none" strike="noStrike" dirty="0">
                          <a:solidFill>
                            <a:srgbClr val="000000"/>
                          </a:solidFill>
                          <a:latin typeface="Calibri"/>
                        </a:rPr>
                        <a:t> Final</a:t>
                      </a:r>
                    </a:p>
                  </a:txBody>
                  <a:tcPr marL="9525" marR="9525" marT="9525"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800" b="0" i="0" u="none" strike="noStrike" dirty="0">
                          <a:solidFill>
                            <a:srgbClr val="000000"/>
                          </a:solidFill>
                          <a:latin typeface="Calibri"/>
                        </a:rPr>
                        <a:t>50% x 22%</a:t>
                      </a:r>
                    </a:p>
                  </a:txBody>
                  <a:tcPr marL="9525" marR="9525" marT="9525"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800" b="0" i="0" u="none" strike="noStrike">
                          <a:solidFill>
                            <a:srgbClr val="000000"/>
                          </a:solidFill>
                          <a:latin typeface="Calibri"/>
                        </a:rPr>
                        <a:t>Penghasilan Kena Pajak</a:t>
                      </a:r>
                    </a:p>
                  </a:txBody>
                  <a:tcPr marL="9525" marR="9525" marT="9525"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s-ES" sz="1800" b="0" i="0" u="none" strike="noStrike">
                          <a:solidFill>
                            <a:srgbClr val="000000"/>
                          </a:solidFill>
                          <a:latin typeface="Calibri"/>
                        </a:rPr>
                        <a:t>Pasal 17 (2a) dan 31E UU PPh</a:t>
                      </a:r>
                    </a:p>
                  </a:txBody>
                  <a:tcPr marL="9525" marR="9525" marT="9525"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121977">
                <a:tc>
                  <a:txBody>
                    <a:bodyPr/>
                    <a:lstStyle/>
                    <a:p>
                      <a:pPr algn="ctr" fontAlgn="ctr"/>
                      <a:r>
                        <a:rPr lang="en-US" sz="1800" b="1" i="0" u="none" strike="noStrike" dirty="0" err="1">
                          <a:solidFill>
                            <a:srgbClr val="000000"/>
                          </a:solidFill>
                          <a:latin typeface="Calibri"/>
                        </a:rPr>
                        <a:t>Antara</a:t>
                      </a:r>
                      <a:r>
                        <a:rPr lang="en-US" sz="1800" b="1" i="0" u="none" strike="noStrike" dirty="0">
                          <a:solidFill>
                            <a:srgbClr val="000000"/>
                          </a:solidFill>
                          <a:latin typeface="Calibri"/>
                        </a:rPr>
                        <a:t> </a:t>
                      </a:r>
                      <a:r>
                        <a:rPr lang="en-US" sz="1800" b="1" i="0" u="none" strike="noStrike" dirty="0" err="1">
                          <a:solidFill>
                            <a:srgbClr val="000000"/>
                          </a:solidFill>
                          <a:latin typeface="Calibri"/>
                        </a:rPr>
                        <a:t>Rp</a:t>
                      </a:r>
                      <a:r>
                        <a:rPr lang="en-US" sz="1800" b="1" i="0" u="none" strike="noStrike" dirty="0">
                          <a:solidFill>
                            <a:srgbClr val="000000"/>
                          </a:solidFill>
                          <a:latin typeface="Calibri"/>
                        </a:rPr>
                        <a:t> 4,8 - </a:t>
                      </a:r>
                      <a:r>
                        <a:rPr lang="en-US" sz="1800" b="1" i="0" u="none" strike="noStrike" dirty="0" err="1">
                          <a:solidFill>
                            <a:srgbClr val="000000"/>
                          </a:solidFill>
                          <a:latin typeface="Calibri"/>
                        </a:rPr>
                        <a:t>Rp</a:t>
                      </a:r>
                      <a:r>
                        <a:rPr lang="en-US" sz="1800" b="1" i="0" u="none" strike="noStrike" dirty="0">
                          <a:solidFill>
                            <a:srgbClr val="000000"/>
                          </a:solidFill>
                          <a:latin typeface="Calibri"/>
                        </a:rPr>
                        <a:t> 50 </a:t>
                      </a:r>
                      <a:r>
                        <a:rPr lang="en-US" sz="1800" b="1" i="0" u="none" strike="noStrike" dirty="0" err="1">
                          <a:solidFill>
                            <a:srgbClr val="000000"/>
                          </a:solidFill>
                          <a:latin typeface="Calibri"/>
                        </a:rPr>
                        <a:t>miliar</a:t>
                      </a:r>
                      <a:endParaRPr lang="en-US" sz="1800" b="1" i="0" u="none" strike="noStrike" dirty="0">
                        <a:solidFill>
                          <a:srgbClr val="000000"/>
                        </a:solidFill>
                        <a:latin typeface="Calibri"/>
                      </a:endParaRPr>
                    </a:p>
                  </a:txBody>
                  <a:tcPr marL="9525" marR="9525" marT="9525"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800" b="0" i="0" u="none" strike="noStrike">
                          <a:solidFill>
                            <a:srgbClr val="000000"/>
                          </a:solidFill>
                          <a:latin typeface="Calibri"/>
                        </a:rPr>
                        <a:t>PPh Tidak Final</a:t>
                      </a:r>
                    </a:p>
                  </a:txBody>
                  <a:tcPr marL="9525" marR="9525" marT="9525"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800" b="0" i="0" u="none" strike="noStrike" dirty="0">
                          <a:solidFill>
                            <a:srgbClr val="000000"/>
                          </a:solidFill>
                          <a:latin typeface="+mn-lt"/>
                        </a:rPr>
                        <a:t>50% x 22% </a:t>
                      </a:r>
                    </a:p>
                    <a:p>
                      <a:pPr algn="ctr" fontAlgn="ctr"/>
                      <a:r>
                        <a:rPr lang="en-US" sz="1800" b="0" i="0" u="none" strike="noStrike" dirty="0" err="1">
                          <a:solidFill>
                            <a:srgbClr val="000000"/>
                          </a:solidFill>
                          <a:latin typeface="+mn-lt"/>
                        </a:rPr>
                        <a:t>dan</a:t>
                      </a:r>
                      <a:r>
                        <a:rPr lang="en-US" sz="1800" b="0" i="0" u="none" strike="noStrike" dirty="0">
                          <a:solidFill>
                            <a:srgbClr val="000000"/>
                          </a:solidFill>
                          <a:latin typeface="+mn-lt"/>
                        </a:rPr>
                        <a:t> 22%</a:t>
                      </a:r>
                    </a:p>
                  </a:txBody>
                  <a:tcPr marL="9525" marR="9525" marT="9525"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800" b="0" i="0" u="none" strike="noStrike" dirty="0" err="1">
                          <a:solidFill>
                            <a:srgbClr val="000000"/>
                          </a:solidFill>
                          <a:latin typeface="Calibri"/>
                        </a:rPr>
                        <a:t>Penghasilan</a:t>
                      </a:r>
                      <a:r>
                        <a:rPr lang="en-US" sz="1800" b="0" i="0" u="none" strike="noStrike" dirty="0">
                          <a:solidFill>
                            <a:srgbClr val="000000"/>
                          </a:solidFill>
                          <a:latin typeface="Calibri"/>
                        </a:rPr>
                        <a:t> </a:t>
                      </a:r>
                      <a:r>
                        <a:rPr lang="en-US" sz="1800" b="0" i="0" u="none" strike="noStrike" dirty="0" err="1">
                          <a:solidFill>
                            <a:srgbClr val="000000"/>
                          </a:solidFill>
                          <a:latin typeface="Calibri"/>
                        </a:rPr>
                        <a:t>Kena</a:t>
                      </a:r>
                      <a:r>
                        <a:rPr lang="en-US" sz="1800" b="0" i="0" u="none" strike="noStrike" dirty="0">
                          <a:solidFill>
                            <a:srgbClr val="000000"/>
                          </a:solidFill>
                          <a:latin typeface="Calibri"/>
                        </a:rPr>
                        <a:t> Pajak</a:t>
                      </a:r>
                    </a:p>
                  </a:txBody>
                  <a:tcPr marL="9525" marR="9525" marT="9525"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s-ES" sz="1800" b="0" i="0" u="none" strike="noStrike" dirty="0" err="1">
                          <a:solidFill>
                            <a:srgbClr val="000000"/>
                          </a:solidFill>
                          <a:latin typeface="Calibri"/>
                        </a:rPr>
                        <a:t>Pasal</a:t>
                      </a:r>
                      <a:r>
                        <a:rPr lang="es-ES" sz="1800" b="0" i="0" u="none" strike="noStrike" dirty="0">
                          <a:solidFill>
                            <a:srgbClr val="000000"/>
                          </a:solidFill>
                          <a:latin typeface="Calibri"/>
                        </a:rPr>
                        <a:t> 17 (2a) dan 31E UU </a:t>
                      </a:r>
                      <a:r>
                        <a:rPr lang="es-ES" sz="1800" b="0" i="0" u="none" strike="noStrike" dirty="0" err="1">
                          <a:solidFill>
                            <a:srgbClr val="000000"/>
                          </a:solidFill>
                          <a:latin typeface="Calibri"/>
                        </a:rPr>
                        <a:t>PPh</a:t>
                      </a:r>
                      <a:endParaRPr lang="es-ES" sz="1800" b="0" i="0" u="none" strike="noStrike" dirty="0">
                        <a:solidFill>
                          <a:srgbClr val="000000"/>
                        </a:solidFill>
                        <a:latin typeface="Calibri"/>
                      </a:endParaRPr>
                    </a:p>
                  </a:txBody>
                  <a:tcPr marL="9525" marR="9525" marT="9525"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318406">
                <a:tc>
                  <a:txBody>
                    <a:bodyPr/>
                    <a:lstStyle/>
                    <a:p>
                      <a:pPr algn="ctr" fontAlgn="ctr"/>
                      <a:r>
                        <a:rPr lang="en-US" sz="1800" b="1" i="0" u="none" strike="noStrike" dirty="0" err="1">
                          <a:solidFill>
                            <a:srgbClr val="000000"/>
                          </a:solidFill>
                          <a:latin typeface="Calibri"/>
                        </a:rPr>
                        <a:t>Melebihi</a:t>
                      </a:r>
                      <a:r>
                        <a:rPr lang="en-US" sz="1800" b="1" i="0" u="none" strike="noStrike" dirty="0">
                          <a:solidFill>
                            <a:srgbClr val="000000"/>
                          </a:solidFill>
                          <a:latin typeface="Calibri"/>
                        </a:rPr>
                        <a:t> </a:t>
                      </a:r>
                      <a:r>
                        <a:rPr lang="en-US" sz="1800" b="1" i="0" u="none" strike="noStrike" dirty="0" err="1">
                          <a:solidFill>
                            <a:srgbClr val="000000"/>
                          </a:solidFill>
                          <a:latin typeface="Calibri"/>
                        </a:rPr>
                        <a:t>Rp</a:t>
                      </a:r>
                      <a:r>
                        <a:rPr lang="en-US" sz="1800" b="1" i="0" u="none" strike="noStrike" dirty="0">
                          <a:solidFill>
                            <a:srgbClr val="000000"/>
                          </a:solidFill>
                          <a:latin typeface="Calibri"/>
                        </a:rPr>
                        <a:t> 50 </a:t>
                      </a:r>
                      <a:r>
                        <a:rPr lang="en-US" sz="1800" b="1" i="0" u="none" strike="noStrike" dirty="0" err="1">
                          <a:solidFill>
                            <a:srgbClr val="000000"/>
                          </a:solidFill>
                          <a:latin typeface="Calibri"/>
                        </a:rPr>
                        <a:t>miliar</a:t>
                      </a:r>
                      <a:endParaRPr lang="en-US" sz="1800" b="1" i="0" u="none" strike="noStrike" dirty="0">
                        <a:solidFill>
                          <a:srgbClr val="000000"/>
                        </a:solidFill>
                        <a:latin typeface="Calibri"/>
                      </a:endParaRPr>
                    </a:p>
                  </a:txBody>
                  <a:tcPr marL="9525" marR="9525" marT="9525"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19050" cap="flat" cmpd="sng" algn="ctr">
                      <a:solidFill>
                        <a:srgbClr val="FF0000"/>
                      </a:solid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800" b="0" i="0" u="none" strike="noStrike">
                          <a:solidFill>
                            <a:srgbClr val="000000"/>
                          </a:solidFill>
                          <a:latin typeface="Calibri"/>
                        </a:rPr>
                        <a:t>PPh Tidak Final</a:t>
                      </a:r>
                    </a:p>
                  </a:txBody>
                  <a:tcPr marL="9525" marR="9525" marT="9525"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19050" cap="flat" cmpd="sng" algn="ctr">
                      <a:solidFill>
                        <a:srgbClr val="FF0000"/>
                      </a:solid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800" b="0" i="0" u="none" strike="noStrike" dirty="0">
                          <a:solidFill>
                            <a:srgbClr val="000000"/>
                          </a:solidFill>
                          <a:latin typeface="Calibri"/>
                        </a:rPr>
                        <a:t>22%</a:t>
                      </a:r>
                    </a:p>
                  </a:txBody>
                  <a:tcPr marL="9525" marR="9525" marT="9525"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19050" cap="flat" cmpd="sng" algn="ctr">
                      <a:solidFill>
                        <a:srgbClr val="FF0000"/>
                      </a:solid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800" b="0" i="0" u="none" strike="noStrike" dirty="0" err="1">
                          <a:solidFill>
                            <a:srgbClr val="000000"/>
                          </a:solidFill>
                          <a:latin typeface="Calibri"/>
                        </a:rPr>
                        <a:t>Penghasilan</a:t>
                      </a:r>
                      <a:r>
                        <a:rPr lang="en-US" sz="1800" b="0" i="0" u="none" strike="noStrike" dirty="0">
                          <a:solidFill>
                            <a:srgbClr val="000000"/>
                          </a:solidFill>
                          <a:latin typeface="Calibri"/>
                        </a:rPr>
                        <a:t> </a:t>
                      </a:r>
                      <a:r>
                        <a:rPr lang="en-US" sz="1800" b="0" i="0" u="none" strike="noStrike" dirty="0" err="1">
                          <a:solidFill>
                            <a:srgbClr val="000000"/>
                          </a:solidFill>
                          <a:latin typeface="Calibri"/>
                        </a:rPr>
                        <a:t>Kena</a:t>
                      </a:r>
                      <a:r>
                        <a:rPr lang="en-US" sz="1800" b="0" i="0" u="none" strike="noStrike" dirty="0">
                          <a:solidFill>
                            <a:srgbClr val="000000"/>
                          </a:solidFill>
                          <a:latin typeface="Calibri"/>
                        </a:rPr>
                        <a:t> Pajak</a:t>
                      </a:r>
                    </a:p>
                  </a:txBody>
                  <a:tcPr marL="9525" marR="9525" marT="9525"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19050" cap="flat" cmpd="sng" algn="ctr">
                      <a:solidFill>
                        <a:srgbClr val="FF0000"/>
                      </a:solid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s-ES" sz="1800" b="0" i="0" u="none" strike="noStrike" dirty="0" err="1">
                          <a:solidFill>
                            <a:srgbClr val="000000"/>
                          </a:solidFill>
                          <a:latin typeface="Calibri"/>
                        </a:rPr>
                        <a:t>Pasal</a:t>
                      </a:r>
                      <a:r>
                        <a:rPr lang="es-ES" sz="1800" b="0" i="0" u="none" strike="noStrike" dirty="0">
                          <a:solidFill>
                            <a:srgbClr val="000000"/>
                          </a:solidFill>
                          <a:latin typeface="Calibri"/>
                        </a:rPr>
                        <a:t> 17 (2a) UU </a:t>
                      </a:r>
                      <a:r>
                        <a:rPr lang="es-ES" sz="1800" b="0" i="0" u="none" strike="noStrike" dirty="0" err="1">
                          <a:solidFill>
                            <a:srgbClr val="000000"/>
                          </a:solidFill>
                          <a:latin typeface="Calibri"/>
                        </a:rPr>
                        <a:t>PPh</a:t>
                      </a:r>
                      <a:endParaRPr lang="es-ES" sz="1800" b="0" i="0" u="none" strike="noStrike" dirty="0">
                        <a:solidFill>
                          <a:srgbClr val="000000"/>
                        </a:solidFill>
                        <a:latin typeface="Calibri"/>
                      </a:endParaRPr>
                    </a:p>
                  </a:txBody>
                  <a:tcPr marL="9525" marR="9525" marT="9525"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19050" cap="flat" cmpd="sng" algn="ctr">
                      <a:solidFill>
                        <a:srgbClr val="FF0000"/>
                      </a:solidFill>
                      <a:prstDash val="solid"/>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7" name="TextBox 6">
            <a:extLst>
              <a:ext uri="{FF2B5EF4-FFF2-40B4-BE49-F238E27FC236}">
                <a16:creationId xmlns:a16="http://schemas.microsoft.com/office/drawing/2014/main" id="{7243067A-993F-4634-9583-A74BF6610438}"/>
              </a:ext>
            </a:extLst>
          </p:cNvPr>
          <p:cNvSpPr txBox="1"/>
          <p:nvPr/>
        </p:nvSpPr>
        <p:spPr>
          <a:xfrm>
            <a:off x="907920" y="6076619"/>
            <a:ext cx="10258029" cy="338554"/>
          </a:xfrm>
          <a:prstGeom prst="rect">
            <a:avLst/>
          </a:prstGeom>
          <a:noFill/>
        </p:spPr>
        <p:txBody>
          <a:bodyPr wrap="square" rtlCol="0">
            <a:spAutoFit/>
          </a:bodyPr>
          <a:lstStyle/>
          <a:p>
            <a:r>
              <a:rPr lang="id-ID" sz="1600" i="1" dirty="0"/>
              <a:t>Terdapat </a:t>
            </a:r>
            <a:r>
              <a:rPr lang="en-US" sz="1600" i="1" dirty="0" err="1"/>
              <a:t>penyesuaian</a:t>
            </a:r>
            <a:r>
              <a:rPr lang="en-US" sz="1600" i="1" dirty="0"/>
              <a:t> </a:t>
            </a:r>
            <a:r>
              <a:rPr lang="id-ID" sz="1600" i="1" dirty="0"/>
              <a:t>tarif </a:t>
            </a:r>
            <a:r>
              <a:rPr lang="en-US" sz="1600" i="1" dirty="0" err="1"/>
              <a:t>PPh</a:t>
            </a:r>
            <a:r>
              <a:rPr lang="en-US" sz="1600" i="1" dirty="0"/>
              <a:t> </a:t>
            </a:r>
            <a:r>
              <a:rPr lang="en-US" sz="1600" i="1" dirty="0" err="1"/>
              <a:t>Tidak</a:t>
            </a:r>
            <a:r>
              <a:rPr lang="en-US" sz="1600" i="1" dirty="0"/>
              <a:t> Final </a:t>
            </a:r>
            <a:r>
              <a:rPr lang="en-US" sz="1600" i="1" dirty="0" err="1"/>
              <a:t>sebagai</a:t>
            </a:r>
            <a:r>
              <a:rPr lang="en-US" sz="1600" i="1" dirty="0"/>
              <a:t> </a:t>
            </a:r>
            <a:r>
              <a:rPr lang="en-US" sz="1600" i="1" dirty="0" err="1"/>
              <a:t>akibat</a:t>
            </a:r>
            <a:r>
              <a:rPr lang="en-US" sz="1600" i="1" dirty="0"/>
              <a:t> </a:t>
            </a:r>
            <a:r>
              <a:rPr lang="en-US" sz="1600" i="1" dirty="0" err="1"/>
              <a:t>dari</a:t>
            </a:r>
            <a:r>
              <a:rPr lang="en-US" sz="1600" i="1" dirty="0"/>
              <a:t> </a:t>
            </a:r>
            <a:r>
              <a:rPr lang="en-US" sz="1600" i="1" dirty="0" err="1"/>
              <a:t>implementasi</a:t>
            </a:r>
            <a:r>
              <a:rPr lang="en-US" sz="1600" i="1" dirty="0"/>
              <a:t> UU HPP</a:t>
            </a:r>
            <a:r>
              <a:rPr lang="id-ID" sz="1600" i="1" dirty="0"/>
              <a:t>.</a:t>
            </a:r>
          </a:p>
        </p:txBody>
      </p:sp>
      <p:sp>
        <p:nvSpPr>
          <p:cNvPr id="8" name="Rectangle 7">
            <a:extLst>
              <a:ext uri="{FF2B5EF4-FFF2-40B4-BE49-F238E27FC236}">
                <a16:creationId xmlns:a16="http://schemas.microsoft.com/office/drawing/2014/main" id="{F8B3081E-F10F-4B72-8206-014BE3B5FD79}"/>
              </a:ext>
            </a:extLst>
          </p:cNvPr>
          <p:cNvSpPr/>
          <p:nvPr/>
        </p:nvSpPr>
        <p:spPr>
          <a:xfrm>
            <a:off x="347832" y="363557"/>
            <a:ext cx="11496338" cy="6193678"/>
          </a:xfrm>
          <a:prstGeom prst="rect">
            <a:avLst/>
          </a:prstGeom>
          <a:noFill/>
          <a:ln w="38100">
            <a:solidFill>
              <a:srgbClr val="EF2328"/>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B5D23A0-A512-46FA-A3C0-0ED308DC2F75}"/>
              </a:ext>
            </a:extLst>
          </p:cNvPr>
          <p:cNvPicPr>
            <a:picLocks noChangeAspect="1"/>
          </p:cNvPicPr>
          <p:nvPr/>
        </p:nvPicPr>
        <p:blipFill>
          <a:blip r:embed="rId3"/>
          <a:stretch>
            <a:fillRect/>
          </a:stretch>
        </p:blipFill>
        <p:spPr>
          <a:xfrm>
            <a:off x="466540" y="438887"/>
            <a:ext cx="1865538" cy="493819"/>
          </a:xfrm>
          <a:prstGeom prst="rect">
            <a:avLst/>
          </a:prstGeom>
        </p:spPr>
      </p:pic>
    </p:spTree>
    <p:extLst>
      <p:ext uri="{BB962C8B-B14F-4D97-AF65-F5344CB8AC3E}">
        <p14:creationId xmlns:p14="http://schemas.microsoft.com/office/powerpoint/2010/main" val="347314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1970</TotalTime>
  <Words>3943</Words>
  <Application>Microsoft Office PowerPoint</Application>
  <PresentationFormat>Widescreen</PresentationFormat>
  <Paragraphs>527</Paragraphs>
  <Slides>61</Slides>
  <Notes>9</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61</vt:i4>
      </vt:variant>
    </vt:vector>
  </HeadingPairs>
  <TitlesOfParts>
    <vt:vector size="76" baseType="lpstr">
      <vt:lpstr>Batang</vt:lpstr>
      <vt:lpstr>Bebas Neue Regular</vt:lpstr>
      <vt:lpstr>DIN</vt:lpstr>
      <vt:lpstr>Open Sans</vt:lpstr>
      <vt:lpstr>SF UI Text</vt:lpstr>
      <vt:lpstr>var( --e-global-typography-primary-font-family )</vt:lpstr>
      <vt:lpstr>Arial</vt:lpstr>
      <vt:lpstr>Book Antiqua</vt:lpstr>
      <vt:lpstr>Calibri</vt:lpstr>
      <vt:lpstr>Calibri Light</vt:lpstr>
      <vt:lpstr>Segoe UI</vt:lpstr>
      <vt:lpstr>Tahoma</vt:lpstr>
      <vt:lpstr>Times New Roman</vt:lpstr>
      <vt:lpstr>Wingdings</vt:lpstr>
      <vt:lpstr>Office Theme</vt:lpstr>
      <vt:lpstr>PowerPoint Presentation</vt:lpstr>
      <vt:lpstr>PowerPoint Presentation</vt:lpstr>
      <vt:lpstr>PowerPoint Presentation</vt:lpstr>
      <vt:lpstr>Pembukuan</vt:lpstr>
      <vt:lpstr>PowerPoint Presentation</vt:lpstr>
      <vt:lpstr>PowerPoint Presentation</vt:lpstr>
      <vt:lpstr>PowerPoint Presentation</vt:lpstr>
      <vt:lpstr>PPh Final  Atas Penghasilan WP yang Memiliki Peredaran Bruto Tertentu</vt:lpstr>
      <vt:lpstr>PowerPoint Presentation</vt:lpstr>
      <vt:lpstr>Komersial dan Fiskal</vt:lpstr>
      <vt:lpstr>PowerPoint Presentation</vt:lpstr>
      <vt:lpstr>PowerPoint Presentation</vt:lpstr>
      <vt:lpstr>Rekonsiliasi Fiskal Pendapatan</vt:lpstr>
      <vt:lpstr>PowerPoint Presentation</vt:lpstr>
      <vt:lpstr>Kertas Kerja Rekonsiliasi Fiskal</vt:lpstr>
      <vt:lpstr>Contoh Format Rekonsiliasi Fiskal</vt:lpstr>
      <vt:lpstr>Penghasilan Neto</vt:lpstr>
      <vt:lpstr>Biaya Promosi yang DAPAT DIKURANGKAN dari Penghasilan Bruto</vt:lpstr>
      <vt:lpstr>Biaya yang DAPAT Dikurangkan dari Penghasilan Bruto</vt:lpstr>
      <vt:lpstr>Biaya yang TIDAK DAPAT Dikurangkan dari Penghasilan Bruto</vt:lpstr>
      <vt:lpstr>Biaya Promosi yang DAPAT DIKURANGKAN dari Penghasilan Bruto</vt:lpstr>
      <vt:lpstr>Biaya Promosi yang DAPAT DIKURANGKAN dari Penghasilan Bruto</vt:lpstr>
      <vt:lpstr>Perlakuan Pajak atas Natura / Kenikmatan</vt:lpstr>
      <vt:lpstr>Pemberian Natura dan Kenikmatan yang Dikecualikan Dari Objek PPh (PP No 55 Tahun 2022)</vt:lpstr>
      <vt:lpstr>Penyusutan</vt:lpstr>
      <vt:lpstr>Saat dimulai penyusutan</vt:lpstr>
      <vt:lpstr>Kelompok Harta Berwujud Menurut UU PPh</vt:lpstr>
      <vt:lpstr>Ketentuan Penyusutan Menurut PP 55 Tahun 2022</vt:lpstr>
      <vt:lpstr>Perlakuan Bunga Pinjaman Secara Fiskal</vt:lpstr>
      <vt:lpstr>Peraturan Menteri Keuangan Republik Indonesia Nomor 169 Tahun 2015 (PMK-169/2015) tentang Penentuan Besarnya Perbandingan Antara Utang Dan Modal Perusahaan Untuk Keperluan Penghitungan Pajak Penghasilan. Besarnya perbandingan antara utang dan modal ditetapkan paling tinggi sebesar empat dibanding satu (4:1)</vt:lpstr>
      <vt:lpstr>Biaya SUMBANGAN yang DAPAT DIKURANGKAN dari Penghasilan Bruto</vt:lpstr>
      <vt:lpstr>Biaya PIUTANG TIDAK TERTAGIH DAPAT DIKURANGKAN dari Penghasilan Bruto</vt:lpstr>
      <vt:lpstr>Biaya PIUTANG TIDAK TERTAGIH DAPAT DIKURANGKAN dari Penghasilan Bruto</vt:lpstr>
      <vt:lpstr>Biaya PIUTANG TIDAK TERTAGIH DAPAT DIKURANGKAN dari Penghasilan Bruto</vt:lpstr>
      <vt:lpstr>Perlakuan Biaya Telepon Seluler dan Kendaraan</vt:lpstr>
      <vt:lpstr>Perlakuan Biaya Telepon Seluler dan Kendaraan</vt:lpstr>
      <vt:lpstr>BIAYA SELISIH KURS</vt:lpstr>
      <vt:lpstr>PowerPoint Presentation</vt:lpstr>
      <vt:lpstr>PowerPoint Presentation</vt:lpstr>
      <vt:lpstr>Penghitungan PPh Terutang</vt:lpstr>
      <vt:lpstr>PowerPoint Presentation</vt:lpstr>
      <vt:lpstr>Pelunasan PPh Terutang:  Kredit Pajak Pemotongan dari Pihak Lain</vt:lpstr>
      <vt:lpstr>Pelunasan PPh Terutang: Dibayar Sendiri Selama Tahun Berjalan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Jenis Formulir SPT Tahunan PPh Badan</vt:lpstr>
      <vt:lpstr>Lampiran Khusus SPT Tahunan PPh Badan</vt:lpstr>
      <vt:lpstr>Lampiran Tambahan yang dapat dibuat sendiri</vt:lpstr>
      <vt:lpstr>PowerPoint Presentation</vt:lpstr>
      <vt:lpstr>PowerPoint Presentation</vt:lpstr>
      <vt:lpstr>PowerPoint Presentation</vt:lpstr>
      <vt:lpstr>PowerPoint Presentation</vt:lpstr>
      <vt:lpstr>PowerPoint Presentation</vt:lpstr>
      <vt:lpstr>Unggah  Lampiran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PPh Badan</dc:title>
  <dc:creator>USER</dc:creator>
  <cp:lastModifiedBy>Diana Amanda Safitri 1301617034</cp:lastModifiedBy>
  <cp:revision>194</cp:revision>
  <dcterms:created xsi:type="dcterms:W3CDTF">2020-06-17T14:00:49Z</dcterms:created>
  <dcterms:modified xsi:type="dcterms:W3CDTF">2023-04-03T03:55:02Z</dcterms:modified>
</cp:coreProperties>
</file>