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80" r:id="rId3"/>
    <p:sldId id="257" r:id="rId4"/>
    <p:sldId id="281" r:id="rId5"/>
    <p:sldId id="258" r:id="rId6"/>
    <p:sldId id="282" r:id="rId7"/>
    <p:sldId id="259" r:id="rId8"/>
    <p:sldId id="283" r:id="rId9"/>
    <p:sldId id="260" r:id="rId10"/>
    <p:sldId id="284" r:id="rId11"/>
    <p:sldId id="261" r:id="rId12"/>
    <p:sldId id="285" r:id="rId13"/>
    <p:sldId id="262" r:id="rId14"/>
    <p:sldId id="286" r:id="rId15"/>
    <p:sldId id="263" r:id="rId16"/>
    <p:sldId id="287" r:id="rId17"/>
    <p:sldId id="264" r:id="rId18"/>
    <p:sldId id="288" r:id="rId19"/>
    <p:sldId id="265" r:id="rId20"/>
    <p:sldId id="289" r:id="rId21"/>
    <p:sldId id="266" r:id="rId22"/>
    <p:sldId id="302" r:id="rId23"/>
    <p:sldId id="303" r:id="rId24"/>
    <p:sldId id="304" r:id="rId25"/>
    <p:sldId id="270" r:id="rId26"/>
    <p:sldId id="292" r:id="rId27"/>
    <p:sldId id="271" r:id="rId28"/>
    <p:sldId id="293" r:id="rId29"/>
    <p:sldId id="272" r:id="rId30"/>
    <p:sldId id="294" r:id="rId31"/>
    <p:sldId id="273" r:id="rId32"/>
    <p:sldId id="295" r:id="rId33"/>
    <p:sldId id="274" r:id="rId34"/>
    <p:sldId id="296" r:id="rId35"/>
    <p:sldId id="275" r:id="rId36"/>
    <p:sldId id="297" r:id="rId37"/>
    <p:sldId id="276" r:id="rId38"/>
    <p:sldId id="298" r:id="rId39"/>
    <p:sldId id="277" r:id="rId40"/>
    <p:sldId id="299" r:id="rId41"/>
    <p:sldId id="278" r:id="rId42"/>
    <p:sldId id="300" r:id="rId43"/>
    <p:sldId id="279" r:id="rId44"/>
    <p:sldId id="301" r:id="rId45"/>
  </p:sldIdLst>
  <p:sldSz cx="14471650" cy="8140700"/>
  <p:notesSz cx="8140700" cy="11271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96" autoAdjust="0"/>
    <p:restoredTop sz="94660"/>
  </p:normalViewPr>
  <p:slideViewPr>
    <p:cSldViewPr>
      <p:cViewPr varScale="1">
        <p:scale>
          <a:sx n="34" d="100"/>
          <a:sy n="34" d="100"/>
        </p:scale>
        <p:origin x="56" y="768"/>
      </p:cViewPr>
      <p:guideLst>
        <p:guide orient="horz" pos="208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36273" y="2252062"/>
            <a:ext cx="1174438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72542" y="4068244"/>
            <a:ext cx="967184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5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16306">
              <a:lnSpc>
                <a:spcPts val="1682"/>
              </a:lnSpc>
            </a:pPr>
            <a:r>
              <a:rPr lang="en-US" spc="45"/>
              <a:t>1</a:t>
            </a:r>
            <a:fld id="{81D60167-4931-47E6-BA6A-407CBD079E47}" type="slidenum">
              <a:rPr spc="45" smtClean="0"/>
              <a:pPr marL="16306">
                <a:lnSpc>
                  <a:spcPts val="1682"/>
                </a:lnSpc>
              </a:pPr>
              <a:t>‹#›</a:t>
            </a:fld>
            <a:endParaRPr spc="4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01891" y="1816873"/>
            <a:ext cx="4613144" cy="434734"/>
          </a:xfrm>
        </p:spPr>
        <p:txBody>
          <a:bodyPr lIns="0" tIns="0" rIns="0" bIns="0"/>
          <a:lstStyle>
            <a:lvl1pPr>
              <a:defRPr sz="2825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5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16306">
              <a:lnSpc>
                <a:spcPts val="1682"/>
              </a:lnSpc>
            </a:pPr>
            <a:r>
              <a:rPr lang="en-US" spc="45"/>
              <a:t>1</a:t>
            </a:r>
            <a:fld id="{81D60167-4931-47E6-BA6A-407CBD079E47}" type="slidenum">
              <a:rPr spc="45" smtClean="0"/>
              <a:pPr marL="16306">
                <a:lnSpc>
                  <a:spcPts val="1682"/>
                </a:lnSpc>
              </a:pPr>
              <a:t>‹#›</a:t>
            </a:fld>
            <a:endParaRPr spc="4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01891" y="1816873"/>
            <a:ext cx="4613144" cy="434734"/>
          </a:xfrm>
        </p:spPr>
        <p:txBody>
          <a:bodyPr lIns="0" tIns="0" rIns="0" bIns="0"/>
          <a:lstStyle>
            <a:lvl1pPr>
              <a:defRPr sz="2825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90847" y="1670888"/>
            <a:ext cx="601036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115718" y="1670888"/>
            <a:ext cx="601036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5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16306">
              <a:lnSpc>
                <a:spcPts val="1682"/>
              </a:lnSpc>
            </a:pPr>
            <a:r>
              <a:rPr lang="en-US" spc="45"/>
              <a:t>1</a:t>
            </a:r>
            <a:fld id="{81D60167-4931-47E6-BA6A-407CBD079E47}" type="slidenum">
              <a:rPr spc="45" smtClean="0"/>
              <a:pPr marL="16306">
                <a:lnSpc>
                  <a:spcPts val="1682"/>
                </a:lnSpc>
              </a:pPr>
              <a:t>‹#›</a:t>
            </a:fld>
            <a:endParaRPr spc="4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01891" y="1816873"/>
            <a:ext cx="4613144" cy="434734"/>
          </a:xfrm>
        </p:spPr>
        <p:txBody>
          <a:bodyPr lIns="0" tIns="0" rIns="0" bIns="0"/>
          <a:lstStyle>
            <a:lvl1pPr>
              <a:defRPr sz="2825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5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16306">
              <a:lnSpc>
                <a:spcPts val="1682"/>
              </a:lnSpc>
            </a:pPr>
            <a:r>
              <a:rPr lang="en-US" spc="45"/>
              <a:t>1</a:t>
            </a:r>
            <a:fld id="{81D60167-4931-47E6-BA6A-407CBD079E47}" type="slidenum">
              <a:rPr spc="45" smtClean="0"/>
              <a:pPr marL="16306">
                <a:lnSpc>
                  <a:spcPts val="1682"/>
                </a:lnSpc>
              </a:pPr>
              <a:t>‹#›</a:t>
            </a:fld>
            <a:endParaRPr spc="4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5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16306">
              <a:lnSpc>
                <a:spcPts val="1682"/>
              </a:lnSpc>
            </a:pPr>
            <a:r>
              <a:rPr lang="en-US" spc="45"/>
              <a:t>1</a:t>
            </a:r>
            <a:fld id="{81D60167-4931-47E6-BA6A-407CBD079E47}" type="slidenum">
              <a:rPr spc="45" smtClean="0"/>
              <a:pPr marL="16306">
                <a:lnSpc>
                  <a:spcPts val="1682"/>
                </a:lnSpc>
              </a:pPr>
              <a:t>‹#›</a:t>
            </a:fld>
            <a:endParaRPr spc="4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01891" y="1816873"/>
            <a:ext cx="4613144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90848" y="1670888"/>
            <a:ext cx="1243523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697756" y="6756189"/>
            <a:ext cx="442141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90848" y="6756189"/>
            <a:ext cx="317789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322958" y="6893366"/>
            <a:ext cx="393963" cy="218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5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16306">
              <a:lnSpc>
                <a:spcPts val="1682"/>
              </a:lnSpc>
            </a:pPr>
            <a:r>
              <a:rPr lang="en-US" spc="45"/>
              <a:t>1</a:t>
            </a:r>
            <a:fld id="{81D60167-4931-47E6-BA6A-407CBD079E47}" type="slidenum">
              <a:rPr spc="45" smtClean="0"/>
              <a:pPr marL="16306">
                <a:lnSpc>
                  <a:spcPts val="1682"/>
                </a:lnSpc>
              </a:pPr>
              <a:t>‹#›</a:t>
            </a:fld>
            <a:endParaRPr spc="4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86999">
        <a:defRPr>
          <a:latin typeface="+mn-lt"/>
          <a:ea typeface="+mn-ea"/>
          <a:cs typeface="+mn-cs"/>
        </a:defRPr>
      </a:lvl2pPr>
      <a:lvl3pPr marL="1173998">
        <a:defRPr>
          <a:latin typeface="+mn-lt"/>
          <a:ea typeface="+mn-ea"/>
          <a:cs typeface="+mn-cs"/>
        </a:defRPr>
      </a:lvl3pPr>
      <a:lvl4pPr marL="1760997">
        <a:defRPr>
          <a:latin typeface="+mn-lt"/>
          <a:ea typeface="+mn-ea"/>
          <a:cs typeface="+mn-cs"/>
        </a:defRPr>
      </a:lvl4pPr>
      <a:lvl5pPr marL="2347996">
        <a:defRPr>
          <a:latin typeface="+mn-lt"/>
          <a:ea typeface="+mn-ea"/>
          <a:cs typeface="+mn-cs"/>
        </a:defRPr>
      </a:lvl5pPr>
      <a:lvl6pPr marL="2934995">
        <a:defRPr>
          <a:latin typeface="+mn-lt"/>
          <a:ea typeface="+mn-ea"/>
          <a:cs typeface="+mn-cs"/>
        </a:defRPr>
      </a:lvl6pPr>
      <a:lvl7pPr marL="3521994">
        <a:defRPr>
          <a:latin typeface="+mn-lt"/>
          <a:ea typeface="+mn-ea"/>
          <a:cs typeface="+mn-cs"/>
        </a:defRPr>
      </a:lvl7pPr>
      <a:lvl8pPr marL="4108994">
        <a:defRPr>
          <a:latin typeface="+mn-lt"/>
          <a:ea typeface="+mn-ea"/>
          <a:cs typeface="+mn-cs"/>
        </a:defRPr>
      </a:lvl8pPr>
      <a:lvl9pPr marL="4695993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86999">
        <a:defRPr>
          <a:latin typeface="+mn-lt"/>
          <a:ea typeface="+mn-ea"/>
          <a:cs typeface="+mn-cs"/>
        </a:defRPr>
      </a:lvl2pPr>
      <a:lvl3pPr marL="1173998">
        <a:defRPr>
          <a:latin typeface="+mn-lt"/>
          <a:ea typeface="+mn-ea"/>
          <a:cs typeface="+mn-cs"/>
        </a:defRPr>
      </a:lvl3pPr>
      <a:lvl4pPr marL="1760997">
        <a:defRPr>
          <a:latin typeface="+mn-lt"/>
          <a:ea typeface="+mn-ea"/>
          <a:cs typeface="+mn-cs"/>
        </a:defRPr>
      </a:lvl4pPr>
      <a:lvl5pPr marL="2347996">
        <a:defRPr>
          <a:latin typeface="+mn-lt"/>
          <a:ea typeface="+mn-ea"/>
          <a:cs typeface="+mn-cs"/>
        </a:defRPr>
      </a:lvl5pPr>
      <a:lvl6pPr marL="2934995">
        <a:defRPr>
          <a:latin typeface="+mn-lt"/>
          <a:ea typeface="+mn-ea"/>
          <a:cs typeface="+mn-cs"/>
        </a:defRPr>
      </a:lvl6pPr>
      <a:lvl7pPr marL="3521994">
        <a:defRPr>
          <a:latin typeface="+mn-lt"/>
          <a:ea typeface="+mn-ea"/>
          <a:cs typeface="+mn-cs"/>
        </a:defRPr>
      </a:lvl7pPr>
      <a:lvl8pPr marL="4108994">
        <a:defRPr>
          <a:latin typeface="+mn-lt"/>
          <a:ea typeface="+mn-ea"/>
          <a:cs typeface="+mn-cs"/>
        </a:defRPr>
      </a:lvl8pPr>
      <a:lvl9pPr marL="4695993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jp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147211" y="-1131811"/>
            <a:ext cx="1522797" cy="268396"/>
          </a:xfrm>
          <a:prstGeom prst="rect">
            <a:avLst/>
          </a:prstGeom>
        </p:spPr>
        <p:txBody>
          <a:bodyPr vert="horz" wrap="square" lIns="0" tIns="21198" rIns="0" bIns="0" rtlCol="0">
            <a:spAutoFit/>
          </a:bodyPr>
          <a:lstStyle/>
          <a:p>
            <a:pPr marL="16306">
              <a:spcBef>
                <a:spcPts val="167"/>
              </a:spcBef>
            </a:pPr>
            <a:r>
              <a:rPr sz="1605" spc="58" dirty="0">
                <a:latin typeface="Carlito"/>
                <a:cs typeface="Carlito"/>
              </a:rPr>
              <a:t>25/02/2021</a:t>
            </a:r>
            <a:endParaRPr sz="1605">
              <a:latin typeface="Carlito"/>
              <a:cs typeface="Carlito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7C5AE5-9743-489D-A173-DDCE8BB41E46}"/>
              </a:ext>
            </a:extLst>
          </p:cNvPr>
          <p:cNvSpPr/>
          <p:nvPr/>
        </p:nvSpPr>
        <p:spPr>
          <a:xfrm>
            <a:off x="2765178" y="3347075"/>
            <a:ext cx="894129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spc="-19" dirty="0" err="1">
                <a:solidFill>
                  <a:srgbClr val="B30001"/>
                </a:solidFill>
              </a:rPr>
              <a:t>Pemeriksaan</a:t>
            </a:r>
            <a:r>
              <a:rPr lang="en-US" sz="8800" b="1" spc="-26" dirty="0">
                <a:solidFill>
                  <a:srgbClr val="B30001"/>
                </a:solidFill>
              </a:rPr>
              <a:t> </a:t>
            </a:r>
            <a:r>
              <a:rPr lang="en-US" sz="8800" b="1" spc="-19" dirty="0" err="1">
                <a:solidFill>
                  <a:srgbClr val="B30001"/>
                </a:solidFill>
              </a:rPr>
              <a:t>Pajak</a:t>
            </a:r>
            <a:endParaRPr lang="en-US" sz="8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1650" cy="814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598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1650" cy="814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1650" cy="814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352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object 90"/>
          <p:cNvSpPr txBox="1"/>
          <p:nvPr/>
        </p:nvSpPr>
        <p:spPr>
          <a:xfrm>
            <a:off x="13429595" y="7694942"/>
            <a:ext cx="286724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917">
              <a:lnSpc>
                <a:spcPts val="1682"/>
              </a:lnSpc>
            </a:pPr>
            <a:fld id="{81D60167-4931-47E6-BA6A-407CBD079E47}" type="slidenum">
              <a:rPr sz="1605" spc="45" dirty="0">
                <a:latin typeface="Carlito"/>
                <a:cs typeface="Carlito"/>
              </a:rPr>
              <a:pPr marL="48917">
                <a:lnSpc>
                  <a:spcPts val="1682"/>
                </a:lnSpc>
              </a:pPr>
              <a:t>13</a:t>
            </a:fld>
            <a:endParaRPr sz="1605">
              <a:latin typeface="Carlito"/>
              <a:cs typeface="Carlito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1650" cy="814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1650" cy="814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200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0" y="1877900"/>
            <a:ext cx="4778650" cy="6262800"/>
            <a:chOff x="838200" y="1906523"/>
            <a:chExt cx="1991995" cy="2650490"/>
          </a:xfrm>
        </p:grpSpPr>
        <p:sp>
          <p:nvSpPr>
            <p:cNvPr id="4" name="object 4"/>
            <p:cNvSpPr/>
            <p:nvPr/>
          </p:nvSpPr>
          <p:spPr>
            <a:xfrm>
              <a:off x="838200" y="1906523"/>
              <a:ext cx="1607820" cy="2650490"/>
            </a:xfrm>
            <a:custGeom>
              <a:avLst/>
              <a:gdLst/>
              <a:ahLst/>
              <a:cxnLst/>
              <a:rect l="l" t="t" r="r" b="b"/>
              <a:pathLst>
                <a:path w="1607820" h="2650490">
                  <a:moveTo>
                    <a:pt x="1607820" y="2650235"/>
                  </a:moveTo>
                  <a:lnTo>
                    <a:pt x="0" y="2650235"/>
                  </a:lnTo>
                  <a:lnTo>
                    <a:pt x="0" y="0"/>
                  </a:lnTo>
                  <a:lnTo>
                    <a:pt x="1607820" y="0"/>
                  </a:lnTo>
                  <a:lnTo>
                    <a:pt x="1607820" y="265023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2311"/>
            </a:p>
          </p:txBody>
        </p:sp>
        <p:sp>
          <p:nvSpPr>
            <p:cNvPr id="5" name="object 5"/>
            <p:cNvSpPr/>
            <p:nvPr/>
          </p:nvSpPr>
          <p:spPr>
            <a:xfrm>
              <a:off x="1124711" y="2179319"/>
              <a:ext cx="1705356" cy="212445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311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156761" y="3399607"/>
            <a:ext cx="7704482" cy="754306"/>
          </a:xfrm>
          <a:prstGeom prst="rect">
            <a:avLst/>
          </a:prstGeom>
        </p:spPr>
        <p:txBody>
          <a:bodyPr vert="horz" wrap="square" lIns="0" tIns="15491" rIns="0" bIns="0" rtlCol="0">
            <a:spAutoFit/>
          </a:bodyPr>
          <a:lstStyle/>
          <a:p>
            <a:pPr marL="16306" marR="6522">
              <a:spcBef>
                <a:spcPts val="122"/>
              </a:spcBef>
            </a:pPr>
            <a:r>
              <a:rPr sz="2400" spc="-13" dirty="0">
                <a:latin typeface="Carlito"/>
                <a:cs typeface="Carlito"/>
              </a:rPr>
              <a:t>ditemukan adanya </a:t>
            </a:r>
            <a:r>
              <a:rPr sz="2400" spc="-6" dirty="0">
                <a:solidFill>
                  <a:srgbClr val="FF0000"/>
                </a:solidFill>
                <a:latin typeface="Carlito"/>
                <a:cs typeface="Carlito"/>
              </a:rPr>
              <a:t>indikasi tindak pidana </a:t>
            </a:r>
            <a:r>
              <a:rPr sz="2400" spc="-6" dirty="0">
                <a:latin typeface="Carlito"/>
                <a:cs typeface="Carlito"/>
              </a:rPr>
              <a:t>di bidang  perpajakan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91239" y="2152954"/>
            <a:ext cx="10097367" cy="755952"/>
          </a:xfrm>
          <a:prstGeom prst="rect">
            <a:avLst/>
          </a:prstGeom>
        </p:spPr>
        <p:txBody>
          <a:bodyPr vert="horz" wrap="square" lIns="0" tIns="17121" rIns="0" bIns="0" rtlCol="0">
            <a:spAutoFit/>
          </a:bodyPr>
          <a:lstStyle/>
          <a:p>
            <a:pPr marL="276379" marR="418237">
              <a:spcBef>
                <a:spcPts val="931"/>
              </a:spcBef>
            </a:pPr>
            <a:r>
              <a:rPr sz="2400" spc="-13" dirty="0" err="1">
                <a:latin typeface="Carlito"/>
                <a:cs typeface="Carlito"/>
              </a:rPr>
              <a:t>Pemeriksaan</a:t>
            </a:r>
            <a:r>
              <a:rPr sz="2400" spc="-13" dirty="0">
                <a:latin typeface="Carlito"/>
                <a:cs typeface="Carlito"/>
              </a:rPr>
              <a:t> untuk </a:t>
            </a:r>
            <a:r>
              <a:rPr sz="2400" spc="-6" dirty="0">
                <a:latin typeface="Carlito"/>
                <a:cs typeface="Carlito"/>
              </a:rPr>
              <a:t>menguji </a:t>
            </a:r>
            <a:r>
              <a:rPr sz="2400" spc="-13" dirty="0">
                <a:latin typeface="Carlito"/>
                <a:cs typeface="Carlito"/>
              </a:rPr>
              <a:t>kepatuhan </a:t>
            </a:r>
            <a:r>
              <a:rPr sz="2400" spc="-6" dirty="0">
                <a:latin typeface="Carlito"/>
                <a:cs typeface="Carlito"/>
              </a:rPr>
              <a:t>pemenuhan kewajiban perpajakan  dapat diusulkan </a:t>
            </a:r>
            <a:r>
              <a:rPr sz="2400" spc="-13" dirty="0">
                <a:latin typeface="Carlito"/>
                <a:cs typeface="Carlito"/>
              </a:rPr>
              <a:t>Pemeriksaan </a:t>
            </a:r>
            <a:r>
              <a:rPr sz="2400" spc="-6" dirty="0">
                <a:latin typeface="Carlito"/>
                <a:cs typeface="Carlito"/>
              </a:rPr>
              <a:t>Bukti Permulaan </a:t>
            </a:r>
            <a:r>
              <a:rPr sz="2400" b="1" spc="-6" dirty="0">
                <a:solidFill>
                  <a:srgbClr val="FF0000"/>
                </a:solidFill>
                <a:latin typeface="Carlito"/>
                <a:cs typeface="Carlito"/>
              </a:rPr>
              <a:t>secara terbuka</a:t>
            </a:r>
            <a:r>
              <a:rPr sz="2400" b="1" spc="96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spc="-6" dirty="0">
                <a:latin typeface="Carlito"/>
                <a:cs typeface="Carlito"/>
              </a:rPr>
              <a:t>apabila: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52981" y="4505562"/>
            <a:ext cx="8480925" cy="1124461"/>
          </a:xfrm>
          <a:prstGeom prst="rect">
            <a:avLst/>
          </a:prstGeom>
        </p:spPr>
        <p:txBody>
          <a:bodyPr vert="horz" wrap="square" lIns="0" tIns="16306" rIns="0" bIns="0" rtlCol="0">
            <a:spAutoFit/>
          </a:bodyPr>
          <a:lstStyle/>
          <a:p>
            <a:pPr marL="16306">
              <a:spcBef>
                <a:spcPts val="128"/>
              </a:spcBef>
            </a:pPr>
            <a:r>
              <a:rPr sz="2400" spc="-13" dirty="0">
                <a:latin typeface="Carlito"/>
                <a:cs typeface="Carlito"/>
              </a:rPr>
              <a:t>Wajib </a:t>
            </a:r>
            <a:r>
              <a:rPr sz="2400" spc="-6" dirty="0">
                <a:latin typeface="Carlito"/>
                <a:cs typeface="Carlito"/>
              </a:rPr>
              <a:t>Pajak </a:t>
            </a:r>
            <a:r>
              <a:rPr sz="2400" spc="-6" dirty="0">
                <a:solidFill>
                  <a:srgbClr val="FF0000"/>
                </a:solidFill>
                <a:latin typeface="Carlito"/>
                <a:cs typeface="Carlito"/>
              </a:rPr>
              <a:t>menolak </a:t>
            </a:r>
            <a:r>
              <a:rPr sz="2400" spc="-13" dirty="0">
                <a:solidFill>
                  <a:srgbClr val="FF0000"/>
                </a:solidFill>
                <a:latin typeface="Carlito"/>
                <a:cs typeface="Carlito"/>
              </a:rPr>
              <a:t>untuk </a:t>
            </a:r>
            <a:r>
              <a:rPr sz="2400" spc="-6" dirty="0">
                <a:solidFill>
                  <a:srgbClr val="FF0000"/>
                </a:solidFill>
                <a:latin typeface="Carlito"/>
                <a:cs typeface="Carlito"/>
              </a:rPr>
              <a:t>dilakukan</a:t>
            </a:r>
            <a:r>
              <a:rPr sz="2400" spc="77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spc="-6" dirty="0">
                <a:solidFill>
                  <a:srgbClr val="FF0000"/>
                </a:solidFill>
                <a:latin typeface="Carlito"/>
                <a:cs typeface="Carlito"/>
              </a:rPr>
              <a:t>pemeriksaan</a:t>
            </a:r>
            <a:endParaRPr sz="2400" dirty="0">
              <a:latin typeface="Carlito"/>
              <a:cs typeface="Carlito"/>
            </a:endParaRPr>
          </a:p>
          <a:p>
            <a:pPr marL="16306" marR="6522"/>
            <a:r>
              <a:rPr sz="2400" spc="-6" dirty="0">
                <a:latin typeface="Carlito"/>
                <a:cs typeface="Carlito"/>
              </a:rPr>
              <a:t>dan terhadap </a:t>
            </a:r>
            <a:r>
              <a:rPr sz="2400" spc="-13" dirty="0">
                <a:latin typeface="Carlito"/>
                <a:cs typeface="Carlito"/>
              </a:rPr>
              <a:t>Wajib </a:t>
            </a:r>
            <a:r>
              <a:rPr sz="2400" spc="-6" dirty="0">
                <a:latin typeface="Carlito"/>
                <a:cs typeface="Carlito"/>
              </a:rPr>
              <a:t>Pajak </a:t>
            </a:r>
            <a:r>
              <a:rPr sz="2400" spc="-13" dirty="0">
                <a:latin typeface="Carlito"/>
                <a:cs typeface="Carlito"/>
              </a:rPr>
              <a:t>tersebut </a:t>
            </a:r>
            <a:r>
              <a:rPr sz="2400" spc="-6" dirty="0">
                <a:latin typeface="Carlito"/>
                <a:cs typeface="Carlito"/>
              </a:rPr>
              <a:t>tidak dilakukan </a:t>
            </a:r>
            <a:r>
              <a:rPr sz="2400" spc="-13" dirty="0">
                <a:latin typeface="Carlito"/>
                <a:cs typeface="Carlito"/>
              </a:rPr>
              <a:t>penghitungan  </a:t>
            </a:r>
            <a:r>
              <a:rPr sz="2400" spc="-6" dirty="0">
                <a:latin typeface="Carlito"/>
                <a:cs typeface="Carlito"/>
              </a:rPr>
              <a:t>penghasilan </a:t>
            </a:r>
            <a:r>
              <a:rPr sz="2400" spc="-13" dirty="0">
                <a:latin typeface="Carlito"/>
                <a:cs typeface="Carlito"/>
              </a:rPr>
              <a:t>kena </a:t>
            </a:r>
            <a:r>
              <a:rPr sz="2400" spc="-6" dirty="0">
                <a:latin typeface="Carlito"/>
                <a:cs typeface="Carlito"/>
              </a:rPr>
              <a:t>pajak </a:t>
            </a:r>
            <a:r>
              <a:rPr sz="2400" spc="-13" dirty="0">
                <a:latin typeface="Carlito"/>
                <a:cs typeface="Carlito"/>
              </a:rPr>
              <a:t>secara</a:t>
            </a:r>
            <a:r>
              <a:rPr sz="2400" spc="83" dirty="0">
                <a:latin typeface="Carlito"/>
                <a:cs typeface="Carlito"/>
              </a:rPr>
              <a:t> </a:t>
            </a:r>
            <a:r>
              <a:rPr sz="2400" spc="-6" dirty="0">
                <a:latin typeface="Carlito"/>
                <a:cs typeface="Carlito"/>
              </a:rPr>
              <a:t>jabatan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53770" y="6222755"/>
            <a:ext cx="9067184" cy="1492970"/>
          </a:xfrm>
          <a:prstGeom prst="rect">
            <a:avLst/>
          </a:prstGeom>
        </p:spPr>
        <p:txBody>
          <a:bodyPr vert="horz" wrap="square" lIns="0" tIns="15491" rIns="0" bIns="0" rtlCol="0">
            <a:spAutoFit/>
          </a:bodyPr>
          <a:lstStyle/>
          <a:p>
            <a:pPr marL="16306" marR="27719" algn="just">
              <a:spcBef>
                <a:spcPts val="122"/>
              </a:spcBef>
            </a:pPr>
            <a:r>
              <a:rPr sz="1600" i="1" spc="-6" dirty="0">
                <a:latin typeface="Carlito"/>
                <a:cs typeface="Carlito"/>
              </a:rPr>
              <a:t>Dalam </a:t>
            </a:r>
            <a:r>
              <a:rPr sz="1600" i="1" dirty="0">
                <a:latin typeface="Carlito"/>
                <a:cs typeface="Carlito"/>
              </a:rPr>
              <a:t>hal </a:t>
            </a:r>
            <a:r>
              <a:rPr sz="1600" i="1" spc="-6" dirty="0">
                <a:latin typeface="Carlito"/>
                <a:cs typeface="Carlito"/>
              </a:rPr>
              <a:t>Pemeriksaan </a:t>
            </a:r>
            <a:r>
              <a:rPr sz="1600" i="1" dirty="0">
                <a:latin typeface="Carlito"/>
                <a:cs typeface="Carlito"/>
              </a:rPr>
              <a:t>yang </a:t>
            </a:r>
            <a:r>
              <a:rPr sz="1600" i="1" spc="-13" dirty="0">
                <a:latin typeface="Carlito"/>
                <a:cs typeface="Carlito"/>
              </a:rPr>
              <a:t>dilakukan</a:t>
            </a:r>
            <a:r>
              <a:rPr sz="1600" i="1" spc="173" dirty="0">
                <a:latin typeface="Carlito"/>
                <a:cs typeface="Carlito"/>
              </a:rPr>
              <a:t> </a:t>
            </a:r>
            <a:r>
              <a:rPr sz="1600" i="1" spc="-13" dirty="0">
                <a:latin typeface="Carlito"/>
                <a:cs typeface="Carlito"/>
              </a:rPr>
              <a:t>merupakan Pemeriksaan </a:t>
            </a:r>
            <a:r>
              <a:rPr sz="1600" i="1" spc="-6" dirty="0">
                <a:latin typeface="Carlito"/>
                <a:cs typeface="Carlito"/>
              </a:rPr>
              <a:t>atas permohonan pengembalian  </a:t>
            </a:r>
            <a:r>
              <a:rPr sz="1600" i="1" spc="-13" dirty="0">
                <a:latin typeface="Carlito"/>
                <a:cs typeface="Carlito"/>
              </a:rPr>
              <a:t>kelebihan </a:t>
            </a:r>
            <a:r>
              <a:rPr sz="1600" i="1" spc="-6" dirty="0">
                <a:latin typeface="Carlito"/>
                <a:cs typeface="Carlito"/>
              </a:rPr>
              <a:t>pembayaran </a:t>
            </a:r>
            <a:r>
              <a:rPr sz="1600" i="1" dirty="0">
                <a:latin typeface="Carlito"/>
                <a:cs typeface="Carlito"/>
              </a:rPr>
              <a:t>pajak sebagaimana </a:t>
            </a:r>
            <a:r>
              <a:rPr sz="1600" i="1" spc="-6" dirty="0">
                <a:latin typeface="Carlito"/>
                <a:cs typeface="Carlito"/>
              </a:rPr>
              <a:t>dimaksud dalam Pasal 17B Undang-Undang </a:t>
            </a:r>
            <a:r>
              <a:rPr sz="1600" i="1" spc="-32" dirty="0">
                <a:latin typeface="Carlito"/>
                <a:cs typeface="Carlito"/>
              </a:rPr>
              <a:t>KUP, </a:t>
            </a:r>
            <a:r>
              <a:rPr sz="1600" i="1" spc="-6" dirty="0">
                <a:latin typeface="Carlito"/>
                <a:cs typeface="Carlito"/>
              </a:rPr>
              <a:t>usulan  Pemeriksaan Bukti Permulaan secara </a:t>
            </a:r>
            <a:r>
              <a:rPr sz="1600" i="1" spc="-13" dirty="0">
                <a:latin typeface="Carlito"/>
                <a:cs typeface="Carlito"/>
              </a:rPr>
              <a:t>terbuka</a:t>
            </a:r>
            <a:r>
              <a:rPr sz="1600" i="1" spc="173" dirty="0">
                <a:latin typeface="Carlito"/>
                <a:cs typeface="Carlito"/>
              </a:rPr>
              <a:t> </a:t>
            </a:r>
            <a:r>
              <a:rPr sz="1600" i="1" spc="-6" dirty="0">
                <a:latin typeface="Carlito"/>
                <a:cs typeface="Carlito"/>
              </a:rPr>
              <a:t>harus memperhatikan jangka </a:t>
            </a:r>
            <a:r>
              <a:rPr sz="1600" i="1" dirty="0">
                <a:latin typeface="Carlito"/>
                <a:cs typeface="Carlito"/>
              </a:rPr>
              <a:t>waktu </a:t>
            </a:r>
            <a:r>
              <a:rPr sz="1600" i="1" spc="-6" dirty="0">
                <a:latin typeface="Carlito"/>
                <a:cs typeface="Carlito"/>
              </a:rPr>
              <a:t>penyelesaian  permohonan pengembalian </a:t>
            </a:r>
            <a:r>
              <a:rPr sz="1600" i="1" spc="-13" dirty="0">
                <a:latin typeface="Carlito"/>
                <a:cs typeface="Carlito"/>
              </a:rPr>
              <a:t>kelebihan </a:t>
            </a:r>
            <a:r>
              <a:rPr sz="1600" i="1" spc="-6" dirty="0">
                <a:latin typeface="Carlito"/>
                <a:cs typeface="Carlito"/>
              </a:rPr>
              <a:t>pembayaran pajak</a:t>
            </a:r>
            <a:r>
              <a:rPr sz="1600" i="1" spc="109" dirty="0">
                <a:latin typeface="Carlito"/>
                <a:cs typeface="Carlito"/>
              </a:rPr>
              <a:t> </a:t>
            </a:r>
            <a:r>
              <a:rPr sz="1600" i="1" spc="-6" dirty="0">
                <a:latin typeface="Carlito"/>
                <a:cs typeface="Carlito"/>
              </a:rPr>
              <a:t>tersebut</a:t>
            </a:r>
            <a:endParaRPr sz="1600" dirty="0">
              <a:latin typeface="Carlito"/>
              <a:cs typeface="Carlito"/>
            </a:endParaRPr>
          </a:p>
          <a:p>
            <a:pPr>
              <a:spcBef>
                <a:spcPts val="13"/>
              </a:spcBef>
            </a:pPr>
            <a:endParaRPr sz="1600" dirty="0">
              <a:latin typeface="Carlito"/>
              <a:cs typeface="Carlito"/>
            </a:endParaRPr>
          </a:p>
          <a:p>
            <a:pPr marR="6522" algn="r"/>
            <a:r>
              <a:rPr sz="1600" b="1" i="1" spc="-6" dirty="0">
                <a:latin typeface="Carlito"/>
                <a:cs typeface="Carlito"/>
              </a:rPr>
              <a:t>Pasal 63</a:t>
            </a:r>
            <a:r>
              <a:rPr sz="1600" b="1" i="1" spc="-83" dirty="0">
                <a:latin typeface="Carlito"/>
                <a:cs typeface="Carlito"/>
              </a:rPr>
              <a:t> </a:t>
            </a:r>
            <a:r>
              <a:rPr sz="1600" b="1" i="1" spc="-6" dirty="0">
                <a:latin typeface="Carlito"/>
                <a:cs typeface="Carlito"/>
              </a:rPr>
              <a:t>PMK-17/PMK.03/2013</a:t>
            </a:r>
            <a:endParaRPr sz="1600" dirty="0">
              <a:latin typeface="Carlito"/>
              <a:cs typeface="Carlit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311428" y="3476209"/>
            <a:ext cx="466134" cy="638006"/>
          </a:xfrm>
          <a:custGeom>
            <a:avLst/>
            <a:gdLst/>
            <a:ahLst/>
            <a:cxnLst/>
            <a:rect l="l" t="t" r="r" b="b"/>
            <a:pathLst>
              <a:path w="375285" h="387350">
                <a:moveTo>
                  <a:pt x="374904" y="387096"/>
                </a:moveTo>
                <a:lnTo>
                  <a:pt x="0" y="387096"/>
                </a:lnTo>
                <a:lnTo>
                  <a:pt x="0" y="0"/>
                </a:lnTo>
                <a:lnTo>
                  <a:pt x="374904" y="0"/>
                </a:lnTo>
                <a:lnTo>
                  <a:pt x="374904" y="387096"/>
                </a:lnTo>
                <a:close/>
              </a:path>
            </a:pathLst>
          </a:custGeom>
          <a:solidFill>
            <a:srgbClr val="FFC32D"/>
          </a:solidFill>
        </p:spPr>
        <p:txBody>
          <a:bodyPr wrap="square" lIns="0" tIns="0" rIns="0" bIns="0" rtlCol="0"/>
          <a:lstStyle/>
          <a:p>
            <a:endParaRPr sz="2311"/>
          </a:p>
        </p:txBody>
      </p:sp>
      <p:sp>
        <p:nvSpPr>
          <p:cNvPr id="12" name="object 12"/>
          <p:cNvSpPr txBox="1"/>
          <p:nvPr/>
        </p:nvSpPr>
        <p:spPr>
          <a:xfrm>
            <a:off x="5153770" y="3476209"/>
            <a:ext cx="817704" cy="569694"/>
          </a:xfrm>
          <a:prstGeom prst="rect">
            <a:avLst/>
          </a:prstGeom>
        </p:spPr>
        <p:txBody>
          <a:bodyPr vert="horz" wrap="square" lIns="0" tIns="16306" rIns="0" bIns="0" rtlCol="0">
            <a:spAutoFit/>
          </a:bodyPr>
          <a:lstStyle/>
          <a:p>
            <a:pPr marL="16306">
              <a:spcBef>
                <a:spcPts val="128"/>
              </a:spcBef>
            </a:pPr>
            <a:r>
              <a:rPr sz="3595" b="1" spc="6" dirty="0">
                <a:latin typeface="Carlito"/>
                <a:cs typeface="Carlito"/>
              </a:rPr>
              <a:t>0</a:t>
            </a:r>
            <a:r>
              <a:rPr sz="3595" b="1" dirty="0">
                <a:latin typeface="Carlito"/>
                <a:cs typeface="Carlito"/>
              </a:rPr>
              <a:t>1</a:t>
            </a:r>
            <a:endParaRPr sz="3595" dirty="0">
              <a:latin typeface="Carlito"/>
              <a:cs typeface="Carlit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311425" y="4505562"/>
            <a:ext cx="487244" cy="668492"/>
          </a:xfrm>
          <a:custGeom>
            <a:avLst/>
            <a:gdLst/>
            <a:ahLst/>
            <a:cxnLst/>
            <a:rect l="l" t="t" r="r" b="b"/>
            <a:pathLst>
              <a:path w="375285" h="388620">
                <a:moveTo>
                  <a:pt x="374904" y="388620"/>
                </a:moveTo>
                <a:lnTo>
                  <a:pt x="0" y="388620"/>
                </a:lnTo>
                <a:lnTo>
                  <a:pt x="0" y="0"/>
                </a:lnTo>
                <a:lnTo>
                  <a:pt x="374904" y="0"/>
                </a:lnTo>
                <a:lnTo>
                  <a:pt x="374904" y="388620"/>
                </a:lnTo>
                <a:close/>
              </a:path>
            </a:pathLst>
          </a:custGeom>
          <a:solidFill>
            <a:srgbClr val="FFC32D"/>
          </a:solidFill>
        </p:spPr>
        <p:txBody>
          <a:bodyPr wrap="square" lIns="0" tIns="0" rIns="0" bIns="0" rtlCol="0"/>
          <a:lstStyle/>
          <a:p>
            <a:endParaRPr sz="2311"/>
          </a:p>
        </p:txBody>
      </p:sp>
      <p:sp>
        <p:nvSpPr>
          <p:cNvPr id="14" name="object 14"/>
          <p:cNvSpPr txBox="1"/>
          <p:nvPr/>
        </p:nvSpPr>
        <p:spPr>
          <a:xfrm>
            <a:off x="5132656" y="4470077"/>
            <a:ext cx="666012" cy="569694"/>
          </a:xfrm>
          <a:prstGeom prst="rect">
            <a:avLst/>
          </a:prstGeom>
        </p:spPr>
        <p:txBody>
          <a:bodyPr vert="horz" wrap="square" lIns="0" tIns="16306" rIns="0" bIns="0" rtlCol="0">
            <a:spAutoFit/>
          </a:bodyPr>
          <a:lstStyle/>
          <a:p>
            <a:pPr marL="16306">
              <a:spcBef>
                <a:spcPts val="128"/>
              </a:spcBef>
            </a:pPr>
            <a:r>
              <a:rPr sz="3595" b="1" spc="6" dirty="0">
                <a:latin typeface="Carlito"/>
                <a:cs typeface="Carlito"/>
              </a:rPr>
              <a:t>0</a:t>
            </a:r>
            <a:r>
              <a:rPr sz="3595" b="1" dirty="0">
                <a:latin typeface="Carlito"/>
                <a:cs typeface="Carlito"/>
              </a:rPr>
              <a:t>2</a:t>
            </a:r>
            <a:endParaRPr sz="3595" dirty="0">
              <a:latin typeface="Carlito"/>
              <a:cs typeface="Carlito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54025" y="336550"/>
            <a:ext cx="1990860" cy="4129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11"/>
          </a:p>
        </p:txBody>
      </p:sp>
      <p:sp>
        <p:nvSpPr>
          <p:cNvPr id="56" name="Rectangle 55"/>
          <p:cNvSpPr/>
          <p:nvPr/>
        </p:nvSpPr>
        <p:spPr>
          <a:xfrm>
            <a:off x="4484442" y="1183104"/>
            <a:ext cx="97365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306">
              <a:spcBef>
                <a:spcPts val="135"/>
              </a:spcBef>
            </a:pPr>
            <a:r>
              <a:rPr lang="en-US" sz="4800" b="1" dirty="0" err="1">
                <a:latin typeface="Carlito"/>
                <a:cs typeface="Carlito"/>
              </a:rPr>
              <a:t>Usulan</a:t>
            </a:r>
            <a:r>
              <a:rPr lang="en-US" sz="4800" b="1" dirty="0">
                <a:latin typeface="Carlito"/>
                <a:cs typeface="Carlito"/>
              </a:rPr>
              <a:t> </a:t>
            </a:r>
            <a:r>
              <a:rPr lang="en-US" sz="4800" b="1" spc="-6" dirty="0" err="1">
                <a:latin typeface="Carlito"/>
                <a:cs typeface="Carlito"/>
              </a:rPr>
              <a:t>Pemeriksaan</a:t>
            </a:r>
            <a:r>
              <a:rPr lang="en-US" sz="4800" b="1" spc="-6" dirty="0">
                <a:latin typeface="Carlito"/>
                <a:cs typeface="Carlito"/>
              </a:rPr>
              <a:t> </a:t>
            </a:r>
            <a:r>
              <a:rPr lang="en-US" sz="4800" b="1" dirty="0" err="1">
                <a:latin typeface="Carlito"/>
                <a:cs typeface="Carlito"/>
              </a:rPr>
              <a:t>Bukti</a:t>
            </a:r>
            <a:r>
              <a:rPr lang="en-US" sz="4800" b="1" spc="-64" dirty="0">
                <a:latin typeface="Carlito"/>
                <a:cs typeface="Carlito"/>
              </a:rPr>
              <a:t> </a:t>
            </a:r>
            <a:r>
              <a:rPr lang="en-US" sz="4800" b="1" spc="-6" dirty="0" err="1">
                <a:latin typeface="Carlito"/>
                <a:cs typeface="Carlito"/>
              </a:rPr>
              <a:t>Permulaan</a:t>
            </a:r>
            <a:endParaRPr lang="en-US" sz="4800" dirty="0">
              <a:latin typeface="Carlito"/>
              <a:cs typeface="Carl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471650" cy="814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595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ject 38"/>
          <p:cNvSpPr txBox="1"/>
          <p:nvPr/>
        </p:nvSpPr>
        <p:spPr>
          <a:xfrm>
            <a:off x="13429595" y="7694942"/>
            <a:ext cx="286724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917">
              <a:lnSpc>
                <a:spcPts val="1682"/>
              </a:lnSpc>
            </a:pPr>
            <a:fld id="{81D60167-4931-47E6-BA6A-407CBD079E47}" type="slidenum">
              <a:rPr sz="1605" spc="45" dirty="0">
                <a:latin typeface="Carlito"/>
                <a:cs typeface="Carlito"/>
              </a:rPr>
              <a:pPr marL="48917">
                <a:lnSpc>
                  <a:spcPts val="1682"/>
                </a:lnSpc>
              </a:pPr>
              <a:t>17</a:t>
            </a:fld>
            <a:endParaRPr sz="1605">
              <a:latin typeface="Carlito"/>
              <a:cs typeface="Carlito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1650" cy="814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2"/>
          <p:cNvSpPr/>
          <p:nvPr/>
        </p:nvSpPr>
        <p:spPr>
          <a:xfrm>
            <a:off x="0" y="4857"/>
            <a:ext cx="14471650" cy="24286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11"/>
          </a:p>
        </p:txBody>
      </p:sp>
      <p:sp>
        <p:nvSpPr>
          <p:cNvPr id="3" name="object 23"/>
          <p:cNvSpPr/>
          <p:nvPr/>
        </p:nvSpPr>
        <p:spPr>
          <a:xfrm>
            <a:off x="7649209" y="4528719"/>
            <a:ext cx="5470287" cy="1418215"/>
          </a:xfrm>
          <a:custGeom>
            <a:avLst/>
            <a:gdLst/>
            <a:ahLst/>
            <a:cxnLst/>
            <a:rect l="l" t="t" r="r" b="b"/>
            <a:pathLst>
              <a:path w="2784475" h="670559">
                <a:moveTo>
                  <a:pt x="3048" y="582168"/>
                </a:moveTo>
                <a:lnTo>
                  <a:pt x="1524" y="579120"/>
                </a:lnTo>
                <a:lnTo>
                  <a:pt x="0" y="568452"/>
                </a:lnTo>
                <a:lnTo>
                  <a:pt x="0" y="530352"/>
                </a:lnTo>
                <a:lnTo>
                  <a:pt x="6096" y="530352"/>
                </a:lnTo>
                <a:lnTo>
                  <a:pt x="6096" y="566928"/>
                </a:lnTo>
                <a:lnTo>
                  <a:pt x="7620" y="577596"/>
                </a:lnTo>
                <a:lnTo>
                  <a:pt x="9144" y="580644"/>
                </a:lnTo>
                <a:lnTo>
                  <a:pt x="3048" y="582168"/>
                </a:lnTo>
                <a:close/>
              </a:path>
              <a:path w="2784475" h="670559">
                <a:moveTo>
                  <a:pt x="6096" y="512064"/>
                </a:moveTo>
                <a:lnTo>
                  <a:pt x="0" y="512064"/>
                </a:lnTo>
                <a:lnTo>
                  <a:pt x="0" y="486156"/>
                </a:lnTo>
                <a:lnTo>
                  <a:pt x="6096" y="486156"/>
                </a:lnTo>
                <a:lnTo>
                  <a:pt x="6096" y="512064"/>
                </a:lnTo>
                <a:close/>
              </a:path>
              <a:path w="2784475" h="670559">
                <a:moveTo>
                  <a:pt x="6096" y="467868"/>
                </a:moveTo>
                <a:lnTo>
                  <a:pt x="0" y="467868"/>
                </a:lnTo>
                <a:lnTo>
                  <a:pt x="0" y="441960"/>
                </a:lnTo>
                <a:lnTo>
                  <a:pt x="6096" y="441960"/>
                </a:lnTo>
                <a:lnTo>
                  <a:pt x="6096" y="467868"/>
                </a:lnTo>
                <a:close/>
              </a:path>
              <a:path w="2784475" h="670559">
                <a:moveTo>
                  <a:pt x="6096" y="423672"/>
                </a:moveTo>
                <a:lnTo>
                  <a:pt x="0" y="423672"/>
                </a:lnTo>
                <a:lnTo>
                  <a:pt x="0" y="397764"/>
                </a:lnTo>
                <a:lnTo>
                  <a:pt x="6096" y="397764"/>
                </a:lnTo>
                <a:lnTo>
                  <a:pt x="6096" y="423672"/>
                </a:lnTo>
                <a:close/>
              </a:path>
              <a:path w="2784475" h="670559">
                <a:moveTo>
                  <a:pt x="6096" y="377952"/>
                </a:moveTo>
                <a:lnTo>
                  <a:pt x="0" y="377952"/>
                </a:lnTo>
                <a:lnTo>
                  <a:pt x="0" y="353568"/>
                </a:lnTo>
                <a:lnTo>
                  <a:pt x="6096" y="353568"/>
                </a:lnTo>
                <a:lnTo>
                  <a:pt x="6096" y="377952"/>
                </a:lnTo>
                <a:close/>
              </a:path>
              <a:path w="2784475" h="670559">
                <a:moveTo>
                  <a:pt x="6096" y="333756"/>
                </a:moveTo>
                <a:lnTo>
                  <a:pt x="0" y="333756"/>
                </a:lnTo>
                <a:lnTo>
                  <a:pt x="0" y="309372"/>
                </a:lnTo>
                <a:lnTo>
                  <a:pt x="6096" y="309372"/>
                </a:lnTo>
                <a:lnTo>
                  <a:pt x="6096" y="333756"/>
                </a:lnTo>
                <a:close/>
              </a:path>
              <a:path w="2784475" h="670559">
                <a:moveTo>
                  <a:pt x="6096" y="289560"/>
                </a:moveTo>
                <a:lnTo>
                  <a:pt x="0" y="289560"/>
                </a:lnTo>
                <a:lnTo>
                  <a:pt x="0" y="263652"/>
                </a:lnTo>
                <a:lnTo>
                  <a:pt x="6096" y="263652"/>
                </a:lnTo>
                <a:lnTo>
                  <a:pt x="6096" y="289560"/>
                </a:lnTo>
                <a:close/>
              </a:path>
              <a:path w="2784475" h="670559">
                <a:moveTo>
                  <a:pt x="6096" y="245364"/>
                </a:moveTo>
                <a:lnTo>
                  <a:pt x="0" y="245364"/>
                </a:lnTo>
                <a:lnTo>
                  <a:pt x="0" y="219456"/>
                </a:lnTo>
                <a:lnTo>
                  <a:pt x="6096" y="219456"/>
                </a:lnTo>
                <a:lnTo>
                  <a:pt x="6096" y="245364"/>
                </a:lnTo>
                <a:close/>
              </a:path>
              <a:path w="2784475" h="670559">
                <a:moveTo>
                  <a:pt x="6096" y="201168"/>
                </a:moveTo>
                <a:lnTo>
                  <a:pt x="0" y="201168"/>
                </a:lnTo>
                <a:lnTo>
                  <a:pt x="0" y="175260"/>
                </a:lnTo>
                <a:lnTo>
                  <a:pt x="6096" y="175260"/>
                </a:lnTo>
                <a:lnTo>
                  <a:pt x="6096" y="201168"/>
                </a:lnTo>
                <a:close/>
              </a:path>
              <a:path w="2784475" h="670559">
                <a:moveTo>
                  <a:pt x="6096" y="156972"/>
                </a:moveTo>
                <a:lnTo>
                  <a:pt x="0" y="156972"/>
                </a:lnTo>
                <a:lnTo>
                  <a:pt x="0" y="131064"/>
                </a:lnTo>
                <a:lnTo>
                  <a:pt x="6096" y="131064"/>
                </a:lnTo>
                <a:lnTo>
                  <a:pt x="6096" y="156972"/>
                </a:lnTo>
                <a:close/>
              </a:path>
              <a:path w="2784475" h="670559">
                <a:moveTo>
                  <a:pt x="6096" y="112776"/>
                </a:moveTo>
                <a:lnTo>
                  <a:pt x="0" y="111252"/>
                </a:lnTo>
                <a:lnTo>
                  <a:pt x="0" y="102108"/>
                </a:lnTo>
                <a:lnTo>
                  <a:pt x="1524" y="91440"/>
                </a:lnTo>
                <a:lnTo>
                  <a:pt x="3048" y="85344"/>
                </a:lnTo>
                <a:lnTo>
                  <a:pt x="9144" y="86868"/>
                </a:lnTo>
                <a:lnTo>
                  <a:pt x="8001" y="91440"/>
                </a:lnTo>
                <a:lnTo>
                  <a:pt x="7620" y="91440"/>
                </a:lnTo>
                <a:lnTo>
                  <a:pt x="6286" y="102108"/>
                </a:lnTo>
                <a:lnTo>
                  <a:pt x="6096" y="102108"/>
                </a:lnTo>
                <a:lnTo>
                  <a:pt x="6096" y="112776"/>
                </a:lnTo>
                <a:close/>
              </a:path>
              <a:path w="2784475" h="670559">
                <a:moveTo>
                  <a:pt x="7620" y="92964"/>
                </a:moveTo>
                <a:lnTo>
                  <a:pt x="7620" y="91440"/>
                </a:lnTo>
                <a:lnTo>
                  <a:pt x="8001" y="91440"/>
                </a:lnTo>
                <a:lnTo>
                  <a:pt x="7620" y="92964"/>
                </a:lnTo>
                <a:close/>
              </a:path>
              <a:path w="2784475" h="670559">
                <a:moveTo>
                  <a:pt x="6096" y="103632"/>
                </a:moveTo>
                <a:lnTo>
                  <a:pt x="6096" y="102108"/>
                </a:lnTo>
                <a:lnTo>
                  <a:pt x="6286" y="102108"/>
                </a:lnTo>
                <a:lnTo>
                  <a:pt x="6096" y="103632"/>
                </a:lnTo>
                <a:close/>
              </a:path>
              <a:path w="2784475" h="670559">
                <a:moveTo>
                  <a:pt x="15240" y="70104"/>
                </a:moveTo>
                <a:lnTo>
                  <a:pt x="9144" y="67056"/>
                </a:lnTo>
                <a:lnTo>
                  <a:pt x="13716" y="59436"/>
                </a:lnTo>
                <a:lnTo>
                  <a:pt x="18288" y="50292"/>
                </a:lnTo>
                <a:lnTo>
                  <a:pt x="22860" y="45720"/>
                </a:lnTo>
                <a:lnTo>
                  <a:pt x="27432" y="48768"/>
                </a:lnTo>
                <a:lnTo>
                  <a:pt x="18288" y="62484"/>
                </a:lnTo>
                <a:lnTo>
                  <a:pt x="15240" y="70104"/>
                </a:lnTo>
                <a:close/>
              </a:path>
              <a:path w="2784475" h="670559">
                <a:moveTo>
                  <a:pt x="39624" y="35052"/>
                </a:moveTo>
                <a:lnTo>
                  <a:pt x="36576" y="30480"/>
                </a:lnTo>
                <a:lnTo>
                  <a:pt x="41148" y="25908"/>
                </a:lnTo>
                <a:lnTo>
                  <a:pt x="50292" y="19812"/>
                </a:lnTo>
                <a:lnTo>
                  <a:pt x="56388" y="15240"/>
                </a:lnTo>
                <a:lnTo>
                  <a:pt x="59436" y="19812"/>
                </a:lnTo>
                <a:lnTo>
                  <a:pt x="53340" y="24384"/>
                </a:lnTo>
                <a:lnTo>
                  <a:pt x="45720" y="30480"/>
                </a:lnTo>
                <a:lnTo>
                  <a:pt x="39624" y="35052"/>
                </a:lnTo>
                <a:close/>
              </a:path>
              <a:path w="2784475" h="670559">
                <a:moveTo>
                  <a:pt x="76200" y="12192"/>
                </a:moveTo>
                <a:lnTo>
                  <a:pt x="74676" y="6096"/>
                </a:lnTo>
                <a:lnTo>
                  <a:pt x="79248" y="4572"/>
                </a:lnTo>
                <a:lnTo>
                  <a:pt x="89916" y="1524"/>
                </a:lnTo>
                <a:lnTo>
                  <a:pt x="99060" y="1524"/>
                </a:lnTo>
                <a:lnTo>
                  <a:pt x="100584" y="7620"/>
                </a:lnTo>
                <a:lnTo>
                  <a:pt x="91440" y="9144"/>
                </a:lnTo>
                <a:lnTo>
                  <a:pt x="80772" y="10668"/>
                </a:lnTo>
                <a:lnTo>
                  <a:pt x="82296" y="10668"/>
                </a:lnTo>
                <a:lnTo>
                  <a:pt x="76200" y="12192"/>
                </a:lnTo>
                <a:close/>
              </a:path>
              <a:path w="2784475" h="670559">
                <a:moveTo>
                  <a:pt x="144780" y="6096"/>
                </a:moveTo>
                <a:lnTo>
                  <a:pt x="118872" y="6096"/>
                </a:lnTo>
                <a:lnTo>
                  <a:pt x="118872" y="0"/>
                </a:lnTo>
                <a:lnTo>
                  <a:pt x="144780" y="0"/>
                </a:lnTo>
                <a:lnTo>
                  <a:pt x="144780" y="6096"/>
                </a:lnTo>
                <a:close/>
              </a:path>
              <a:path w="2784475" h="670559">
                <a:moveTo>
                  <a:pt x="188976" y="6096"/>
                </a:moveTo>
                <a:lnTo>
                  <a:pt x="163068" y="6096"/>
                </a:lnTo>
                <a:lnTo>
                  <a:pt x="163068" y="0"/>
                </a:lnTo>
                <a:lnTo>
                  <a:pt x="188976" y="0"/>
                </a:lnTo>
                <a:lnTo>
                  <a:pt x="188976" y="6096"/>
                </a:lnTo>
                <a:close/>
              </a:path>
              <a:path w="2784475" h="670559">
                <a:moveTo>
                  <a:pt x="233172" y="6096"/>
                </a:moveTo>
                <a:lnTo>
                  <a:pt x="208788" y="6096"/>
                </a:lnTo>
                <a:lnTo>
                  <a:pt x="208788" y="0"/>
                </a:lnTo>
                <a:lnTo>
                  <a:pt x="233172" y="0"/>
                </a:lnTo>
                <a:lnTo>
                  <a:pt x="233172" y="6096"/>
                </a:lnTo>
                <a:close/>
              </a:path>
              <a:path w="2784475" h="670559">
                <a:moveTo>
                  <a:pt x="277368" y="6096"/>
                </a:moveTo>
                <a:lnTo>
                  <a:pt x="252984" y="6096"/>
                </a:lnTo>
                <a:lnTo>
                  <a:pt x="252984" y="0"/>
                </a:lnTo>
                <a:lnTo>
                  <a:pt x="277368" y="0"/>
                </a:lnTo>
                <a:lnTo>
                  <a:pt x="277368" y="6096"/>
                </a:lnTo>
                <a:close/>
              </a:path>
              <a:path w="2784475" h="670559">
                <a:moveTo>
                  <a:pt x="323088" y="6096"/>
                </a:moveTo>
                <a:lnTo>
                  <a:pt x="297180" y="6096"/>
                </a:lnTo>
                <a:lnTo>
                  <a:pt x="297180" y="0"/>
                </a:lnTo>
                <a:lnTo>
                  <a:pt x="323088" y="0"/>
                </a:lnTo>
                <a:lnTo>
                  <a:pt x="323088" y="6096"/>
                </a:lnTo>
                <a:close/>
              </a:path>
              <a:path w="2784475" h="670559">
                <a:moveTo>
                  <a:pt x="367284" y="6096"/>
                </a:moveTo>
                <a:lnTo>
                  <a:pt x="341376" y="6096"/>
                </a:lnTo>
                <a:lnTo>
                  <a:pt x="341376" y="0"/>
                </a:lnTo>
                <a:lnTo>
                  <a:pt x="367284" y="0"/>
                </a:lnTo>
                <a:lnTo>
                  <a:pt x="367284" y="6096"/>
                </a:lnTo>
                <a:close/>
              </a:path>
              <a:path w="2784475" h="670559">
                <a:moveTo>
                  <a:pt x="411480" y="6096"/>
                </a:moveTo>
                <a:lnTo>
                  <a:pt x="385572" y="6096"/>
                </a:lnTo>
                <a:lnTo>
                  <a:pt x="385572" y="0"/>
                </a:lnTo>
                <a:lnTo>
                  <a:pt x="411480" y="0"/>
                </a:lnTo>
                <a:lnTo>
                  <a:pt x="411480" y="6096"/>
                </a:lnTo>
                <a:close/>
              </a:path>
              <a:path w="2784475" h="670559">
                <a:moveTo>
                  <a:pt x="455676" y="6096"/>
                </a:moveTo>
                <a:lnTo>
                  <a:pt x="429768" y="6096"/>
                </a:lnTo>
                <a:lnTo>
                  <a:pt x="429768" y="0"/>
                </a:lnTo>
                <a:lnTo>
                  <a:pt x="455676" y="0"/>
                </a:lnTo>
                <a:lnTo>
                  <a:pt x="455676" y="6096"/>
                </a:lnTo>
                <a:close/>
              </a:path>
              <a:path w="2784475" h="670559">
                <a:moveTo>
                  <a:pt x="499872" y="6096"/>
                </a:moveTo>
                <a:lnTo>
                  <a:pt x="475488" y="6096"/>
                </a:lnTo>
                <a:lnTo>
                  <a:pt x="475488" y="0"/>
                </a:lnTo>
                <a:lnTo>
                  <a:pt x="499872" y="0"/>
                </a:lnTo>
                <a:lnTo>
                  <a:pt x="499872" y="6096"/>
                </a:lnTo>
                <a:close/>
              </a:path>
              <a:path w="2784475" h="670559">
                <a:moveTo>
                  <a:pt x="544068" y="6096"/>
                </a:moveTo>
                <a:lnTo>
                  <a:pt x="519684" y="6096"/>
                </a:lnTo>
                <a:lnTo>
                  <a:pt x="519684" y="0"/>
                </a:lnTo>
                <a:lnTo>
                  <a:pt x="544068" y="0"/>
                </a:lnTo>
                <a:lnTo>
                  <a:pt x="544068" y="6096"/>
                </a:lnTo>
                <a:close/>
              </a:path>
              <a:path w="2784475" h="670559">
                <a:moveTo>
                  <a:pt x="589788" y="6096"/>
                </a:moveTo>
                <a:lnTo>
                  <a:pt x="563880" y="6096"/>
                </a:lnTo>
                <a:lnTo>
                  <a:pt x="563880" y="0"/>
                </a:lnTo>
                <a:lnTo>
                  <a:pt x="589788" y="0"/>
                </a:lnTo>
                <a:lnTo>
                  <a:pt x="589788" y="6096"/>
                </a:lnTo>
                <a:close/>
              </a:path>
              <a:path w="2784475" h="670559">
                <a:moveTo>
                  <a:pt x="633984" y="6096"/>
                </a:moveTo>
                <a:lnTo>
                  <a:pt x="608076" y="6096"/>
                </a:lnTo>
                <a:lnTo>
                  <a:pt x="608076" y="0"/>
                </a:lnTo>
                <a:lnTo>
                  <a:pt x="633984" y="0"/>
                </a:lnTo>
                <a:lnTo>
                  <a:pt x="633984" y="6096"/>
                </a:lnTo>
                <a:close/>
              </a:path>
              <a:path w="2784475" h="670559">
                <a:moveTo>
                  <a:pt x="678180" y="6096"/>
                </a:moveTo>
                <a:lnTo>
                  <a:pt x="652272" y="6096"/>
                </a:lnTo>
                <a:lnTo>
                  <a:pt x="652272" y="0"/>
                </a:lnTo>
                <a:lnTo>
                  <a:pt x="678180" y="0"/>
                </a:lnTo>
                <a:lnTo>
                  <a:pt x="678180" y="6096"/>
                </a:lnTo>
                <a:close/>
              </a:path>
              <a:path w="2784475" h="670559">
                <a:moveTo>
                  <a:pt x="722376" y="6096"/>
                </a:moveTo>
                <a:lnTo>
                  <a:pt x="696468" y="6096"/>
                </a:lnTo>
                <a:lnTo>
                  <a:pt x="696468" y="0"/>
                </a:lnTo>
                <a:lnTo>
                  <a:pt x="722376" y="0"/>
                </a:lnTo>
                <a:lnTo>
                  <a:pt x="722376" y="6096"/>
                </a:lnTo>
                <a:close/>
              </a:path>
              <a:path w="2784475" h="670559">
                <a:moveTo>
                  <a:pt x="766572" y="6096"/>
                </a:moveTo>
                <a:lnTo>
                  <a:pt x="742188" y="6096"/>
                </a:lnTo>
                <a:lnTo>
                  <a:pt x="742188" y="0"/>
                </a:lnTo>
                <a:lnTo>
                  <a:pt x="766572" y="0"/>
                </a:lnTo>
                <a:lnTo>
                  <a:pt x="766572" y="6096"/>
                </a:lnTo>
                <a:close/>
              </a:path>
              <a:path w="2784475" h="670559">
                <a:moveTo>
                  <a:pt x="810768" y="6096"/>
                </a:moveTo>
                <a:lnTo>
                  <a:pt x="786384" y="6096"/>
                </a:lnTo>
                <a:lnTo>
                  <a:pt x="786384" y="0"/>
                </a:lnTo>
                <a:lnTo>
                  <a:pt x="810768" y="0"/>
                </a:lnTo>
                <a:lnTo>
                  <a:pt x="810768" y="6096"/>
                </a:lnTo>
                <a:close/>
              </a:path>
              <a:path w="2784475" h="670559">
                <a:moveTo>
                  <a:pt x="856488" y="6096"/>
                </a:moveTo>
                <a:lnTo>
                  <a:pt x="830580" y="6096"/>
                </a:lnTo>
                <a:lnTo>
                  <a:pt x="830580" y="0"/>
                </a:lnTo>
                <a:lnTo>
                  <a:pt x="856488" y="0"/>
                </a:lnTo>
                <a:lnTo>
                  <a:pt x="856488" y="6096"/>
                </a:lnTo>
                <a:close/>
              </a:path>
              <a:path w="2784475" h="670559">
                <a:moveTo>
                  <a:pt x="900684" y="6096"/>
                </a:moveTo>
                <a:lnTo>
                  <a:pt x="874776" y="6096"/>
                </a:lnTo>
                <a:lnTo>
                  <a:pt x="874776" y="0"/>
                </a:lnTo>
                <a:lnTo>
                  <a:pt x="900684" y="0"/>
                </a:lnTo>
                <a:lnTo>
                  <a:pt x="900684" y="6096"/>
                </a:lnTo>
                <a:close/>
              </a:path>
              <a:path w="2784475" h="670559">
                <a:moveTo>
                  <a:pt x="944880" y="6096"/>
                </a:moveTo>
                <a:lnTo>
                  <a:pt x="918972" y="6096"/>
                </a:lnTo>
                <a:lnTo>
                  <a:pt x="918972" y="0"/>
                </a:lnTo>
                <a:lnTo>
                  <a:pt x="944880" y="0"/>
                </a:lnTo>
                <a:lnTo>
                  <a:pt x="944880" y="6096"/>
                </a:lnTo>
                <a:close/>
              </a:path>
              <a:path w="2784475" h="670559">
                <a:moveTo>
                  <a:pt x="989076" y="6096"/>
                </a:moveTo>
                <a:lnTo>
                  <a:pt x="963168" y="6096"/>
                </a:lnTo>
                <a:lnTo>
                  <a:pt x="963168" y="0"/>
                </a:lnTo>
                <a:lnTo>
                  <a:pt x="989076" y="0"/>
                </a:lnTo>
                <a:lnTo>
                  <a:pt x="989076" y="6096"/>
                </a:lnTo>
                <a:close/>
              </a:path>
              <a:path w="2784475" h="670559">
                <a:moveTo>
                  <a:pt x="1033272" y="6096"/>
                </a:moveTo>
                <a:lnTo>
                  <a:pt x="1008888" y="6096"/>
                </a:lnTo>
                <a:lnTo>
                  <a:pt x="1008888" y="0"/>
                </a:lnTo>
                <a:lnTo>
                  <a:pt x="1033272" y="0"/>
                </a:lnTo>
                <a:lnTo>
                  <a:pt x="1033272" y="6096"/>
                </a:lnTo>
                <a:close/>
              </a:path>
              <a:path w="2784475" h="670559">
                <a:moveTo>
                  <a:pt x="1077468" y="6096"/>
                </a:moveTo>
                <a:lnTo>
                  <a:pt x="1053084" y="6096"/>
                </a:lnTo>
                <a:lnTo>
                  <a:pt x="1053084" y="0"/>
                </a:lnTo>
                <a:lnTo>
                  <a:pt x="1077468" y="0"/>
                </a:lnTo>
                <a:lnTo>
                  <a:pt x="1077468" y="6096"/>
                </a:lnTo>
                <a:close/>
              </a:path>
              <a:path w="2784475" h="670559">
                <a:moveTo>
                  <a:pt x="1123188" y="6096"/>
                </a:moveTo>
                <a:lnTo>
                  <a:pt x="1097280" y="6096"/>
                </a:lnTo>
                <a:lnTo>
                  <a:pt x="1097280" y="0"/>
                </a:lnTo>
                <a:lnTo>
                  <a:pt x="1123188" y="0"/>
                </a:lnTo>
                <a:lnTo>
                  <a:pt x="1123188" y="6096"/>
                </a:lnTo>
                <a:close/>
              </a:path>
              <a:path w="2784475" h="670559">
                <a:moveTo>
                  <a:pt x="1167384" y="6096"/>
                </a:moveTo>
                <a:lnTo>
                  <a:pt x="1141476" y="6096"/>
                </a:lnTo>
                <a:lnTo>
                  <a:pt x="1141476" y="0"/>
                </a:lnTo>
                <a:lnTo>
                  <a:pt x="1167384" y="0"/>
                </a:lnTo>
                <a:lnTo>
                  <a:pt x="1167384" y="6096"/>
                </a:lnTo>
                <a:close/>
              </a:path>
              <a:path w="2784475" h="670559">
                <a:moveTo>
                  <a:pt x="1211580" y="6096"/>
                </a:moveTo>
                <a:lnTo>
                  <a:pt x="1185672" y="6096"/>
                </a:lnTo>
                <a:lnTo>
                  <a:pt x="1185672" y="0"/>
                </a:lnTo>
                <a:lnTo>
                  <a:pt x="1211580" y="0"/>
                </a:lnTo>
                <a:lnTo>
                  <a:pt x="1211580" y="6096"/>
                </a:lnTo>
                <a:close/>
              </a:path>
              <a:path w="2784475" h="670559">
                <a:moveTo>
                  <a:pt x="1255776" y="6096"/>
                </a:moveTo>
                <a:lnTo>
                  <a:pt x="1229868" y="6096"/>
                </a:lnTo>
                <a:lnTo>
                  <a:pt x="1229868" y="0"/>
                </a:lnTo>
                <a:lnTo>
                  <a:pt x="1255776" y="0"/>
                </a:lnTo>
                <a:lnTo>
                  <a:pt x="1255776" y="6096"/>
                </a:lnTo>
                <a:close/>
              </a:path>
              <a:path w="2784475" h="670559">
                <a:moveTo>
                  <a:pt x="1299972" y="6096"/>
                </a:moveTo>
                <a:lnTo>
                  <a:pt x="1275588" y="6096"/>
                </a:lnTo>
                <a:lnTo>
                  <a:pt x="1275588" y="0"/>
                </a:lnTo>
                <a:lnTo>
                  <a:pt x="1299972" y="0"/>
                </a:lnTo>
                <a:lnTo>
                  <a:pt x="1299972" y="6096"/>
                </a:lnTo>
                <a:close/>
              </a:path>
              <a:path w="2784475" h="670559">
                <a:moveTo>
                  <a:pt x="1344168" y="6096"/>
                </a:moveTo>
                <a:lnTo>
                  <a:pt x="1319784" y="6096"/>
                </a:lnTo>
                <a:lnTo>
                  <a:pt x="1319784" y="0"/>
                </a:lnTo>
                <a:lnTo>
                  <a:pt x="1344168" y="0"/>
                </a:lnTo>
                <a:lnTo>
                  <a:pt x="1344168" y="6096"/>
                </a:lnTo>
                <a:close/>
              </a:path>
              <a:path w="2784475" h="670559">
                <a:moveTo>
                  <a:pt x="1389888" y="6096"/>
                </a:moveTo>
                <a:lnTo>
                  <a:pt x="1363980" y="6096"/>
                </a:lnTo>
                <a:lnTo>
                  <a:pt x="1363980" y="0"/>
                </a:lnTo>
                <a:lnTo>
                  <a:pt x="1389888" y="0"/>
                </a:lnTo>
                <a:lnTo>
                  <a:pt x="1389888" y="6096"/>
                </a:lnTo>
                <a:close/>
              </a:path>
              <a:path w="2784475" h="670559">
                <a:moveTo>
                  <a:pt x="1434084" y="6096"/>
                </a:moveTo>
                <a:lnTo>
                  <a:pt x="1408176" y="6096"/>
                </a:lnTo>
                <a:lnTo>
                  <a:pt x="1408176" y="0"/>
                </a:lnTo>
                <a:lnTo>
                  <a:pt x="1434084" y="0"/>
                </a:lnTo>
                <a:lnTo>
                  <a:pt x="1434084" y="6096"/>
                </a:lnTo>
                <a:close/>
              </a:path>
              <a:path w="2784475" h="670559">
                <a:moveTo>
                  <a:pt x="1478280" y="6096"/>
                </a:moveTo>
                <a:lnTo>
                  <a:pt x="1452372" y="6096"/>
                </a:lnTo>
                <a:lnTo>
                  <a:pt x="1452372" y="0"/>
                </a:lnTo>
                <a:lnTo>
                  <a:pt x="1478280" y="0"/>
                </a:lnTo>
                <a:lnTo>
                  <a:pt x="1478280" y="6096"/>
                </a:lnTo>
                <a:close/>
              </a:path>
              <a:path w="2784475" h="670559">
                <a:moveTo>
                  <a:pt x="1522476" y="6096"/>
                </a:moveTo>
                <a:lnTo>
                  <a:pt x="1496568" y="6096"/>
                </a:lnTo>
                <a:lnTo>
                  <a:pt x="1496568" y="0"/>
                </a:lnTo>
                <a:lnTo>
                  <a:pt x="1522476" y="0"/>
                </a:lnTo>
                <a:lnTo>
                  <a:pt x="1522476" y="6096"/>
                </a:lnTo>
                <a:close/>
              </a:path>
              <a:path w="2784475" h="670559">
                <a:moveTo>
                  <a:pt x="1566672" y="6096"/>
                </a:moveTo>
                <a:lnTo>
                  <a:pt x="1542288" y="6096"/>
                </a:lnTo>
                <a:lnTo>
                  <a:pt x="1542288" y="0"/>
                </a:lnTo>
                <a:lnTo>
                  <a:pt x="1566672" y="0"/>
                </a:lnTo>
                <a:lnTo>
                  <a:pt x="1566672" y="6096"/>
                </a:lnTo>
                <a:close/>
              </a:path>
              <a:path w="2784475" h="670559">
                <a:moveTo>
                  <a:pt x="1610868" y="6096"/>
                </a:moveTo>
                <a:lnTo>
                  <a:pt x="1586484" y="6096"/>
                </a:lnTo>
                <a:lnTo>
                  <a:pt x="1586484" y="0"/>
                </a:lnTo>
                <a:lnTo>
                  <a:pt x="1610868" y="0"/>
                </a:lnTo>
                <a:lnTo>
                  <a:pt x="1610868" y="6096"/>
                </a:lnTo>
                <a:close/>
              </a:path>
              <a:path w="2784475" h="670559">
                <a:moveTo>
                  <a:pt x="1656588" y="6096"/>
                </a:moveTo>
                <a:lnTo>
                  <a:pt x="1630680" y="6096"/>
                </a:lnTo>
                <a:lnTo>
                  <a:pt x="1630680" y="0"/>
                </a:lnTo>
                <a:lnTo>
                  <a:pt x="1656588" y="0"/>
                </a:lnTo>
                <a:lnTo>
                  <a:pt x="1656588" y="6096"/>
                </a:lnTo>
                <a:close/>
              </a:path>
              <a:path w="2784475" h="670559">
                <a:moveTo>
                  <a:pt x="1700784" y="6096"/>
                </a:moveTo>
                <a:lnTo>
                  <a:pt x="1674876" y="6096"/>
                </a:lnTo>
                <a:lnTo>
                  <a:pt x="1674876" y="0"/>
                </a:lnTo>
                <a:lnTo>
                  <a:pt x="1700784" y="0"/>
                </a:lnTo>
                <a:lnTo>
                  <a:pt x="1700784" y="6096"/>
                </a:lnTo>
                <a:close/>
              </a:path>
              <a:path w="2784475" h="670559">
                <a:moveTo>
                  <a:pt x="1744980" y="6096"/>
                </a:moveTo>
                <a:lnTo>
                  <a:pt x="1719072" y="6096"/>
                </a:lnTo>
                <a:lnTo>
                  <a:pt x="1719072" y="0"/>
                </a:lnTo>
                <a:lnTo>
                  <a:pt x="1744980" y="0"/>
                </a:lnTo>
                <a:lnTo>
                  <a:pt x="1744980" y="6096"/>
                </a:lnTo>
                <a:close/>
              </a:path>
              <a:path w="2784475" h="670559">
                <a:moveTo>
                  <a:pt x="1789176" y="6096"/>
                </a:moveTo>
                <a:lnTo>
                  <a:pt x="1763268" y="6096"/>
                </a:lnTo>
                <a:lnTo>
                  <a:pt x="1763268" y="0"/>
                </a:lnTo>
                <a:lnTo>
                  <a:pt x="1789176" y="0"/>
                </a:lnTo>
                <a:lnTo>
                  <a:pt x="1789176" y="6096"/>
                </a:lnTo>
                <a:close/>
              </a:path>
              <a:path w="2784475" h="670559">
                <a:moveTo>
                  <a:pt x="1833372" y="6096"/>
                </a:moveTo>
                <a:lnTo>
                  <a:pt x="1808988" y="6096"/>
                </a:lnTo>
                <a:lnTo>
                  <a:pt x="1808988" y="0"/>
                </a:lnTo>
                <a:lnTo>
                  <a:pt x="1833372" y="0"/>
                </a:lnTo>
                <a:lnTo>
                  <a:pt x="1833372" y="6096"/>
                </a:lnTo>
                <a:close/>
              </a:path>
              <a:path w="2784475" h="670559">
                <a:moveTo>
                  <a:pt x="1877568" y="6096"/>
                </a:moveTo>
                <a:lnTo>
                  <a:pt x="1853184" y="6096"/>
                </a:lnTo>
                <a:lnTo>
                  <a:pt x="1853184" y="0"/>
                </a:lnTo>
                <a:lnTo>
                  <a:pt x="1877568" y="0"/>
                </a:lnTo>
                <a:lnTo>
                  <a:pt x="1877568" y="6096"/>
                </a:lnTo>
                <a:close/>
              </a:path>
              <a:path w="2784475" h="670559">
                <a:moveTo>
                  <a:pt x="1923288" y="6096"/>
                </a:moveTo>
                <a:lnTo>
                  <a:pt x="1897380" y="6096"/>
                </a:lnTo>
                <a:lnTo>
                  <a:pt x="1897380" y="0"/>
                </a:lnTo>
                <a:lnTo>
                  <a:pt x="1923288" y="0"/>
                </a:lnTo>
                <a:lnTo>
                  <a:pt x="1923288" y="6096"/>
                </a:lnTo>
                <a:close/>
              </a:path>
              <a:path w="2784475" h="670559">
                <a:moveTo>
                  <a:pt x="1967484" y="6096"/>
                </a:moveTo>
                <a:lnTo>
                  <a:pt x="1941576" y="6096"/>
                </a:lnTo>
                <a:lnTo>
                  <a:pt x="1941576" y="0"/>
                </a:lnTo>
                <a:lnTo>
                  <a:pt x="1967484" y="0"/>
                </a:lnTo>
                <a:lnTo>
                  <a:pt x="1967484" y="6096"/>
                </a:lnTo>
                <a:close/>
              </a:path>
              <a:path w="2784475" h="670559">
                <a:moveTo>
                  <a:pt x="2011680" y="6096"/>
                </a:moveTo>
                <a:lnTo>
                  <a:pt x="1985772" y="6096"/>
                </a:lnTo>
                <a:lnTo>
                  <a:pt x="1985772" y="0"/>
                </a:lnTo>
                <a:lnTo>
                  <a:pt x="2011680" y="0"/>
                </a:lnTo>
                <a:lnTo>
                  <a:pt x="2011680" y="6096"/>
                </a:lnTo>
                <a:close/>
              </a:path>
              <a:path w="2784475" h="670559">
                <a:moveTo>
                  <a:pt x="2055876" y="6096"/>
                </a:moveTo>
                <a:lnTo>
                  <a:pt x="2029968" y="6096"/>
                </a:lnTo>
                <a:lnTo>
                  <a:pt x="2029968" y="0"/>
                </a:lnTo>
                <a:lnTo>
                  <a:pt x="2055876" y="0"/>
                </a:lnTo>
                <a:lnTo>
                  <a:pt x="2055876" y="6096"/>
                </a:lnTo>
                <a:close/>
              </a:path>
              <a:path w="2784475" h="670559">
                <a:moveTo>
                  <a:pt x="2100072" y="6096"/>
                </a:moveTo>
                <a:lnTo>
                  <a:pt x="2075688" y="6096"/>
                </a:lnTo>
                <a:lnTo>
                  <a:pt x="2075688" y="0"/>
                </a:lnTo>
                <a:lnTo>
                  <a:pt x="2100072" y="0"/>
                </a:lnTo>
                <a:lnTo>
                  <a:pt x="2100072" y="6096"/>
                </a:lnTo>
                <a:close/>
              </a:path>
              <a:path w="2784475" h="670559">
                <a:moveTo>
                  <a:pt x="2144268" y="6096"/>
                </a:moveTo>
                <a:lnTo>
                  <a:pt x="2119884" y="6096"/>
                </a:lnTo>
                <a:lnTo>
                  <a:pt x="2119884" y="0"/>
                </a:lnTo>
                <a:lnTo>
                  <a:pt x="2144268" y="0"/>
                </a:lnTo>
                <a:lnTo>
                  <a:pt x="2144268" y="6096"/>
                </a:lnTo>
                <a:close/>
              </a:path>
              <a:path w="2784475" h="670559">
                <a:moveTo>
                  <a:pt x="2189988" y="6096"/>
                </a:moveTo>
                <a:lnTo>
                  <a:pt x="2164080" y="6096"/>
                </a:lnTo>
                <a:lnTo>
                  <a:pt x="2164080" y="0"/>
                </a:lnTo>
                <a:lnTo>
                  <a:pt x="2189988" y="0"/>
                </a:lnTo>
                <a:lnTo>
                  <a:pt x="2189988" y="6096"/>
                </a:lnTo>
                <a:close/>
              </a:path>
              <a:path w="2784475" h="670559">
                <a:moveTo>
                  <a:pt x="2234184" y="6096"/>
                </a:moveTo>
                <a:lnTo>
                  <a:pt x="2208276" y="6096"/>
                </a:lnTo>
                <a:lnTo>
                  <a:pt x="2208276" y="0"/>
                </a:lnTo>
                <a:lnTo>
                  <a:pt x="2234184" y="0"/>
                </a:lnTo>
                <a:lnTo>
                  <a:pt x="2234184" y="6096"/>
                </a:lnTo>
                <a:close/>
              </a:path>
              <a:path w="2784475" h="670559">
                <a:moveTo>
                  <a:pt x="2278380" y="6096"/>
                </a:moveTo>
                <a:lnTo>
                  <a:pt x="2252472" y="6096"/>
                </a:lnTo>
                <a:lnTo>
                  <a:pt x="2252472" y="0"/>
                </a:lnTo>
                <a:lnTo>
                  <a:pt x="2278380" y="0"/>
                </a:lnTo>
                <a:lnTo>
                  <a:pt x="2278380" y="6096"/>
                </a:lnTo>
                <a:close/>
              </a:path>
              <a:path w="2784475" h="670559">
                <a:moveTo>
                  <a:pt x="2322576" y="6096"/>
                </a:moveTo>
                <a:lnTo>
                  <a:pt x="2296668" y="6096"/>
                </a:lnTo>
                <a:lnTo>
                  <a:pt x="2296668" y="0"/>
                </a:lnTo>
                <a:lnTo>
                  <a:pt x="2322576" y="0"/>
                </a:lnTo>
                <a:lnTo>
                  <a:pt x="2322576" y="6096"/>
                </a:lnTo>
                <a:close/>
              </a:path>
              <a:path w="2784475" h="670559">
                <a:moveTo>
                  <a:pt x="2366772" y="6096"/>
                </a:moveTo>
                <a:lnTo>
                  <a:pt x="2342388" y="6096"/>
                </a:lnTo>
                <a:lnTo>
                  <a:pt x="2342388" y="0"/>
                </a:lnTo>
                <a:lnTo>
                  <a:pt x="2366772" y="0"/>
                </a:lnTo>
                <a:lnTo>
                  <a:pt x="2366772" y="6096"/>
                </a:lnTo>
                <a:close/>
              </a:path>
              <a:path w="2784475" h="670559">
                <a:moveTo>
                  <a:pt x="2410968" y="6096"/>
                </a:moveTo>
                <a:lnTo>
                  <a:pt x="2386584" y="6096"/>
                </a:lnTo>
                <a:lnTo>
                  <a:pt x="2386584" y="0"/>
                </a:lnTo>
                <a:lnTo>
                  <a:pt x="2410968" y="0"/>
                </a:lnTo>
                <a:lnTo>
                  <a:pt x="2410968" y="6096"/>
                </a:lnTo>
                <a:close/>
              </a:path>
              <a:path w="2784475" h="670559">
                <a:moveTo>
                  <a:pt x="2456688" y="6096"/>
                </a:moveTo>
                <a:lnTo>
                  <a:pt x="2430780" y="6096"/>
                </a:lnTo>
                <a:lnTo>
                  <a:pt x="2430780" y="0"/>
                </a:lnTo>
                <a:lnTo>
                  <a:pt x="2456688" y="0"/>
                </a:lnTo>
                <a:lnTo>
                  <a:pt x="2456688" y="6096"/>
                </a:lnTo>
                <a:close/>
              </a:path>
              <a:path w="2784475" h="670559">
                <a:moveTo>
                  <a:pt x="2500884" y="6096"/>
                </a:moveTo>
                <a:lnTo>
                  <a:pt x="2474976" y="6096"/>
                </a:lnTo>
                <a:lnTo>
                  <a:pt x="2474976" y="0"/>
                </a:lnTo>
                <a:lnTo>
                  <a:pt x="2500884" y="0"/>
                </a:lnTo>
                <a:lnTo>
                  <a:pt x="2500884" y="6096"/>
                </a:lnTo>
                <a:close/>
              </a:path>
              <a:path w="2784475" h="670559">
                <a:moveTo>
                  <a:pt x="2545080" y="6096"/>
                </a:moveTo>
                <a:lnTo>
                  <a:pt x="2519172" y="6096"/>
                </a:lnTo>
                <a:lnTo>
                  <a:pt x="2519172" y="0"/>
                </a:lnTo>
                <a:lnTo>
                  <a:pt x="2545080" y="0"/>
                </a:lnTo>
                <a:lnTo>
                  <a:pt x="2545080" y="6096"/>
                </a:lnTo>
                <a:close/>
              </a:path>
              <a:path w="2784475" h="670559">
                <a:moveTo>
                  <a:pt x="2589276" y="6096"/>
                </a:moveTo>
                <a:lnTo>
                  <a:pt x="2563368" y="6096"/>
                </a:lnTo>
                <a:lnTo>
                  <a:pt x="2563368" y="0"/>
                </a:lnTo>
                <a:lnTo>
                  <a:pt x="2589276" y="0"/>
                </a:lnTo>
                <a:lnTo>
                  <a:pt x="2589276" y="6096"/>
                </a:lnTo>
                <a:close/>
              </a:path>
              <a:path w="2784475" h="670559">
                <a:moveTo>
                  <a:pt x="2633472" y="6096"/>
                </a:moveTo>
                <a:lnTo>
                  <a:pt x="2609088" y="6096"/>
                </a:lnTo>
                <a:lnTo>
                  <a:pt x="2609088" y="0"/>
                </a:lnTo>
                <a:lnTo>
                  <a:pt x="2633472" y="0"/>
                </a:lnTo>
                <a:lnTo>
                  <a:pt x="2633472" y="6096"/>
                </a:lnTo>
                <a:close/>
              </a:path>
              <a:path w="2784475" h="670559">
                <a:moveTo>
                  <a:pt x="2677668" y="6096"/>
                </a:moveTo>
                <a:lnTo>
                  <a:pt x="2653284" y="6096"/>
                </a:lnTo>
                <a:lnTo>
                  <a:pt x="2653284" y="0"/>
                </a:lnTo>
                <a:lnTo>
                  <a:pt x="2679192" y="0"/>
                </a:lnTo>
                <a:lnTo>
                  <a:pt x="2677668" y="6096"/>
                </a:lnTo>
                <a:close/>
              </a:path>
              <a:path w="2784475" h="670559">
                <a:moveTo>
                  <a:pt x="2718816" y="18288"/>
                </a:moveTo>
                <a:lnTo>
                  <a:pt x="2711196" y="15240"/>
                </a:lnTo>
                <a:lnTo>
                  <a:pt x="2702052" y="10668"/>
                </a:lnTo>
                <a:lnTo>
                  <a:pt x="2695956" y="9144"/>
                </a:lnTo>
                <a:lnTo>
                  <a:pt x="2697480" y="3048"/>
                </a:lnTo>
                <a:lnTo>
                  <a:pt x="2703576" y="4572"/>
                </a:lnTo>
                <a:lnTo>
                  <a:pt x="2714244" y="9144"/>
                </a:lnTo>
                <a:lnTo>
                  <a:pt x="2721864" y="12192"/>
                </a:lnTo>
                <a:lnTo>
                  <a:pt x="2718816" y="18288"/>
                </a:lnTo>
                <a:close/>
              </a:path>
              <a:path w="2784475" h="670559">
                <a:moveTo>
                  <a:pt x="2752344" y="45720"/>
                </a:moveTo>
                <a:lnTo>
                  <a:pt x="2746248" y="38100"/>
                </a:lnTo>
                <a:lnTo>
                  <a:pt x="2738628" y="30480"/>
                </a:lnTo>
                <a:lnTo>
                  <a:pt x="2735580" y="28956"/>
                </a:lnTo>
                <a:lnTo>
                  <a:pt x="2738628" y="22860"/>
                </a:lnTo>
                <a:lnTo>
                  <a:pt x="2741676" y="25908"/>
                </a:lnTo>
                <a:lnTo>
                  <a:pt x="2750820" y="33528"/>
                </a:lnTo>
                <a:lnTo>
                  <a:pt x="2756916" y="41148"/>
                </a:lnTo>
                <a:lnTo>
                  <a:pt x="2752344" y="45720"/>
                </a:lnTo>
                <a:close/>
              </a:path>
              <a:path w="2784475" h="670559">
                <a:moveTo>
                  <a:pt x="2772156" y="82296"/>
                </a:moveTo>
                <a:lnTo>
                  <a:pt x="2769108" y="71628"/>
                </a:lnTo>
                <a:lnTo>
                  <a:pt x="2764536" y="62484"/>
                </a:lnTo>
                <a:lnTo>
                  <a:pt x="2763012" y="60960"/>
                </a:lnTo>
                <a:lnTo>
                  <a:pt x="2769108" y="57912"/>
                </a:lnTo>
                <a:lnTo>
                  <a:pt x="2770632" y="59436"/>
                </a:lnTo>
                <a:lnTo>
                  <a:pt x="2775204" y="70104"/>
                </a:lnTo>
                <a:lnTo>
                  <a:pt x="2778252" y="79248"/>
                </a:lnTo>
                <a:lnTo>
                  <a:pt x="2778252" y="80772"/>
                </a:lnTo>
                <a:lnTo>
                  <a:pt x="2772156" y="82296"/>
                </a:lnTo>
                <a:close/>
              </a:path>
              <a:path w="2784475" h="670559">
                <a:moveTo>
                  <a:pt x="2784348" y="126492"/>
                </a:moveTo>
                <a:lnTo>
                  <a:pt x="2776728" y="126492"/>
                </a:lnTo>
                <a:lnTo>
                  <a:pt x="2776728" y="102108"/>
                </a:lnTo>
                <a:lnTo>
                  <a:pt x="2782824" y="100584"/>
                </a:lnTo>
                <a:lnTo>
                  <a:pt x="2782824" y="102108"/>
                </a:lnTo>
                <a:lnTo>
                  <a:pt x="2784348" y="114300"/>
                </a:lnTo>
                <a:lnTo>
                  <a:pt x="2784348" y="126492"/>
                </a:lnTo>
                <a:close/>
              </a:path>
              <a:path w="2784475" h="670559">
                <a:moveTo>
                  <a:pt x="2784348" y="170688"/>
                </a:moveTo>
                <a:lnTo>
                  <a:pt x="2776728" y="170688"/>
                </a:lnTo>
                <a:lnTo>
                  <a:pt x="2776728" y="144780"/>
                </a:lnTo>
                <a:lnTo>
                  <a:pt x="2784348" y="144780"/>
                </a:lnTo>
                <a:lnTo>
                  <a:pt x="2784348" y="170688"/>
                </a:lnTo>
                <a:close/>
              </a:path>
              <a:path w="2784475" h="670559">
                <a:moveTo>
                  <a:pt x="2784348" y="214884"/>
                </a:moveTo>
                <a:lnTo>
                  <a:pt x="2776728" y="214884"/>
                </a:lnTo>
                <a:lnTo>
                  <a:pt x="2776728" y="190500"/>
                </a:lnTo>
                <a:lnTo>
                  <a:pt x="2784348" y="190500"/>
                </a:lnTo>
                <a:lnTo>
                  <a:pt x="2784348" y="214884"/>
                </a:lnTo>
                <a:close/>
              </a:path>
              <a:path w="2784475" h="670559">
                <a:moveTo>
                  <a:pt x="2784348" y="259080"/>
                </a:moveTo>
                <a:lnTo>
                  <a:pt x="2776728" y="259080"/>
                </a:lnTo>
                <a:lnTo>
                  <a:pt x="2776728" y="234696"/>
                </a:lnTo>
                <a:lnTo>
                  <a:pt x="2784348" y="234696"/>
                </a:lnTo>
                <a:lnTo>
                  <a:pt x="2784348" y="259080"/>
                </a:lnTo>
                <a:close/>
              </a:path>
              <a:path w="2784475" h="670559">
                <a:moveTo>
                  <a:pt x="2784348" y="304800"/>
                </a:moveTo>
                <a:lnTo>
                  <a:pt x="2776728" y="304800"/>
                </a:lnTo>
                <a:lnTo>
                  <a:pt x="2776728" y="278892"/>
                </a:lnTo>
                <a:lnTo>
                  <a:pt x="2784348" y="278892"/>
                </a:lnTo>
                <a:lnTo>
                  <a:pt x="2784348" y="304800"/>
                </a:lnTo>
                <a:close/>
              </a:path>
              <a:path w="2784475" h="670559">
                <a:moveTo>
                  <a:pt x="2784348" y="348996"/>
                </a:moveTo>
                <a:lnTo>
                  <a:pt x="2776728" y="348996"/>
                </a:lnTo>
                <a:lnTo>
                  <a:pt x="2776728" y="323088"/>
                </a:lnTo>
                <a:lnTo>
                  <a:pt x="2784348" y="323088"/>
                </a:lnTo>
                <a:lnTo>
                  <a:pt x="2784348" y="348996"/>
                </a:lnTo>
                <a:close/>
              </a:path>
              <a:path w="2784475" h="670559">
                <a:moveTo>
                  <a:pt x="2784348" y="393192"/>
                </a:moveTo>
                <a:lnTo>
                  <a:pt x="2776728" y="393192"/>
                </a:lnTo>
                <a:lnTo>
                  <a:pt x="2776728" y="367284"/>
                </a:lnTo>
                <a:lnTo>
                  <a:pt x="2784348" y="367284"/>
                </a:lnTo>
                <a:lnTo>
                  <a:pt x="2784348" y="393192"/>
                </a:lnTo>
                <a:close/>
              </a:path>
              <a:path w="2784475" h="670559">
                <a:moveTo>
                  <a:pt x="2784348" y="437388"/>
                </a:moveTo>
                <a:lnTo>
                  <a:pt x="2776728" y="437388"/>
                </a:lnTo>
                <a:lnTo>
                  <a:pt x="2776728" y="411480"/>
                </a:lnTo>
                <a:lnTo>
                  <a:pt x="2784348" y="411480"/>
                </a:lnTo>
                <a:lnTo>
                  <a:pt x="2784348" y="437388"/>
                </a:lnTo>
                <a:close/>
              </a:path>
              <a:path w="2784475" h="670559">
                <a:moveTo>
                  <a:pt x="2784348" y="481584"/>
                </a:moveTo>
                <a:lnTo>
                  <a:pt x="2776728" y="481584"/>
                </a:lnTo>
                <a:lnTo>
                  <a:pt x="2776728" y="457200"/>
                </a:lnTo>
                <a:lnTo>
                  <a:pt x="2784348" y="457200"/>
                </a:lnTo>
                <a:lnTo>
                  <a:pt x="2784348" y="481584"/>
                </a:lnTo>
                <a:close/>
              </a:path>
              <a:path w="2784475" h="670559">
                <a:moveTo>
                  <a:pt x="2784348" y="525780"/>
                </a:moveTo>
                <a:lnTo>
                  <a:pt x="2776728" y="525780"/>
                </a:lnTo>
                <a:lnTo>
                  <a:pt x="2776728" y="501396"/>
                </a:lnTo>
                <a:lnTo>
                  <a:pt x="2784348" y="501396"/>
                </a:lnTo>
                <a:lnTo>
                  <a:pt x="2784348" y="525780"/>
                </a:lnTo>
                <a:close/>
              </a:path>
              <a:path w="2784475" h="670559">
                <a:moveTo>
                  <a:pt x="2782824" y="571500"/>
                </a:moveTo>
                <a:lnTo>
                  <a:pt x="2776728" y="569976"/>
                </a:lnTo>
                <a:lnTo>
                  <a:pt x="2776728" y="545592"/>
                </a:lnTo>
                <a:lnTo>
                  <a:pt x="2784348" y="545592"/>
                </a:lnTo>
                <a:lnTo>
                  <a:pt x="2784348" y="556260"/>
                </a:lnTo>
                <a:lnTo>
                  <a:pt x="2782824" y="568452"/>
                </a:lnTo>
                <a:lnTo>
                  <a:pt x="2782824" y="571500"/>
                </a:lnTo>
                <a:close/>
              </a:path>
              <a:path w="2784475" h="670559">
                <a:moveTo>
                  <a:pt x="2775639" y="598932"/>
                </a:moveTo>
                <a:lnTo>
                  <a:pt x="2769108" y="598932"/>
                </a:lnTo>
                <a:lnTo>
                  <a:pt x="2772156" y="588264"/>
                </a:lnTo>
                <a:lnTo>
                  <a:pt x="2778252" y="589788"/>
                </a:lnTo>
                <a:lnTo>
                  <a:pt x="2775639" y="598932"/>
                </a:lnTo>
                <a:close/>
              </a:path>
              <a:path w="2784475" h="670559">
                <a:moveTo>
                  <a:pt x="2767584" y="614172"/>
                </a:moveTo>
                <a:lnTo>
                  <a:pt x="2763012" y="611124"/>
                </a:lnTo>
                <a:lnTo>
                  <a:pt x="2764536" y="608076"/>
                </a:lnTo>
                <a:lnTo>
                  <a:pt x="2769108" y="597408"/>
                </a:lnTo>
                <a:lnTo>
                  <a:pt x="2769108" y="598932"/>
                </a:lnTo>
                <a:lnTo>
                  <a:pt x="2775639" y="598932"/>
                </a:lnTo>
                <a:lnTo>
                  <a:pt x="2775204" y="600456"/>
                </a:lnTo>
                <a:lnTo>
                  <a:pt x="2770632" y="611124"/>
                </a:lnTo>
                <a:lnTo>
                  <a:pt x="2767584" y="614172"/>
                </a:lnTo>
                <a:close/>
              </a:path>
              <a:path w="2784475" h="670559">
                <a:moveTo>
                  <a:pt x="2747162" y="640080"/>
                </a:moveTo>
                <a:lnTo>
                  <a:pt x="2738628" y="640080"/>
                </a:lnTo>
                <a:lnTo>
                  <a:pt x="2752344" y="626364"/>
                </a:lnTo>
                <a:lnTo>
                  <a:pt x="2756916" y="629412"/>
                </a:lnTo>
                <a:lnTo>
                  <a:pt x="2750820" y="637032"/>
                </a:lnTo>
                <a:lnTo>
                  <a:pt x="2747162" y="640080"/>
                </a:lnTo>
                <a:close/>
              </a:path>
              <a:path w="2784475" h="670559">
                <a:moveTo>
                  <a:pt x="2737104" y="647700"/>
                </a:moveTo>
                <a:lnTo>
                  <a:pt x="2734056" y="643128"/>
                </a:lnTo>
                <a:lnTo>
                  <a:pt x="2738628" y="638556"/>
                </a:lnTo>
                <a:lnTo>
                  <a:pt x="2738628" y="640080"/>
                </a:lnTo>
                <a:lnTo>
                  <a:pt x="2747162" y="640080"/>
                </a:lnTo>
                <a:lnTo>
                  <a:pt x="2741676" y="644652"/>
                </a:lnTo>
                <a:lnTo>
                  <a:pt x="2737104" y="647700"/>
                </a:lnTo>
                <a:close/>
              </a:path>
              <a:path w="2784475" h="670559">
                <a:moveTo>
                  <a:pt x="2717292" y="659892"/>
                </a:moveTo>
                <a:lnTo>
                  <a:pt x="2702052" y="659892"/>
                </a:lnTo>
                <a:lnTo>
                  <a:pt x="2711196" y="655320"/>
                </a:lnTo>
                <a:lnTo>
                  <a:pt x="2718816" y="652272"/>
                </a:lnTo>
                <a:lnTo>
                  <a:pt x="2720340" y="658368"/>
                </a:lnTo>
                <a:lnTo>
                  <a:pt x="2717292" y="659892"/>
                </a:lnTo>
                <a:close/>
              </a:path>
              <a:path w="2784475" h="670559">
                <a:moveTo>
                  <a:pt x="2695956" y="667512"/>
                </a:moveTo>
                <a:lnTo>
                  <a:pt x="2694432" y="661416"/>
                </a:lnTo>
                <a:lnTo>
                  <a:pt x="2702052" y="658368"/>
                </a:lnTo>
                <a:lnTo>
                  <a:pt x="2702052" y="659892"/>
                </a:lnTo>
                <a:lnTo>
                  <a:pt x="2717292" y="659892"/>
                </a:lnTo>
                <a:lnTo>
                  <a:pt x="2714244" y="661416"/>
                </a:lnTo>
                <a:lnTo>
                  <a:pt x="2703576" y="664464"/>
                </a:lnTo>
                <a:lnTo>
                  <a:pt x="2695956" y="667512"/>
                </a:lnTo>
                <a:close/>
              </a:path>
              <a:path w="2784475" h="670559">
                <a:moveTo>
                  <a:pt x="2677668" y="670560"/>
                </a:moveTo>
                <a:lnTo>
                  <a:pt x="2651760" y="670560"/>
                </a:lnTo>
                <a:lnTo>
                  <a:pt x="2651760" y="664464"/>
                </a:lnTo>
                <a:lnTo>
                  <a:pt x="2670048" y="664464"/>
                </a:lnTo>
                <a:lnTo>
                  <a:pt x="2676144" y="662940"/>
                </a:lnTo>
                <a:lnTo>
                  <a:pt x="2677668" y="670560"/>
                </a:lnTo>
                <a:close/>
              </a:path>
              <a:path w="2784475" h="670559">
                <a:moveTo>
                  <a:pt x="2631948" y="670560"/>
                </a:moveTo>
                <a:lnTo>
                  <a:pt x="2607564" y="670560"/>
                </a:lnTo>
                <a:lnTo>
                  <a:pt x="2607564" y="664464"/>
                </a:lnTo>
                <a:lnTo>
                  <a:pt x="2631948" y="664464"/>
                </a:lnTo>
                <a:lnTo>
                  <a:pt x="2631948" y="670560"/>
                </a:lnTo>
                <a:close/>
              </a:path>
              <a:path w="2784475" h="670559">
                <a:moveTo>
                  <a:pt x="2587752" y="670560"/>
                </a:moveTo>
                <a:lnTo>
                  <a:pt x="2561844" y="670560"/>
                </a:lnTo>
                <a:lnTo>
                  <a:pt x="2561844" y="664464"/>
                </a:lnTo>
                <a:lnTo>
                  <a:pt x="2587752" y="664464"/>
                </a:lnTo>
                <a:lnTo>
                  <a:pt x="2587752" y="670560"/>
                </a:lnTo>
                <a:close/>
              </a:path>
              <a:path w="2784475" h="670559">
                <a:moveTo>
                  <a:pt x="2543556" y="670560"/>
                </a:moveTo>
                <a:lnTo>
                  <a:pt x="2517648" y="670560"/>
                </a:lnTo>
                <a:lnTo>
                  <a:pt x="2517648" y="664464"/>
                </a:lnTo>
                <a:lnTo>
                  <a:pt x="2543556" y="664464"/>
                </a:lnTo>
                <a:lnTo>
                  <a:pt x="2543556" y="670560"/>
                </a:lnTo>
                <a:close/>
              </a:path>
              <a:path w="2784475" h="670559">
                <a:moveTo>
                  <a:pt x="2499360" y="670560"/>
                </a:moveTo>
                <a:lnTo>
                  <a:pt x="2473452" y="670560"/>
                </a:lnTo>
                <a:lnTo>
                  <a:pt x="2473452" y="664464"/>
                </a:lnTo>
                <a:lnTo>
                  <a:pt x="2499360" y="664464"/>
                </a:lnTo>
                <a:lnTo>
                  <a:pt x="2499360" y="670560"/>
                </a:lnTo>
                <a:close/>
              </a:path>
              <a:path w="2784475" h="670559">
                <a:moveTo>
                  <a:pt x="2455164" y="670560"/>
                </a:moveTo>
                <a:lnTo>
                  <a:pt x="2429256" y="670560"/>
                </a:lnTo>
                <a:lnTo>
                  <a:pt x="2429256" y="664464"/>
                </a:lnTo>
                <a:lnTo>
                  <a:pt x="2455164" y="664464"/>
                </a:lnTo>
                <a:lnTo>
                  <a:pt x="2455164" y="670560"/>
                </a:lnTo>
                <a:close/>
              </a:path>
              <a:path w="2784475" h="670559">
                <a:moveTo>
                  <a:pt x="2409444" y="670560"/>
                </a:moveTo>
                <a:lnTo>
                  <a:pt x="2385060" y="670560"/>
                </a:lnTo>
                <a:lnTo>
                  <a:pt x="2385060" y="664464"/>
                </a:lnTo>
                <a:lnTo>
                  <a:pt x="2409444" y="664464"/>
                </a:lnTo>
                <a:lnTo>
                  <a:pt x="2409444" y="670560"/>
                </a:lnTo>
                <a:close/>
              </a:path>
              <a:path w="2784475" h="670559">
                <a:moveTo>
                  <a:pt x="2365248" y="670560"/>
                </a:moveTo>
                <a:lnTo>
                  <a:pt x="2340864" y="670560"/>
                </a:lnTo>
                <a:lnTo>
                  <a:pt x="2340864" y="664464"/>
                </a:lnTo>
                <a:lnTo>
                  <a:pt x="2365248" y="664464"/>
                </a:lnTo>
                <a:lnTo>
                  <a:pt x="2365248" y="670560"/>
                </a:lnTo>
                <a:close/>
              </a:path>
              <a:path w="2784475" h="670559">
                <a:moveTo>
                  <a:pt x="2321052" y="670560"/>
                </a:moveTo>
                <a:lnTo>
                  <a:pt x="2295144" y="670560"/>
                </a:lnTo>
                <a:lnTo>
                  <a:pt x="2295144" y="664464"/>
                </a:lnTo>
                <a:lnTo>
                  <a:pt x="2321052" y="664464"/>
                </a:lnTo>
                <a:lnTo>
                  <a:pt x="2321052" y="670560"/>
                </a:lnTo>
                <a:close/>
              </a:path>
              <a:path w="2784475" h="670559">
                <a:moveTo>
                  <a:pt x="2276856" y="670560"/>
                </a:moveTo>
                <a:lnTo>
                  <a:pt x="2250948" y="670560"/>
                </a:lnTo>
                <a:lnTo>
                  <a:pt x="2250948" y="664464"/>
                </a:lnTo>
                <a:lnTo>
                  <a:pt x="2276856" y="664464"/>
                </a:lnTo>
                <a:lnTo>
                  <a:pt x="2276856" y="670560"/>
                </a:lnTo>
                <a:close/>
              </a:path>
              <a:path w="2784475" h="670559">
                <a:moveTo>
                  <a:pt x="2232660" y="670560"/>
                </a:moveTo>
                <a:lnTo>
                  <a:pt x="2206752" y="670560"/>
                </a:lnTo>
                <a:lnTo>
                  <a:pt x="2206752" y="664464"/>
                </a:lnTo>
                <a:lnTo>
                  <a:pt x="2232660" y="664464"/>
                </a:lnTo>
                <a:lnTo>
                  <a:pt x="2232660" y="670560"/>
                </a:lnTo>
                <a:close/>
              </a:path>
              <a:path w="2784475" h="670559">
                <a:moveTo>
                  <a:pt x="2188464" y="670560"/>
                </a:moveTo>
                <a:lnTo>
                  <a:pt x="2162556" y="670560"/>
                </a:lnTo>
                <a:lnTo>
                  <a:pt x="2162556" y="664464"/>
                </a:lnTo>
                <a:lnTo>
                  <a:pt x="2188464" y="664464"/>
                </a:lnTo>
                <a:lnTo>
                  <a:pt x="2188464" y="670560"/>
                </a:lnTo>
                <a:close/>
              </a:path>
              <a:path w="2784475" h="670559">
                <a:moveTo>
                  <a:pt x="2142744" y="670560"/>
                </a:moveTo>
                <a:lnTo>
                  <a:pt x="2118360" y="670560"/>
                </a:lnTo>
                <a:lnTo>
                  <a:pt x="2118360" y="664464"/>
                </a:lnTo>
                <a:lnTo>
                  <a:pt x="2142744" y="664464"/>
                </a:lnTo>
                <a:lnTo>
                  <a:pt x="2142744" y="670560"/>
                </a:lnTo>
                <a:close/>
              </a:path>
              <a:path w="2784475" h="670559">
                <a:moveTo>
                  <a:pt x="2098548" y="670560"/>
                </a:moveTo>
                <a:lnTo>
                  <a:pt x="2074164" y="670560"/>
                </a:lnTo>
                <a:lnTo>
                  <a:pt x="2074164" y="664464"/>
                </a:lnTo>
                <a:lnTo>
                  <a:pt x="2098548" y="664464"/>
                </a:lnTo>
                <a:lnTo>
                  <a:pt x="2098548" y="670560"/>
                </a:lnTo>
                <a:close/>
              </a:path>
              <a:path w="2784475" h="670559">
                <a:moveTo>
                  <a:pt x="2054352" y="670560"/>
                </a:moveTo>
                <a:lnTo>
                  <a:pt x="2028444" y="670560"/>
                </a:lnTo>
                <a:lnTo>
                  <a:pt x="2028444" y="664464"/>
                </a:lnTo>
                <a:lnTo>
                  <a:pt x="2054352" y="664464"/>
                </a:lnTo>
                <a:lnTo>
                  <a:pt x="2054352" y="670560"/>
                </a:lnTo>
                <a:close/>
              </a:path>
              <a:path w="2784475" h="670559">
                <a:moveTo>
                  <a:pt x="2010156" y="670560"/>
                </a:moveTo>
                <a:lnTo>
                  <a:pt x="1984248" y="670560"/>
                </a:lnTo>
                <a:lnTo>
                  <a:pt x="1984248" y="664464"/>
                </a:lnTo>
                <a:lnTo>
                  <a:pt x="2010156" y="664464"/>
                </a:lnTo>
                <a:lnTo>
                  <a:pt x="2010156" y="670560"/>
                </a:lnTo>
                <a:close/>
              </a:path>
              <a:path w="2784475" h="670559">
                <a:moveTo>
                  <a:pt x="1965960" y="670560"/>
                </a:moveTo>
                <a:lnTo>
                  <a:pt x="1940052" y="670560"/>
                </a:lnTo>
                <a:lnTo>
                  <a:pt x="1940052" y="664464"/>
                </a:lnTo>
                <a:lnTo>
                  <a:pt x="1965960" y="664464"/>
                </a:lnTo>
                <a:lnTo>
                  <a:pt x="1965960" y="670560"/>
                </a:lnTo>
                <a:close/>
              </a:path>
              <a:path w="2784475" h="670559">
                <a:moveTo>
                  <a:pt x="1921764" y="670560"/>
                </a:moveTo>
                <a:lnTo>
                  <a:pt x="1895856" y="670560"/>
                </a:lnTo>
                <a:lnTo>
                  <a:pt x="1895856" y="664464"/>
                </a:lnTo>
                <a:lnTo>
                  <a:pt x="1921764" y="664464"/>
                </a:lnTo>
                <a:lnTo>
                  <a:pt x="1921764" y="670560"/>
                </a:lnTo>
                <a:close/>
              </a:path>
              <a:path w="2784475" h="670559">
                <a:moveTo>
                  <a:pt x="1876044" y="670560"/>
                </a:moveTo>
                <a:lnTo>
                  <a:pt x="1851660" y="670560"/>
                </a:lnTo>
                <a:lnTo>
                  <a:pt x="1851660" y="664464"/>
                </a:lnTo>
                <a:lnTo>
                  <a:pt x="1876044" y="664464"/>
                </a:lnTo>
                <a:lnTo>
                  <a:pt x="1876044" y="670560"/>
                </a:lnTo>
                <a:close/>
              </a:path>
              <a:path w="2784475" h="670559">
                <a:moveTo>
                  <a:pt x="1831848" y="670560"/>
                </a:moveTo>
                <a:lnTo>
                  <a:pt x="1807464" y="670560"/>
                </a:lnTo>
                <a:lnTo>
                  <a:pt x="1807464" y="664464"/>
                </a:lnTo>
                <a:lnTo>
                  <a:pt x="1831848" y="664464"/>
                </a:lnTo>
                <a:lnTo>
                  <a:pt x="1831848" y="670560"/>
                </a:lnTo>
                <a:close/>
              </a:path>
              <a:path w="2784475" h="670559">
                <a:moveTo>
                  <a:pt x="1787652" y="670560"/>
                </a:moveTo>
                <a:lnTo>
                  <a:pt x="1761744" y="670560"/>
                </a:lnTo>
                <a:lnTo>
                  <a:pt x="1761744" y="664464"/>
                </a:lnTo>
                <a:lnTo>
                  <a:pt x="1787652" y="664464"/>
                </a:lnTo>
                <a:lnTo>
                  <a:pt x="1787652" y="670560"/>
                </a:lnTo>
                <a:close/>
              </a:path>
              <a:path w="2784475" h="670559">
                <a:moveTo>
                  <a:pt x="1743456" y="670560"/>
                </a:moveTo>
                <a:lnTo>
                  <a:pt x="1717548" y="670560"/>
                </a:lnTo>
                <a:lnTo>
                  <a:pt x="1717548" y="664464"/>
                </a:lnTo>
                <a:lnTo>
                  <a:pt x="1743456" y="664464"/>
                </a:lnTo>
                <a:lnTo>
                  <a:pt x="1743456" y="670560"/>
                </a:lnTo>
                <a:close/>
              </a:path>
              <a:path w="2784475" h="670559">
                <a:moveTo>
                  <a:pt x="1699260" y="670560"/>
                </a:moveTo>
                <a:lnTo>
                  <a:pt x="1673352" y="670560"/>
                </a:lnTo>
                <a:lnTo>
                  <a:pt x="1673352" y="664464"/>
                </a:lnTo>
                <a:lnTo>
                  <a:pt x="1699260" y="664464"/>
                </a:lnTo>
                <a:lnTo>
                  <a:pt x="1699260" y="670560"/>
                </a:lnTo>
                <a:close/>
              </a:path>
              <a:path w="2784475" h="670559">
                <a:moveTo>
                  <a:pt x="1655064" y="670560"/>
                </a:moveTo>
                <a:lnTo>
                  <a:pt x="1629156" y="670560"/>
                </a:lnTo>
                <a:lnTo>
                  <a:pt x="1629156" y="664464"/>
                </a:lnTo>
                <a:lnTo>
                  <a:pt x="1655064" y="664464"/>
                </a:lnTo>
                <a:lnTo>
                  <a:pt x="1655064" y="670560"/>
                </a:lnTo>
                <a:close/>
              </a:path>
              <a:path w="2784475" h="670559">
                <a:moveTo>
                  <a:pt x="1609344" y="670560"/>
                </a:moveTo>
                <a:lnTo>
                  <a:pt x="1584960" y="670560"/>
                </a:lnTo>
                <a:lnTo>
                  <a:pt x="1584960" y="664464"/>
                </a:lnTo>
                <a:lnTo>
                  <a:pt x="1609344" y="664464"/>
                </a:lnTo>
                <a:lnTo>
                  <a:pt x="1609344" y="670560"/>
                </a:lnTo>
                <a:close/>
              </a:path>
              <a:path w="2784475" h="670559">
                <a:moveTo>
                  <a:pt x="1565148" y="670560"/>
                </a:moveTo>
                <a:lnTo>
                  <a:pt x="1540764" y="670560"/>
                </a:lnTo>
                <a:lnTo>
                  <a:pt x="1540764" y="664464"/>
                </a:lnTo>
                <a:lnTo>
                  <a:pt x="1565148" y="664464"/>
                </a:lnTo>
                <a:lnTo>
                  <a:pt x="1565148" y="670560"/>
                </a:lnTo>
                <a:close/>
              </a:path>
              <a:path w="2784475" h="670559">
                <a:moveTo>
                  <a:pt x="1520952" y="670560"/>
                </a:moveTo>
                <a:lnTo>
                  <a:pt x="1495044" y="670560"/>
                </a:lnTo>
                <a:lnTo>
                  <a:pt x="1495044" y="664464"/>
                </a:lnTo>
                <a:lnTo>
                  <a:pt x="1520952" y="664464"/>
                </a:lnTo>
                <a:lnTo>
                  <a:pt x="1520952" y="670560"/>
                </a:lnTo>
                <a:close/>
              </a:path>
              <a:path w="2784475" h="670559">
                <a:moveTo>
                  <a:pt x="1476756" y="670560"/>
                </a:moveTo>
                <a:lnTo>
                  <a:pt x="1450848" y="670560"/>
                </a:lnTo>
                <a:lnTo>
                  <a:pt x="1450848" y="664464"/>
                </a:lnTo>
                <a:lnTo>
                  <a:pt x="1476756" y="664464"/>
                </a:lnTo>
                <a:lnTo>
                  <a:pt x="1476756" y="670560"/>
                </a:lnTo>
                <a:close/>
              </a:path>
              <a:path w="2784475" h="670559">
                <a:moveTo>
                  <a:pt x="1432560" y="670560"/>
                </a:moveTo>
                <a:lnTo>
                  <a:pt x="1406652" y="670560"/>
                </a:lnTo>
                <a:lnTo>
                  <a:pt x="1406652" y="664464"/>
                </a:lnTo>
                <a:lnTo>
                  <a:pt x="1432560" y="664464"/>
                </a:lnTo>
                <a:lnTo>
                  <a:pt x="1432560" y="670560"/>
                </a:lnTo>
                <a:close/>
              </a:path>
              <a:path w="2784475" h="670559">
                <a:moveTo>
                  <a:pt x="1388364" y="670560"/>
                </a:moveTo>
                <a:lnTo>
                  <a:pt x="1362456" y="670560"/>
                </a:lnTo>
                <a:lnTo>
                  <a:pt x="1362456" y="664464"/>
                </a:lnTo>
                <a:lnTo>
                  <a:pt x="1388364" y="664464"/>
                </a:lnTo>
                <a:lnTo>
                  <a:pt x="1388364" y="670560"/>
                </a:lnTo>
                <a:close/>
              </a:path>
              <a:path w="2784475" h="670559">
                <a:moveTo>
                  <a:pt x="1342644" y="670560"/>
                </a:moveTo>
                <a:lnTo>
                  <a:pt x="1318260" y="670560"/>
                </a:lnTo>
                <a:lnTo>
                  <a:pt x="1318260" y="664464"/>
                </a:lnTo>
                <a:lnTo>
                  <a:pt x="1342644" y="664464"/>
                </a:lnTo>
                <a:lnTo>
                  <a:pt x="1342644" y="670560"/>
                </a:lnTo>
                <a:close/>
              </a:path>
              <a:path w="2784475" h="670559">
                <a:moveTo>
                  <a:pt x="1298448" y="670560"/>
                </a:moveTo>
                <a:lnTo>
                  <a:pt x="1274064" y="670560"/>
                </a:lnTo>
                <a:lnTo>
                  <a:pt x="1274064" y="664464"/>
                </a:lnTo>
                <a:lnTo>
                  <a:pt x="1298448" y="664464"/>
                </a:lnTo>
                <a:lnTo>
                  <a:pt x="1298448" y="670560"/>
                </a:lnTo>
                <a:close/>
              </a:path>
              <a:path w="2784475" h="670559">
                <a:moveTo>
                  <a:pt x="1254252" y="670560"/>
                </a:moveTo>
                <a:lnTo>
                  <a:pt x="1228344" y="670560"/>
                </a:lnTo>
                <a:lnTo>
                  <a:pt x="1228344" y="664464"/>
                </a:lnTo>
                <a:lnTo>
                  <a:pt x="1254252" y="664464"/>
                </a:lnTo>
                <a:lnTo>
                  <a:pt x="1254252" y="670560"/>
                </a:lnTo>
                <a:close/>
              </a:path>
              <a:path w="2784475" h="670559">
                <a:moveTo>
                  <a:pt x="1210056" y="670560"/>
                </a:moveTo>
                <a:lnTo>
                  <a:pt x="1184148" y="670560"/>
                </a:lnTo>
                <a:lnTo>
                  <a:pt x="1184148" y="664464"/>
                </a:lnTo>
                <a:lnTo>
                  <a:pt x="1210056" y="664464"/>
                </a:lnTo>
                <a:lnTo>
                  <a:pt x="1210056" y="670560"/>
                </a:lnTo>
                <a:close/>
              </a:path>
              <a:path w="2784475" h="670559">
                <a:moveTo>
                  <a:pt x="1165860" y="670560"/>
                </a:moveTo>
                <a:lnTo>
                  <a:pt x="1139952" y="670560"/>
                </a:lnTo>
                <a:lnTo>
                  <a:pt x="1139952" y="664464"/>
                </a:lnTo>
                <a:lnTo>
                  <a:pt x="1165860" y="664464"/>
                </a:lnTo>
                <a:lnTo>
                  <a:pt x="1165860" y="670560"/>
                </a:lnTo>
                <a:close/>
              </a:path>
              <a:path w="2784475" h="670559">
                <a:moveTo>
                  <a:pt x="1121664" y="670560"/>
                </a:moveTo>
                <a:lnTo>
                  <a:pt x="1095756" y="670560"/>
                </a:lnTo>
                <a:lnTo>
                  <a:pt x="1095756" y="664464"/>
                </a:lnTo>
                <a:lnTo>
                  <a:pt x="1121664" y="664464"/>
                </a:lnTo>
                <a:lnTo>
                  <a:pt x="1121664" y="670560"/>
                </a:lnTo>
                <a:close/>
              </a:path>
              <a:path w="2784475" h="670559">
                <a:moveTo>
                  <a:pt x="1075944" y="670560"/>
                </a:moveTo>
                <a:lnTo>
                  <a:pt x="1051560" y="670560"/>
                </a:lnTo>
                <a:lnTo>
                  <a:pt x="1051560" y="664464"/>
                </a:lnTo>
                <a:lnTo>
                  <a:pt x="1075944" y="664464"/>
                </a:lnTo>
                <a:lnTo>
                  <a:pt x="1075944" y="670560"/>
                </a:lnTo>
                <a:close/>
              </a:path>
              <a:path w="2784475" h="670559">
                <a:moveTo>
                  <a:pt x="1031748" y="670560"/>
                </a:moveTo>
                <a:lnTo>
                  <a:pt x="1007364" y="670560"/>
                </a:lnTo>
                <a:lnTo>
                  <a:pt x="1007364" y="664464"/>
                </a:lnTo>
                <a:lnTo>
                  <a:pt x="1031748" y="664464"/>
                </a:lnTo>
                <a:lnTo>
                  <a:pt x="1031748" y="670560"/>
                </a:lnTo>
                <a:close/>
              </a:path>
              <a:path w="2784475" h="670559">
                <a:moveTo>
                  <a:pt x="987552" y="670560"/>
                </a:moveTo>
                <a:lnTo>
                  <a:pt x="961644" y="670560"/>
                </a:lnTo>
                <a:lnTo>
                  <a:pt x="961644" y="664464"/>
                </a:lnTo>
                <a:lnTo>
                  <a:pt x="987552" y="664464"/>
                </a:lnTo>
                <a:lnTo>
                  <a:pt x="987552" y="670560"/>
                </a:lnTo>
                <a:close/>
              </a:path>
              <a:path w="2784475" h="670559">
                <a:moveTo>
                  <a:pt x="943356" y="670560"/>
                </a:moveTo>
                <a:lnTo>
                  <a:pt x="917448" y="670560"/>
                </a:lnTo>
                <a:lnTo>
                  <a:pt x="917448" y="664464"/>
                </a:lnTo>
                <a:lnTo>
                  <a:pt x="943356" y="664464"/>
                </a:lnTo>
                <a:lnTo>
                  <a:pt x="943356" y="670560"/>
                </a:lnTo>
                <a:close/>
              </a:path>
              <a:path w="2784475" h="670559">
                <a:moveTo>
                  <a:pt x="899160" y="670560"/>
                </a:moveTo>
                <a:lnTo>
                  <a:pt x="873252" y="670560"/>
                </a:lnTo>
                <a:lnTo>
                  <a:pt x="873252" y="664464"/>
                </a:lnTo>
                <a:lnTo>
                  <a:pt x="899160" y="664464"/>
                </a:lnTo>
                <a:lnTo>
                  <a:pt x="899160" y="670560"/>
                </a:lnTo>
                <a:close/>
              </a:path>
              <a:path w="2784475" h="670559">
                <a:moveTo>
                  <a:pt x="854964" y="670560"/>
                </a:moveTo>
                <a:lnTo>
                  <a:pt x="829056" y="670560"/>
                </a:lnTo>
                <a:lnTo>
                  <a:pt x="829056" y="664464"/>
                </a:lnTo>
                <a:lnTo>
                  <a:pt x="854964" y="664464"/>
                </a:lnTo>
                <a:lnTo>
                  <a:pt x="854964" y="670560"/>
                </a:lnTo>
                <a:close/>
              </a:path>
              <a:path w="2784475" h="670559">
                <a:moveTo>
                  <a:pt x="809244" y="670560"/>
                </a:moveTo>
                <a:lnTo>
                  <a:pt x="784860" y="670560"/>
                </a:lnTo>
                <a:lnTo>
                  <a:pt x="784860" y="664464"/>
                </a:lnTo>
                <a:lnTo>
                  <a:pt x="809244" y="664464"/>
                </a:lnTo>
                <a:lnTo>
                  <a:pt x="809244" y="670560"/>
                </a:lnTo>
                <a:close/>
              </a:path>
              <a:path w="2784475" h="670559">
                <a:moveTo>
                  <a:pt x="765048" y="670560"/>
                </a:moveTo>
                <a:lnTo>
                  <a:pt x="740664" y="670560"/>
                </a:lnTo>
                <a:lnTo>
                  <a:pt x="740664" y="664464"/>
                </a:lnTo>
                <a:lnTo>
                  <a:pt x="765048" y="664464"/>
                </a:lnTo>
                <a:lnTo>
                  <a:pt x="765048" y="670560"/>
                </a:lnTo>
                <a:close/>
              </a:path>
              <a:path w="2784475" h="670559">
                <a:moveTo>
                  <a:pt x="720852" y="670560"/>
                </a:moveTo>
                <a:lnTo>
                  <a:pt x="694944" y="670560"/>
                </a:lnTo>
                <a:lnTo>
                  <a:pt x="694944" y="664464"/>
                </a:lnTo>
                <a:lnTo>
                  <a:pt x="720852" y="664464"/>
                </a:lnTo>
                <a:lnTo>
                  <a:pt x="720852" y="670560"/>
                </a:lnTo>
                <a:close/>
              </a:path>
              <a:path w="2784475" h="670559">
                <a:moveTo>
                  <a:pt x="676656" y="670560"/>
                </a:moveTo>
                <a:lnTo>
                  <a:pt x="650748" y="670560"/>
                </a:lnTo>
                <a:lnTo>
                  <a:pt x="650748" y="664464"/>
                </a:lnTo>
                <a:lnTo>
                  <a:pt x="676656" y="664464"/>
                </a:lnTo>
                <a:lnTo>
                  <a:pt x="676656" y="670560"/>
                </a:lnTo>
                <a:close/>
              </a:path>
              <a:path w="2784475" h="670559">
                <a:moveTo>
                  <a:pt x="632460" y="670560"/>
                </a:moveTo>
                <a:lnTo>
                  <a:pt x="606552" y="670560"/>
                </a:lnTo>
                <a:lnTo>
                  <a:pt x="606552" y="664464"/>
                </a:lnTo>
                <a:lnTo>
                  <a:pt x="632460" y="664464"/>
                </a:lnTo>
                <a:lnTo>
                  <a:pt x="632460" y="670560"/>
                </a:lnTo>
                <a:close/>
              </a:path>
              <a:path w="2784475" h="670559">
                <a:moveTo>
                  <a:pt x="588264" y="670560"/>
                </a:moveTo>
                <a:lnTo>
                  <a:pt x="562356" y="670560"/>
                </a:lnTo>
                <a:lnTo>
                  <a:pt x="562356" y="664464"/>
                </a:lnTo>
                <a:lnTo>
                  <a:pt x="588264" y="664464"/>
                </a:lnTo>
                <a:lnTo>
                  <a:pt x="588264" y="670560"/>
                </a:lnTo>
                <a:close/>
              </a:path>
              <a:path w="2784475" h="670559">
                <a:moveTo>
                  <a:pt x="542544" y="670560"/>
                </a:moveTo>
                <a:lnTo>
                  <a:pt x="518160" y="670560"/>
                </a:lnTo>
                <a:lnTo>
                  <a:pt x="518160" y="664464"/>
                </a:lnTo>
                <a:lnTo>
                  <a:pt x="542544" y="664464"/>
                </a:lnTo>
                <a:lnTo>
                  <a:pt x="542544" y="670560"/>
                </a:lnTo>
                <a:close/>
              </a:path>
              <a:path w="2784475" h="670559">
                <a:moveTo>
                  <a:pt x="498348" y="670560"/>
                </a:moveTo>
                <a:lnTo>
                  <a:pt x="473964" y="670560"/>
                </a:lnTo>
                <a:lnTo>
                  <a:pt x="473964" y="664464"/>
                </a:lnTo>
                <a:lnTo>
                  <a:pt x="498348" y="664464"/>
                </a:lnTo>
                <a:lnTo>
                  <a:pt x="498348" y="670560"/>
                </a:lnTo>
                <a:close/>
              </a:path>
              <a:path w="2784475" h="670559">
                <a:moveTo>
                  <a:pt x="454152" y="670560"/>
                </a:moveTo>
                <a:lnTo>
                  <a:pt x="428244" y="670560"/>
                </a:lnTo>
                <a:lnTo>
                  <a:pt x="428244" y="664464"/>
                </a:lnTo>
                <a:lnTo>
                  <a:pt x="454152" y="664464"/>
                </a:lnTo>
                <a:lnTo>
                  <a:pt x="454152" y="670560"/>
                </a:lnTo>
                <a:close/>
              </a:path>
              <a:path w="2784475" h="670559">
                <a:moveTo>
                  <a:pt x="409956" y="670560"/>
                </a:moveTo>
                <a:lnTo>
                  <a:pt x="384048" y="670560"/>
                </a:lnTo>
                <a:lnTo>
                  <a:pt x="384048" y="664464"/>
                </a:lnTo>
                <a:lnTo>
                  <a:pt x="409956" y="664464"/>
                </a:lnTo>
                <a:lnTo>
                  <a:pt x="409956" y="670560"/>
                </a:lnTo>
                <a:close/>
              </a:path>
              <a:path w="2784475" h="670559">
                <a:moveTo>
                  <a:pt x="365760" y="670560"/>
                </a:moveTo>
                <a:lnTo>
                  <a:pt x="339852" y="670560"/>
                </a:lnTo>
                <a:lnTo>
                  <a:pt x="339852" y="664464"/>
                </a:lnTo>
                <a:lnTo>
                  <a:pt x="365760" y="664464"/>
                </a:lnTo>
                <a:lnTo>
                  <a:pt x="365760" y="670560"/>
                </a:lnTo>
                <a:close/>
              </a:path>
              <a:path w="2784475" h="670559">
                <a:moveTo>
                  <a:pt x="321564" y="670560"/>
                </a:moveTo>
                <a:lnTo>
                  <a:pt x="295656" y="670560"/>
                </a:lnTo>
                <a:lnTo>
                  <a:pt x="295656" y="664464"/>
                </a:lnTo>
                <a:lnTo>
                  <a:pt x="321564" y="664464"/>
                </a:lnTo>
                <a:lnTo>
                  <a:pt x="321564" y="670560"/>
                </a:lnTo>
                <a:close/>
              </a:path>
              <a:path w="2784475" h="670559">
                <a:moveTo>
                  <a:pt x="275844" y="670560"/>
                </a:moveTo>
                <a:lnTo>
                  <a:pt x="251460" y="670560"/>
                </a:lnTo>
                <a:lnTo>
                  <a:pt x="251460" y="664464"/>
                </a:lnTo>
                <a:lnTo>
                  <a:pt x="275844" y="664464"/>
                </a:lnTo>
                <a:lnTo>
                  <a:pt x="275844" y="670560"/>
                </a:lnTo>
                <a:close/>
              </a:path>
              <a:path w="2784475" h="670559">
                <a:moveTo>
                  <a:pt x="231648" y="670560"/>
                </a:moveTo>
                <a:lnTo>
                  <a:pt x="207264" y="670560"/>
                </a:lnTo>
                <a:lnTo>
                  <a:pt x="207264" y="664464"/>
                </a:lnTo>
                <a:lnTo>
                  <a:pt x="231648" y="664464"/>
                </a:lnTo>
                <a:lnTo>
                  <a:pt x="231648" y="670560"/>
                </a:lnTo>
                <a:close/>
              </a:path>
              <a:path w="2784475" h="670559">
                <a:moveTo>
                  <a:pt x="187452" y="670560"/>
                </a:moveTo>
                <a:lnTo>
                  <a:pt x="161544" y="670560"/>
                </a:lnTo>
                <a:lnTo>
                  <a:pt x="161544" y="664464"/>
                </a:lnTo>
                <a:lnTo>
                  <a:pt x="187452" y="664464"/>
                </a:lnTo>
                <a:lnTo>
                  <a:pt x="187452" y="670560"/>
                </a:lnTo>
                <a:close/>
              </a:path>
              <a:path w="2784475" h="670559">
                <a:moveTo>
                  <a:pt x="143256" y="670560"/>
                </a:moveTo>
                <a:lnTo>
                  <a:pt x="117348" y="670560"/>
                </a:lnTo>
                <a:lnTo>
                  <a:pt x="117348" y="664464"/>
                </a:lnTo>
                <a:lnTo>
                  <a:pt x="143256" y="664464"/>
                </a:lnTo>
                <a:lnTo>
                  <a:pt x="143256" y="670560"/>
                </a:lnTo>
                <a:close/>
              </a:path>
              <a:path w="2784475" h="670559">
                <a:moveTo>
                  <a:pt x="99060" y="669036"/>
                </a:moveTo>
                <a:lnTo>
                  <a:pt x="89916" y="667512"/>
                </a:lnTo>
                <a:lnTo>
                  <a:pt x="79248" y="664464"/>
                </a:lnTo>
                <a:lnTo>
                  <a:pt x="73152" y="662940"/>
                </a:lnTo>
                <a:lnTo>
                  <a:pt x="74676" y="656844"/>
                </a:lnTo>
                <a:lnTo>
                  <a:pt x="82296" y="659892"/>
                </a:lnTo>
                <a:lnTo>
                  <a:pt x="86106" y="659892"/>
                </a:lnTo>
                <a:lnTo>
                  <a:pt x="91440" y="661416"/>
                </a:lnTo>
                <a:lnTo>
                  <a:pt x="99060" y="662940"/>
                </a:lnTo>
                <a:lnTo>
                  <a:pt x="99060" y="669036"/>
                </a:lnTo>
                <a:close/>
              </a:path>
              <a:path w="2784475" h="670559">
                <a:moveTo>
                  <a:pt x="86106" y="659892"/>
                </a:moveTo>
                <a:lnTo>
                  <a:pt x="82296" y="659892"/>
                </a:lnTo>
                <a:lnTo>
                  <a:pt x="80772" y="658368"/>
                </a:lnTo>
                <a:lnTo>
                  <a:pt x="86106" y="659892"/>
                </a:lnTo>
                <a:close/>
              </a:path>
              <a:path w="2784475" h="670559">
                <a:moveTo>
                  <a:pt x="54864" y="653796"/>
                </a:moveTo>
                <a:lnTo>
                  <a:pt x="41148" y="644652"/>
                </a:lnTo>
                <a:lnTo>
                  <a:pt x="35052" y="638556"/>
                </a:lnTo>
                <a:lnTo>
                  <a:pt x="39624" y="633984"/>
                </a:lnTo>
                <a:lnTo>
                  <a:pt x="45720" y="640080"/>
                </a:lnTo>
                <a:lnTo>
                  <a:pt x="47244" y="640080"/>
                </a:lnTo>
                <a:lnTo>
                  <a:pt x="53340" y="646176"/>
                </a:lnTo>
                <a:lnTo>
                  <a:pt x="59436" y="649224"/>
                </a:lnTo>
                <a:lnTo>
                  <a:pt x="54864" y="653796"/>
                </a:lnTo>
                <a:close/>
              </a:path>
              <a:path w="2784475" h="670559">
                <a:moveTo>
                  <a:pt x="47244" y="640080"/>
                </a:moveTo>
                <a:lnTo>
                  <a:pt x="45720" y="640080"/>
                </a:lnTo>
                <a:lnTo>
                  <a:pt x="45720" y="638556"/>
                </a:lnTo>
                <a:lnTo>
                  <a:pt x="47244" y="640080"/>
                </a:lnTo>
                <a:close/>
              </a:path>
              <a:path w="2784475" h="670559">
                <a:moveTo>
                  <a:pt x="21336" y="623316"/>
                </a:moveTo>
                <a:lnTo>
                  <a:pt x="18288" y="620268"/>
                </a:lnTo>
                <a:lnTo>
                  <a:pt x="9144" y="601980"/>
                </a:lnTo>
                <a:lnTo>
                  <a:pt x="15240" y="598932"/>
                </a:lnTo>
                <a:lnTo>
                  <a:pt x="18288" y="608076"/>
                </a:lnTo>
                <a:lnTo>
                  <a:pt x="24384" y="617220"/>
                </a:lnTo>
                <a:lnTo>
                  <a:pt x="25400" y="617220"/>
                </a:lnTo>
                <a:lnTo>
                  <a:pt x="27432" y="620268"/>
                </a:lnTo>
                <a:lnTo>
                  <a:pt x="21336" y="623316"/>
                </a:lnTo>
                <a:close/>
              </a:path>
              <a:path w="2784475" h="670559">
                <a:moveTo>
                  <a:pt x="25400" y="617220"/>
                </a:moveTo>
                <a:lnTo>
                  <a:pt x="24384" y="617220"/>
                </a:lnTo>
                <a:lnTo>
                  <a:pt x="24384" y="615696"/>
                </a:lnTo>
                <a:lnTo>
                  <a:pt x="25400" y="617220"/>
                </a:lnTo>
                <a:close/>
              </a:path>
            </a:pathLst>
          </a:custGeom>
          <a:solidFill>
            <a:srgbClr val="EF2328"/>
          </a:solidFill>
        </p:spPr>
        <p:txBody>
          <a:bodyPr wrap="square" lIns="0" tIns="0" rIns="0" bIns="0" rtlCol="0"/>
          <a:lstStyle/>
          <a:p>
            <a:endParaRPr sz="2311"/>
          </a:p>
        </p:txBody>
      </p:sp>
      <p:sp>
        <p:nvSpPr>
          <p:cNvPr id="4" name="object 24"/>
          <p:cNvSpPr txBox="1"/>
          <p:nvPr/>
        </p:nvSpPr>
        <p:spPr>
          <a:xfrm>
            <a:off x="8119985" y="4861044"/>
            <a:ext cx="4655311" cy="846116"/>
          </a:xfrm>
          <a:prstGeom prst="rect">
            <a:avLst/>
          </a:prstGeom>
        </p:spPr>
        <p:txBody>
          <a:bodyPr vert="horz" wrap="square" lIns="0" tIns="16306" rIns="0" bIns="0" rtlCol="0">
            <a:spAutoFit/>
          </a:bodyPr>
          <a:lstStyle/>
          <a:p>
            <a:pPr marR="6522" indent="815" algn="ctr">
              <a:spcBef>
                <a:spcPts val="128"/>
              </a:spcBef>
            </a:pPr>
            <a:r>
              <a:rPr sz="1797" spc="-13" dirty="0">
                <a:latin typeface="Carlito"/>
                <a:cs typeface="Carlito"/>
              </a:rPr>
              <a:t>Pemeriksa </a:t>
            </a:r>
            <a:r>
              <a:rPr sz="1797" spc="-6" dirty="0">
                <a:latin typeface="Carlito"/>
                <a:cs typeface="Carlito"/>
              </a:rPr>
              <a:t>Pajak harus menyampaikan </a:t>
            </a:r>
            <a:r>
              <a:rPr sz="1797" spc="-19" dirty="0">
                <a:latin typeface="Carlito"/>
                <a:cs typeface="Carlito"/>
              </a:rPr>
              <a:t>surat  </a:t>
            </a:r>
            <a:r>
              <a:rPr sz="1797" spc="-6" dirty="0">
                <a:latin typeface="Carlito"/>
                <a:cs typeface="Carlito"/>
              </a:rPr>
              <a:t>pemberitahuan </a:t>
            </a:r>
            <a:r>
              <a:rPr sz="1797" spc="-13" dirty="0">
                <a:latin typeface="Carlito"/>
                <a:cs typeface="Carlito"/>
              </a:rPr>
              <a:t>penghentian Pemeriksaan kepada Wajib  </a:t>
            </a:r>
            <a:r>
              <a:rPr sz="1797" spc="-6" dirty="0">
                <a:latin typeface="Carlito"/>
                <a:cs typeface="Carlito"/>
              </a:rPr>
              <a:t>Pajak</a:t>
            </a:r>
            <a:endParaRPr sz="1797">
              <a:latin typeface="Carlito"/>
              <a:cs typeface="Carlito"/>
            </a:endParaRPr>
          </a:p>
        </p:txBody>
      </p:sp>
      <p:sp>
        <p:nvSpPr>
          <p:cNvPr id="5" name="object 25"/>
          <p:cNvSpPr/>
          <p:nvPr/>
        </p:nvSpPr>
        <p:spPr>
          <a:xfrm>
            <a:off x="1979140" y="4462435"/>
            <a:ext cx="5166380" cy="1467006"/>
          </a:xfrm>
          <a:custGeom>
            <a:avLst/>
            <a:gdLst/>
            <a:ahLst/>
            <a:cxnLst/>
            <a:rect l="l" t="t" r="r" b="b"/>
            <a:pathLst>
              <a:path w="2784475" h="670559">
                <a:moveTo>
                  <a:pt x="6096" y="556260"/>
                </a:moveTo>
                <a:lnTo>
                  <a:pt x="0" y="556260"/>
                </a:lnTo>
                <a:lnTo>
                  <a:pt x="0" y="531876"/>
                </a:lnTo>
                <a:lnTo>
                  <a:pt x="6096" y="531876"/>
                </a:lnTo>
                <a:lnTo>
                  <a:pt x="6096" y="556260"/>
                </a:lnTo>
                <a:close/>
              </a:path>
              <a:path w="2784475" h="670559">
                <a:moveTo>
                  <a:pt x="6096" y="512064"/>
                </a:moveTo>
                <a:lnTo>
                  <a:pt x="0" y="512064"/>
                </a:lnTo>
                <a:lnTo>
                  <a:pt x="0" y="487680"/>
                </a:lnTo>
                <a:lnTo>
                  <a:pt x="6096" y="487680"/>
                </a:lnTo>
                <a:lnTo>
                  <a:pt x="6096" y="512064"/>
                </a:lnTo>
                <a:close/>
              </a:path>
              <a:path w="2784475" h="670559">
                <a:moveTo>
                  <a:pt x="6096" y="467868"/>
                </a:moveTo>
                <a:lnTo>
                  <a:pt x="0" y="467868"/>
                </a:lnTo>
                <a:lnTo>
                  <a:pt x="0" y="441960"/>
                </a:lnTo>
                <a:lnTo>
                  <a:pt x="6096" y="441960"/>
                </a:lnTo>
                <a:lnTo>
                  <a:pt x="6096" y="467868"/>
                </a:lnTo>
                <a:close/>
              </a:path>
              <a:path w="2784475" h="670559">
                <a:moveTo>
                  <a:pt x="6096" y="423672"/>
                </a:moveTo>
                <a:lnTo>
                  <a:pt x="0" y="423672"/>
                </a:lnTo>
                <a:lnTo>
                  <a:pt x="0" y="397764"/>
                </a:lnTo>
                <a:lnTo>
                  <a:pt x="6096" y="397764"/>
                </a:lnTo>
                <a:lnTo>
                  <a:pt x="6096" y="423672"/>
                </a:lnTo>
                <a:close/>
              </a:path>
              <a:path w="2784475" h="670559">
                <a:moveTo>
                  <a:pt x="6096" y="379476"/>
                </a:moveTo>
                <a:lnTo>
                  <a:pt x="0" y="379476"/>
                </a:lnTo>
                <a:lnTo>
                  <a:pt x="0" y="353568"/>
                </a:lnTo>
                <a:lnTo>
                  <a:pt x="6096" y="353568"/>
                </a:lnTo>
                <a:lnTo>
                  <a:pt x="6096" y="379476"/>
                </a:lnTo>
                <a:close/>
              </a:path>
              <a:path w="2784475" h="670559">
                <a:moveTo>
                  <a:pt x="6096" y="335280"/>
                </a:moveTo>
                <a:lnTo>
                  <a:pt x="0" y="335280"/>
                </a:lnTo>
                <a:lnTo>
                  <a:pt x="0" y="309372"/>
                </a:lnTo>
                <a:lnTo>
                  <a:pt x="6096" y="309372"/>
                </a:lnTo>
                <a:lnTo>
                  <a:pt x="6096" y="335280"/>
                </a:lnTo>
                <a:close/>
              </a:path>
              <a:path w="2784475" h="670559">
                <a:moveTo>
                  <a:pt x="6096" y="289560"/>
                </a:moveTo>
                <a:lnTo>
                  <a:pt x="0" y="289560"/>
                </a:lnTo>
                <a:lnTo>
                  <a:pt x="0" y="265176"/>
                </a:lnTo>
                <a:lnTo>
                  <a:pt x="6096" y="265176"/>
                </a:lnTo>
                <a:lnTo>
                  <a:pt x="6096" y="289560"/>
                </a:lnTo>
                <a:close/>
              </a:path>
              <a:path w="2784475" h="670559">
                <a:moveTo>
                  <a:pt x="6096" y="245364"/>
                </a:moveTo>
                <a:lnTo>
                  <a:pt x="0" y="245364"/>
                </a:lnTo>
                <a:lnTo>
                  <a:pt x="0" y="220980"/>
                </a:lnTo>
                <a:lnTo>
                  <a:pt x="6096" y="220980"/>
                </a:lnTo>
                <a:lnTo>
                  <a:pt x="6096" y="245364"/>
                </a:lnTo>
                <a:close/>
              </a:path>
              <a:path w="2784475" h="670559">
                <a:moveTo>
                  <a:pt x="6096" y="201168"/>
                </a:moveTo>
                <a:lnTo>
                  <a:pt x="0" y="201168"/>
                </a:lnTo>
                <a:lnTo>
                  <a:pt x="0" y="175260"/>
                </a:lnTo>
                <a:lnTo>
                  <a:pt x="6096" y="175260"/>
                </a:lnTo>
                <a:lnTo>
                  <a:pt x="6096" y="201168"/>
                </a:lnTo>
                <a:close/>
              </a:path>
              <a:path w="2784475" h="670559">
                <a:moveTo>
                  <a:pt x="6096" y="156972"/>
                </a:moveTo>
                <a:lnTo>
                  <a:pt x="0" y="156972"/>
                </a:lnTo>
                <a:lnTo>
                  <a:pt x="0" y="131064"/>
                </a:lnTo>
                <a:lnTo>
                  <a:pt x="6096" y="131064"/>
                </a:lnTo>
                <a:lnTo>
                  <a:pt x="6096" y="156972"/>
                </a:lnTo>
                <a:close/>
              </a:path>
              <a:path w="2784475" h="670559">
                <a:moveTo>
                  <a:pt x="6096" y="112776"/>
                </a:moveTo>
                <a:lnTo>
                  <a:pt x="0" y="112776"/>
                </a:lnTo>
                <a:lnTo>
                  <a:pt x="0" y="102108"/>
                </a:lnTo>
                <a:lnTo>
                  <a:pt x="3048" y="91440"/>
                </a:lnTo>
                <a:lnTo>
                  <a:pt x="3048" y="86868"/>
                </a:lnTo>
                <a:lnTo>
                  <a:pt x="9144" y="88392"/>
                </a:lnTo>
                <a:lnTo>
                  <a:pt x="9144" y="92964"/>
                </a:lnTo>
                <a:lnTo>
                  <a:pt x="7620" y="103632"/>
                </a:lnTo>
                <a:lnTo>
                  <a:pt x="6096" y="112776"/>
                </a:lnTo>
                <a:close/>
              </a:path>
              <a:path w="2784475" h="670559">
                <a:moveTo>
                  <a:pt x="15240" y="70104"/>
                </a:moveTo>
                <a:lnTo>
                  <a:pt x="10668" y="68580"/>
                </a:lnTo>
                <a:lnTo>
                  <a:pt x="13716" y="59436"/>
                </a:lnTo>
                <a:lnTo>
                  <a:pt x="22860" y="45720"/>
                </a:lnTo>
                <a:lnTo>
                  <a:pt x="28956" y="48768"/>
                </a:lnTo>
                <a:lnTo>
                  <a:pt x="25527" y="53340"/>
                </a:lnTo>
                <a:lnTo>
                  <a:pt x="24384" y="53340"/>
                </a:lnTo>
                <a:lnTo>
                  <a:pt x="19812" y="62484"/>
                </a:lnTo>
                <a:lnTo>
                  <a:pt x="15240" y="70104"/>
                </a:lnTo>
                <a:close/>
              </a:path>
              <a:path w="2784475" h="670559">
                <a:moveTo>
                  <a:pt x="24384" y="54864"/>
                </a:moveTo>
                <a:lnTo>
                  <a:pt x="24384" y="53340"/>
                </a:lnTo>
                <a:lnTo>
                  <a:pt x="25527" y="53340"/>
                </a:lnTo>
                <a:lnTo>
                  <a:pt x="24384" y="54864"/>
                </a:lnTo>
                <a:close/>
              </a:path>
              <a:path w="2784475" h="670559">
                <a:moveTo>
                  <a:pt x="41148" y="35052"/>
                </a:moveTo>
                <a:lnTo>
                  <a:pt x="36576" y="30480"/>
                </a:lnTo>
                <a:lnTo>
                  <a:pt x="41148" y="25908"/>
                </a:lnTo>
                <a:lnTo>
                  <a:pt x="50292" y="19812"/>
                </a:lnTo>
                <a:lnTo>
                  <a:pt x="57912" y="15240"/>
                </a:lnTo>
                <a:lnTo>
                  <a:pt x="60960" y="21336"/>
                </a:lnTo>
                <a:lnTo>
                  <a:pt x="55880" y="24384"/>
                </a:lnTo>
                <a:lnTo>
                  <a:pt x="53340" y="24384"/>
                </a:lnTo>
                <a:lnTo>
                  <a:pt x="47244" y="30480"/>
                </a:lnTo>
                <a:lnTo>
                  <a:pt x="45720" y="30480"/>
                </a:lnTo>
                <a:lnTo>
                  <a:pt x="41148" y="35052"/>
                </a:lnTo>
                <a:close/>
              </a:path>
              <a:path w="2784475" h="670559">
                <a:moveTo>
                  <a:pt x="53340" y="25908"/>
                </a:moveTo>
                <a:lnTo>
                  <a:pt x="53340" y="24384"/>
                </a:lnTo>
                <a:lnTo>
                  <a:pt x="55880" y="24384"/>
                </a:lnTo>
                <a:lnTo>
                  <a:pt x="53340" y="25908"/>
                </a:lnTo>
                <a:close/>
              </a:path>
              <a:path w="2784475" h="670559">
                <a:moveTo>
                  <a:pt x="45720" y="32004"/>
                </a:moveTo>
                <a:lnTo>
                  <a:pt x="45720" y="30480"/>
                </a:lnTo>
                <a:lnTo>
                  <a:pt x="47244" y="30480"/>
                </a:lnTo>
                <a:lnTo>
                  <a:pt x="45720" y="32004"/>
                </a:lnTo>
                <a:close/>
              </a:path>
              <a:path w="2784475" h="670559">
                <a:moveTo>
                  <a:pt x="77724" y="13716"/>
                </a:moveTo>
                <a:lnTo>
                  <a:pt x="74676" y="7620"/>
                </a:lnTo>
                <a:lnTo>
                  <a:pt x="80772" y="6096"/>
                </a:lnTo>
                <a:lnTo>
                  <a:pt x="91440" y="3048"/>
                </a:lnTo>
                <a:lnTo>
                  <a:pt x="100584" y="1524"/>
                </a:lnTo>
                <a:lnTo>
                  <a:pt x="100584" y="7620"/>
                </a:lnTo>
                <a:lnTo>
                  <a:pt x="91440" y="9144"/>
                </a:lnTo>
                <a:lnTo>
                  <a:pt x="92964" y="9144"/>
                </a:lnTo>
                <a:lnTo>
                  <a:pt x="82296" y="12192"/>
                </a:lnTo>
                <a:lnTo>
                  <a:pt x="77724" y="13716"/>
                </a:lnTo>
                <a:close/>
              </a:path>
              <a:path w="2784475" h="670559">
                <a:moveTo>
                  <a:pt x="144780" y="6096"/>
                </a:moveTo>
                <a:lnTo>
                  <a:pt x="120396" y="6096"/>
                </a:lnTo>
                <a:lnTo>
                  <a:pt x="120396" y="0"/>
                </a:lnTo>
                <a:lnTo>
                  <a:pt x="144780" y="0"/>
                </a:lnTo>
                <a:lnTo>
                  <a:pt x="144780" y="6096"/>
                </a:lnTo>
                <a:close/>
              </a:path>
              <a:path w="2784475" h="670559">
                <a:moveTo>
                  <a:pt x="188976" y="6096"/>
                </a:moveTo>
                <a:lnTo>
                  <a:pt x="164592" y="6096"/>
                </a:lnTo>
                <a:lnTo>
                  <a:pt x="164592" y="0"/>
                </a:lnTo>
                <a:lnTo>
                  <a:pt x="188976" y="0"/>
                </a:lnTo>
                <a:lnTo>
                  <a:pt x="188976" y="6096"/>
                </a:lnTo>
                <a:close/>
              </a:path>
              <a:path w="2784475" h="670559">
                <a:moveTo>
                  <a:pt x="234696" y="6096"/>
                </a:moveTo>
                <a:lnTo>
                  <a:pt x="208788" y="6096"/>
                </a:lnTo>
                <a:lnTo>
                  <a:pt x="208788" y="0"/>
                </a:lnTo>
                <a:lnTo>
                  <a:pt x="234696" y="0"/>
                </a:lnTo>
                <a:lnTo>
                  <a:pt x="234696" y="6096"/>
                </a:lnTo>
                <a:close/>
              </a:path>
              <a:path w="2784475" h="670559">
                <a:moveTo>
                  <a:pt x="278892" y="6096"/>
                </a:moveTo>
                <a:lnTo>
                  <a:pt x="252984" y="6096"/>
                </a:lnTo>
                <a:lnTo>
                  <a:pt x="252984" y="0"/>
                </a:lnTo>
                <a:lnTo>
                  <a:pt x="278892" y="0"/>
                </a:lnTo>
                <a:lnTo>
                  <a:pt x="278892" y="6096"/>
                </a:lnTo>
                <a:close/>
              </a:path>
              <a:path w="2784475" h="670559">
                <a:moveTo>
                  <a:pt x="323088" y="6096"/>
                </a:moveTo>
                <a:lnTo>
                  <a:pt x="297180" y="6096"/>
                </a:lnTo>
                <a:lnTo>
                  <a:pt x="297180" y="0"/>
                </a:lnTo>
                <a:lnTo>
                  <a:pt x="323088" y="0"/>
                </a:lnTo>
                <a:lnTo>
                  <a:pt x="323088" y="6096"/>
                </a:lnTo>
                <a:close/>
              </a:path>
              <a:path w="2784475" h="670559">
                <a:moveTo>
                  <a:pt x="367284" y="6096"/>
                </a:moveTo>
                <a:lnTo>
                  <a:pt x="341376" y="6096"/>
                </a:lnTo>
                <a:lnTo>
                  <a:pt x="341376" y="0"/>
                </a:lnTo>
                <a:lnTo>
                  <a:pt x="367284" y="0"/>
                </a:lnTo>
                <a:lnTo>
                  <a:pt x="367284" y="6096"/>
                </a:lnTo>
                <a:close/>
              </a:path>
              <a:path w="2784475" h="670559">
                <a:moveTo>
                  <a:pt x="411480" y="6096"/>
                </a:moveTo>
                <a:lnTo>
                  <a:pt x="387096" y="6096"/>
                </a:lnTo>
                <a:lnTo>
                  <a:pt x="387096" y="0"/>
                </a:lnTo>
                <a:lnTo>
                  <a:pt x="411480" y="0"/>
                </a:lnTo>
                <a:lnTo>
                  <a:pt x="411480" y="6096"/>
                </a:lnTo>
                <a:close/>
              </a:path>
              <a:path w="2784475" h="670559">
                <a:moveTo>
                  <a:pt x="455676" y="6096"/>
                </a:moveTo>
                <a:lnTo>
                  <a:pt x="431292" y="6096"/>
                </a:lnTo>
                <a:lnTo>
                  <a:pt x="431292" y="0"/>
                </a:lnTo>
                <a:lnTo>
                  <a:pt x="455676" y="0"/>
                </a:lnTo>
                <a:lnTo>
                  <a:pt x="455676" y="6096"/>
                </a:lnTo>
                <a:close/>
              </a:path>
              <a:path w="2784475" h="670559">
                <a:moveTo>
                  <a:pt x="501396" y="6096"/>
                </a:moveTo>
                <a:lnTo>
                  <a:pt x="475488" y="6096"/>
                </a:lnTo>
                <a:lnTo>
                  <a:pt x="475488" y="0"/>
                </a:lnTo>
                <a:lnTo>
                  <a:pt x="501396" y="0"/>
                </a:lnTo>
                <a:lnTo>
                  <a:pt x="501396" y="6096"/>
                </a:lnTo>
                <a:close/>
              </a:path>
              <a:path w="2784475" h="670559">
                <a:moveTo>
                  <a:pt x="545592" y="6096"/>
                </a:moveTo>
                <a:lnTo>
                  <a:pt x="519684" y="6096"/>
                </a:lnTo>
                <a:lnTo>
                  <a:pt x="519684" y="0"/>
                </a:lnTo>
                <a:lnTo>
                  <a:pt x="545592" y="0"/>
                </a:lnTo>
                <a:lnTo>
                  <a:pt x="545592" y="6096"/>
                </a:lnTo>
                <a:close/>
              </a:path>
              <a:path w="2784475" h="670559">
                <a:moveTo>
                  <a:pt x="589788" y="6096"/>
                </a:moveTo>
                <a:lnTo>
                  <a:pt x="563880" y="6096"/>
                </a:lnTo>
                <a:lnTo>
                  <a:pt x="563880" y="0"/>
                </a:lnTo>
                <a:lnTo>
                  <a:pt x="589788" y="0"/>
                </a:lnTo>
                <a:lnTo>
                  <a:pt x="589788" y="6096"/>
                </a:lnTo>
                <a:close/>
              </a:path>
              <a:path w="2784475" h="670559">
                <a:moveTo>
                  <a:pt x="633984" y="6096"/>
                </a:moveTo>
                <a:lnTo>
                  <a:pt x="608076" y="6096"/>
                </a:lnTo>
                <a:lnTo>
                  <a:pt x="608076" y="0"/>
                </a:lnTo>
                <a:lnTo>
                  <a:pt x="633984" y="0"/>
                </a:lnTo>
                <a:lnTo>
                  <a:pt x="633984" y="6096"/>
                </a:lnTo>
                <a:close/>
              </a:path>
              <a:path w="2784475" h="670559">
                <a:moveTo>
                  <a:pt x="678180" y="6096"/>
                </a:moveTo>
                <a:lnTo>
                  <a:pt x="653796" y="6096"/>
                </a:lnTo>
                <a:lnTo>
                  <a:pt x="653796" y="0"/>
                </a:lnTo>
                <a:lnTo>
                  <a:pt x="678180" y="0"/>
                </a:lnTo>
                <a:lnTo>
                  <a:pt x="678180" y="6096"/>
                </a:lnTo>
                <a:close/>
              </a:path>
              <a:path w="2784475" h="670559">
                <a:moveTo>
                  <a:pt x="722376" y="6096"/>
                </a:moveTo>
                <a:lnTo>
                  <a:pt x="697992" y="6096"/>
                </a:lnTo>
                <a:lnTo>
                  <a:pt x="697992" y="0"/>
                </a:lnTo>
                <a:lnTo>
                  <a:pt x="722376" y="0"/>
                </a:lnTo>
                <a:lnTo>
                  <a:pt x="722376" y="6096"/>
                </a:lnTo>
                <a:close/>
              </a:path>
              <a:path w="2784475" h="670559">
                <a:moveTo>
                  <a:pt x="768096" y="6096"/>
                </a:moveTo>
                <a:lnTo>
                  <a:pt x="742188" y="6096"/>
                </a:lnTo>
                <a:lnTo>
                  <a:pt x="742188" y="0"/>
                </a:lnTo>
                <a:lnTo>
                  <a:pt x="768096" y="0"/>
                </a:lnTo>
                <a:lnTo>
                  <a:pt x="768096" y="6096"/>
                </a:lnTo>
                <a:close/>
              </a:path>
              <a:path w="2784475" h="670559">
                <a:moveTo>
                  <a:pt x="812292" y="6096"/>
                </a:moveTo>
                <a:lnTo>
                  <a:pt x="786384" y="6096"/>
                </a:lnTo>
                <a:lnTo>
                  <a:pt x="786384" y="0"/>
                </a:lnTo>
                <a:lnTo>
                  <a:pt x="812292" y="0"/>
                </a:lnTo>
                <a:lnTo>
                  <a:pt x="812292" y="6096"/>
                </a:lnTo>
                <a:close/>
              </a:path>
              <a:path w="2784475" h="670559">
                <a:moveTo>
                  <a:pt x="856488" y="6096"/>
                </a:moveTo>
                <a:lnTo>
                  <a:pt x="830580" y="6096"/>
                </a:lnTo>
                <a:lnTo>
                  <a:pt x="830580" y="0"/>
                </a:lnTo>
                <a:lnTo>
                  <a:pt x="856488" y="0"/>
                </a:lnTo>
                <a:lnTo>
                  <a:pt x="856488" y="6096"/>
                </a:lnTo>
                <a:close/>
              </a:path>
              <a:path w="2784475" h="670559">
                <a:moveTo>
                  <a:pt x="900684" y="6096"/>
                </a:moveTo>
                <a:lnTo>
                  <a:pt x="874776" y="6096"/>
                </a:lnTo>
                <a:lnTo>
                  <a:pt x="874776" y="0"/>
                </a:lnTo>
                <a:lnTo>
                  <a:pt x="900684" y="0"/>
                </a:lnTo>
                <a:lnTo>
                  <a:pt x="900684" y="6096"/>
                </a:lnTo>
                <a:close/>
              </a:path>
              <a:path w="2784475" h="670559">
                <a:moveTo>
                  <a:pt x="944880" y="6096"/>
                </a:moveTo>
                <a:lnTo>
                  <a:pt x="920496" y="6096"/>
                </a:lnTo>
                <a:lnTo>
                  <a:pt x="920496" y="0"/>
                </a:lnTo>
                <a:lnTo>
                  <a:pt x="944880" y="0"/>
                </a:lnTo>
                <a:lnTo>
                  <a:pt x="944880" y="6096"/>
                </a:lnTo>
                <a:close/>
              </a:path>
              <a:path w="2784475" h="670559">
                <a:moveTo>
                  <a:pt x="989076" y="6096"/>
                </a:moveTo>
                <a:lnTo>
                  <a:pt x="964692" y="6096"/>
                </a:lnTo>
                <a:lnTo>
                  <a:pt x="964692" y="0"/>
                </a:lnTo>
                <a:lnTo>
                  <a:pt x="989076" y="0"/>
                </a:lnTo>
                <a:lnTo>
                  <a:pt x="989076" y="6096"/>
                </a:lnTo>
                <a:close/>
              </a:path>
              <a:path w="2784475" h="670559">
                <a:moveTo>
                  <a:pt x="1034796" y="6096"/>
                </a:moveTo>
                <a:lnTo>
                  <a:pt x="1008888" y="6096"/>
                </a:lnTo>
                <a:lnTo>
                  <a:pt x="1008888" y="0"/>
                </a:lnTo>
                <a:lnTo>
                  <a:pt x="1034796" y="0"/>
                </a:lnTo>
                <a:lnTo>
                  <a:pt x="1034796" y="6096"/>
                </a:lnTo>
                <a:close/>
              </a:path>
              <a:path w="2784475" h="670559">
                <a:moveTo>
                  <a:pt x="1078992" y="6096"/>
                </a:moveTo>
                <a:lnTo>
                  <a:pt x="1053084" y="6096"/>
                </a:lnTo>
                <a:lnTo>
                  <a:pt x="1053084" y="0"/>
                </a:lnTo>
                <a:lnTo>
                  <a:pt x="1078992" y="0"/>
                </a:lnTo>
                <a:lnTo>
                  <a:pt x="1078992" y="6096"/>
                </a:lnTo>
                <a:close/>
              </a:path>
              <a:path w="2784475" h="670559">
                <a:moveTo>
                  <a:pt x="1123188" y="6096"/>
                </a:moveTo>
                <a:lnTo>
                  <a:pt x="1097280" y="6096"/>
                </a:lnTo>
                <a:lnTo>
                  <a:pt x="1097280" y="0"/>
                </a:lnTo>
                <a:lnTo>
                  <a:pt x="1123188" y="0"/>
                </a:lnTo>
                <a:lnTo>
                  <a:pt x="1123188" y="6096"/>
                </a:lnTo>
                <a:close/>
              </a:path>
              <a:path w="2784475" h="670559">
                <a:moveTo>
                  <a:pt x="1167384" y="6096"/>
                </a:moveTo>
                <a:lnTo>
                  <a:pt x="1141476" y="6096"/>
                </a:lnTo>
                <a:lnTo>
                  <a:pt x="1141476" y="0"/>
                </a:lnTo>
                <a:lnTo>
                  <a:pt x="1167384" y="0"/>
                </a:lnTo>
                <a:lnTo>
                  <a:pt x="1167384" y="6096"/>
                </a:lnTo>
                <a:close/>
              </a:path>
              <a:path w="2784475" h="670559">
                <a:moveTo>
                  <a:pt x="1211580" y="6096"/>
                </a:moveTo>
                <a:lnTo>
                  <a:pt x="1187196" y="6096"/>
                </a:lnTo>
                <a:lnTo>
                  <a:pt x="1187196" y="0"/>
                </a:lnTo>
                <a:lnTo>
                  <a:pt x="1211580" y="0"/>
                </a:lnTo>
                <a:lnTo>
                  <a:pt x="1211580" y="6096"/>
                </a:lnTo>
                <a:close/>
              </a:path>
              <a:path w="2784475" h="670559">
                <a:moveTo>
                  <a:pt x="1255776" y="6096"/>
                </a:moveTo>
                <a:lnTo>
                  <a:pt x="1231392" y="6096"/>
                </a:lnTo>
                <a:lnTo>
                  <a:pt x="1231392" y="0"/>
                </a:lnTo>
                <a:lnTo>
                  <a:pt x="1255776" y="0"/>
                </a:lnTo>
                <a:lnTo>
                  <a:pt x="1255776" y="6096"/>
                </a:lnTo>
                <a:close/>
              </a:path>
              <a:path w="2784475" h="670559">
                <a:moveTo>
                  <a:pt x="1301496" y="6096"/>
                </a:moveTo>
                <a:lnTo>
                  <a:pt x="1275588" y="6096"/>
                </a:lnTo>
                <a:lnTo>
                  <a:pt x="1275588" y="0"/>
                </a:lnTo>
                <a:lnTo>
                  <a:pt x="1301496" y="0"/>
                </a:lnTo>
                <a:lnTo>
                  <a:pt x="1301496" y="6096"/>
                </a:lnTo>
                <a:close/>
              </a:path>
              <a:path w="2784475" h="670559">
                <a:moveTo>
                  <a:pt x="1345692" y="6096"/>
                </a:moveTo>
                <a:lnTo>
                  <a:pt x="1319784" y="6096"/>
                </a:lnTo>
                <a:lnTo>
                  <a:pt x="1319784" y="0"/>
                </a:lnTo>
                <a:lnTo>
                  <a:pt x="1345692" y="0"/>
                </a:lnTo>
                <a:lnTo>
                  <a:pt x="1345692" y="6096"/>
                </a:lnTo>
                <a:close/>
              </a:path>
              <a:path w="2784475" h="670559">
                <a:moveTo>
                  <a:pt x="1389888" y="6096"/>
                </a:moveTo>
                <a:lnTo>
                  <a:pt x="1363980" y="6096"/>
                </a:lnTo>
                <a:lnTo>
                  <a:pt x="1363980" y="0"/>
                </a:lnTo>
                <a:lnTo>
                  <a:pt x="1389888" y="0"/>
                </a:lnTo>
                <a:lnTo>
                  <a:pt x="1389888" y="6096"/>
                </a:lnTo>
                <a:close/>
              </a:path>
              <a:path w="2784475" h="670559">
                <a:moveTo>
                  <a:pt x="1434084" y="6096"/>
                </a:moveTo>
                <a:lnTo>
                  <a:pt x="1408176" y="6096"/>
                </a:lnTo>
                <a:lnTo>
                  <a:pt x="1408176" y="0"/>
                </a:lnTo>
                <a:lnTo>
                  <a:pt x="1434084" y="0"/>
                </a:lnTo>
                <a:lnTo>
                  <a:pt x="1434084" y="6096"/>
                </a:lnTo>
                <a:close/>
              </a:path>
              <a:path w="2784475" h="670559">
                <a:moveTo>
                  <a:pt x="1478280" y="6096"/>
                </a:moveTo>
                <a:lnTo>
                  <a:pt x="1453896" y="6096"/>
                </a:lnTo>
                <a:lnTo>
                  <a:pt x="1453896" y="0"/>
                </a:lnTo>
                <a:lnTo>
                  <a:pt x="1478280" y="0"/>
                </a:lnTo>
                <a:lnTo>
                  <a:pt x="1478280" y="6096"/>
                </a:lnTo>
                <a:close/>
              </a:path>
              <a:path w="2784475" h="670559">
                <a:moveTo>
                  <a:pt x="1522476" y="6096"/>
                </a:moveTo>
                <a:lnTo>
                  <a:pt x="1498092" y="6096"/>
                </a:lnTo>
                <a:lnTo>
                  <a:pt x="1498092" y="0"/>
                </a:lnTo>
                <a:lnTo>
                  <a:pt x="1522476" y="0"/>
                </a:lnTo>
                <a:lnTo>
                  <a:pt x="1522476" y="6096"/>
                </a:lnTo>
                <a:close/>
              </a:path>
              <a:path w="2784475" h="670559">
                <a:moveTo>
                  <a:pt x="1568196" y="6096"/>
                </a:moveTo>
                <a:lnTo>
                  <a:pt x="1542288" y="6096"/>
                </a:lnTo>
                <a:lnTo>
                  <a:pt x="1542288" y="0"/>
                </a:lnTo>
                <a:lnTo>
                  <a:pt x="1568196" y="0"/>
                </a:lnTo>
                <a:lnTo>
                  <a:pt x="1568196" y="6096"/>
                </a:lnTo>
                <a:close/>
              </a:path>
              <a:path w="2784475" h="670559">
                <a:moveTo>
                  <a:pt x="1612392" y="6096"/>
                </a:moveTo>
                <a:lnTo>
                  <a:pt x="1586484" y="6096"/>
                </a:lnTo>
                <a:lnTo>
                  <a:pt x="1586484" y="0"/>
                </a:lnTo>
                <a:lnTo>
                  <a:pt x="1612392" y="0"/>
                </a:lnTo>
                <a:lnTo>
                  <a:pt x="1612392" y="6096"/>
                </a:lnTo>
                <a:close/>
              </a:path>
              <a:path w="2784475" h="670559">
                <a:moveTo>
                  <a:pt x="1656588" y="6096"/>
                </a:moveTo>
                <a:lnTo>
                  <a:pt x="1630680" y="6096"/>
                </a:lnTo>
                <a:lnTo>
                  <a:pt x="1630680" y="0"/>
                </a:lnTo>
                <a:lnTo>
                  <a:pt x="1656588" y="0"/>
                </a:lnTo>
                <a:lnTo>
                  <a:pt x="1656588" y="6096"/>
                </a:lnTo>
                <a:close/>
              </a:path>
              <a:path w="2784475" h="670559">
                <a:moveTo>
                  <a:pt x="1700784" y="6096"/>
                </a:moveTo>
                <a:lnTo>
                  <a:pt x="1674876" y="6096"/>
                </a:lnTo>
                <a:lnTo>
                  <a:pt x="1674876" y="0"/>
                </a:lnTo>
                <a:lnTo>
                  <a:pt x="1700784" y="0"/>
                </a:lnTo>
                <a:lnTo>
                  <a:pt x="1700784" y="6096"/>
                </a:lnTo>
                <a:close/>
              </a:path>
              <a:path w="2784475" h="670559">
                <a:moveTo>
                  <a:pt x="1744980" y="6096"/>
                </a:moveTo>
                <a:lnTo>
                  <a:pt x="1720596" y="6096"/>
                </a:lnTo>
                <a:lnTo>
                  <a:pt x="1720596" y="0"/>
                </a:lnTo>
                <a:lnTo>
                  <a:pt x="1744980" y="0"/>
                </a:lnTo>
                <a:lnTo>
                  <a:pt x="1744980" y="6096"/>
                </a:lnTo>
                <a:close/>
              </a:path>
              <a:path w="2784475" h="670559">
                <a:moveTo>
                  <a:pt x="1789176" y="6096"/>
                </a:moveTo>
                <a:lnTo>
                  <a:pt x="1764792" y="6096"/>
                </a:lnTo>
                <a:lnTo>
                  <a:pt x="1764792" y="0"/>
                </a:lnTo>
                <a:lnTo>
                  <a:pt x="1789176" y="0"/>
                </a:lnTo>
                <a:lnTo>
                  <a:pt x="1789176" y="6096"/>
                </a:lnTo>
                <a:close/>
              </a:path>
              <a:path w="2784475" h="670559">
                <a:moveTo>
                  <a:pt x="1834896" y="6096"/>
                </a:moveTo>
                <a:lnTo>
                  <a:pt x="1808988" y="6096"/>
                </a:lnTo>
                <a:lnTo>
                  <a:pt x="1808988" y="0"/>
                </a:lnTo>
                <a:lnTo>
                  <a:pt x="1834896" y="0"/>
                </a:lnTo>
                <a:lnTo>
                  <a:pt x="1834896" y="6096"/>
                </a:lnTo>
                <a:close/>
              </a:path>
              <a:path w="2784475" h="670559">
                <a:moveTo>
                  <a:pt x="1879092" y="6096"/>
                </a:moveTo>
                <a:lnTo>
                  <a:pt x="1853184" y="6096"/>
                </a:lnTo>
                <a:lnTo>
                  <a:pt x="1853184" y="0"/>
                </a:lnTo>
                <a:lnTo>
                  <a:pt x="1879092" y="0"/>
                </a:lnTo>
                <a:lnTo>
                  <a:pt x="1879092" y="6096"/>
                </a:lnTo>
                <a:close/>
              </a:path>
              <a:path w="2784475" h="670559">
                <a:moveTo>
                  <a:pt x="1923288" y="6096"/>
                </a:moveTo>
                <a:lnTo>
                  <a:pt x="1897380" y="6096"/>
                </a:lnTo>
                <a:lnTo>
                  <a:pt x="1897380" y="0"/>
                </a:lnTo>
                <a:lnTo>
                  <a:pt x="1923288" y="0"/>
                </a:lnTo>
                <a:lnTo>
                  <a:pt x="1923288" y="6096"/>
                </a:lnTo>
                <a:close/>
              </a:path>
              <a:path w="2784475" h="670559">
                <a:moveTo>
                  <a:pt x="1967484" y="6096"/>
                </a:moveTo>
                <a:lnTo>
                  <a:pt x="1941576" y="6096"/>
                </a:lnTo>
                <a:lnTo>
                  <a:pt x="1941576" y="0"/>
                </a:lnTo>
                <a:lnTo>
                  <a:pt x="1967484" y="0"/>
                </a:lnTo>
                <a:lnTo>
                  <a:pt x="1967484" y="6096"/>
                </a:lnTo>
                <a:close/>
              </a:path>
              <a:path w="2784475" h="670559">
                <a:moveTo>
                  <a:pt x="2011680" y="6096"/>
                </a:moveTo>
                <a:lnTo>
                  <a:pt x="1987296" y="6096"/>
                </a:lnTo>
                <a:lnTo>
                  <a:pt x="1987296" y="0"/>
                </a:lnTo>
                <a:lnTo>
                  <a:pt x="2011680" y="0"/>
                </a:lnTo>
                <a:lnTo>
                  <a:pt x="2011680" y="6096"/>
                </a:lnTo>
                <a:close/>
              </a:path>
              <a:path w="2784475" h="670559">
                <a:moveTo>
                  <a:pt x="2055876" y="6096"/>
                </a:moveTo>
                <a:lnTo>
                  <a:pt x="2031492" y="6096"/>
                </a:lnTo>
                <a:lnTo>
                  <a:pt x="2031492" y="0"/>
                </a:lnTo>
                <a:lnTo>
                  <a:pt x="2055876" y="0"/>
                </a:lnTo>
                <a:lnTo>
                  <a:pt x="2055876" y="6096"/>
                </a:lnTo>
                <a:close/>
              </a:path>
              <a:path w="2784475" h="670559">
                <a:moveTo>
                  <a:pt x="2101596" y="6096"/>
                </a:moveTo>
                <a:lnTo>
                  <a:pt x="2075688" y="6096"/>
                </a:lnTo>
                <a:lnTo>
                  <a:pt x="2075688" y="0"/>
                </a:lnTo>
                <a:lnTo>
                  <a:pt x="2101596" y="0"/>
                </a:lnTo>
                <a:lnTo>
                  <a:pt x="2101596" y="6096"/>
                </a:lnTo>
                <a:close/>
              </a:path>
              <a:path w="2784475" h="670559">
                <a:moveTo>
                  <a:pt x="2145792" y="6096"/>
                </a:moveTo>
                <a:lnTo>
                  <a:pt x="2119884" y="6096"/>
                </a:lnTo>
                <a:lnTo>
                  <a:pt x="2119884" y="0"/>
                </a:lnTo>
                <a:lnTo>
                  <a:pt x="2145792" y="0"/>
                </a:lnTo>
                <a:lnTo>
                  <a:pt x="2145792" y="6096"/>
                </a:lnTo>
                <a:close/>
              </a:path>
              <a:path w="2784475" h="670559">
                <a:moveTo>
                  <a:pt x="2189988" y="6096"/>
                </a:moveTo>
                <a:lnTo>
                  <a:pt x="2164080" y="6096"/>
                </a:lnTo>
                <a:lnTo>
                  <a:pt x="2164080" y="0"/>
                </a:lnTo>
                <a:lnTo>
                  <a:pt x="2189988" y="0"/>
                </a:lnTo>
                <a:lnTo>
                  <a:pt x="2189988" y="6096"/>
                </a:lnTo>
                <a:close/>
              </a:path>
              <a:path w="2784475" h="670559">
                <a:moveTo>
                  <a:pt x="2234184" y="6096"/>
                </a:moveTo>
                <a:lnTo>
                  <a:pt x="2208276" y="6096"/>
                </a:lnTo>
                <a:lnTo>
                  <a:pt x="2208276" y="0"/>
                </a:lnTo>
                <a:lnTo>
                  <a:pt x="2234184" y="0"/>
                </a:lnTo>
                <a:lnTo>
                  <a:pt x="2234184" y="6096"/>
                </a:lnTo>
                <a:close/>
              </a:path>
              <a:path w="2784475" h="670559">
                <a:moveTo>
                  <a:pt x="2278380" y="6096"/>
                </a:moveTo>
                <a:lnTo>
                  <a:pt x="2253996" y="6096"/>
                </a:lnTo>
                <a:lnTo>
                  <a:pt x="2253996" y="0"/>
                </a:lnTo>
                <a:lnTo>
                  <a:pt x="2278380" y="0"/>
                </a:lnTo>
                <a:lnTo>
                  <a:pt x="2278380" y="6096"/>
                </a:lnTo>
                <a:close/>
              </a:path>
              <a:path w="2784475" h="670559">
                <a:moveTo>
                  <a:pt x="2322576" y="6096"/>
                </a:moveTo>
                <a:lnTo>
                  <a:pt x="2298192" y="6096"/>
                </a:lnTo>
                <a:lnTo>
                  <a:pt x="2298192" y="0"/>
                </a:lnTo>
                <a:lnTo>
                  <a:pt x="2322576" y="0"/>
                </a:lnTo>
                <a:lnTo>
                  <a:pt x="2322576" y="6096"/>
                </a:lnTo>
                <a:close/>
              </a:path>
              <a:path w="2784475" h="670559">
                <a:moveTo>
                  <a:pt x="2368296" y="6096"/>
                </a:moveTo>
                <a:lnTo>
                  <a:pt x="2342388" y="6096"/>
                </a:lnTo>
                <a:lnTo>
                  <a:pt x="2342388" y="0"/>
                </a:lnTo>
                <a:lnTo>
                  <a:pt x="2368296" y="0"/>
                </a:lnTo>
                <a:lnTo>
                  <a:pt x="2368296" y="6096"/>
                </a:lnTo>
                <a:close/>
              </a:path>
              <a:path w="2784475" h="670559">
                <a:moveTo>
                  <a:pt x="2412492" y="6096"/>
                </a:moveTo>
                <a:lnTo>
                  <a:pt x="2386584" y="6096"/>
                </a:lnTo>
                <a:lnTo>
                  <a:pt x="2386584" y="0"/>
                </a:lnTo>
                <a:lnTo>
                  <a:pt x="2412492" y="0"/>
                </a:lnTo>
                <a:lnTo>
                  <a:pt x="2412492" y="6096"/>
                </a:lnTo>
                <a:close/>
              </a:path>
              <a:path w="2784475" h="670559">
                <a:moveTo>
                  <a:pt x="2456688" y="6096"/>
                </a:moveTo>
                <a:lnTo>
                  <a:pt x="2430780" y="6096"/>
                </a:lnTo>
                <a:lnTo>
                  <a:pt x="2430780" y="0"/>
                </a:lnTo>
                <a:lnTo>
                  <a:pt x="2456688" y="0"/>
                </a:lnTo>
                <a:lnTo>
                  <a:pt x="2456688" y="6096"/>
                </a:lnTo>
                <a:close/>
              </a:path>
              <a:path w="2784475" h="670559">
                <a:moveTo>
                  <a:pt x="2500884" y="6096"/>
                </a:moveTo>
                <a:lnTo>
                  <a:pt x="2474976" y="6096"/>
                </a:lnTo>
                <a:lnTo>
                  <a:pt x="2474976" y="0"/>
                </a:lnTo>
                <a:lnTo>
                  <a:pt x="2500884" y="0"/>
                </a:lnTo>
                <a:lnTo>
                  <a:pt x="2500884" y="6096"/>
                </a:lnTo>
                <a:close/>
              </a:path>
              <a:path w="2784475" h="670559">
                <a:moveTo>
                  <a:pt x="2545080" y="6096"/>
                </a:moveTo>
                <a:lnTo>
                  <a:pt x="2520696" y="6096"/>
                </a:lnTo>
                <a:lnTo>
                  <a:pt x="2520696" y="0"/>
                </a:lnTo>
                <a:lnTo>
                  <a:pt x="2545080" y="0"/>
                </a:lnTo>
                <a:lnTo>
                  <a:pt x="2545080" y="6096"/>
                </a:lnTo>
                <a:close/>
              </a:path>
              <a:path w="2784475" h="670559">
                <a:moveTo>
                  <a:pt x="2589276" y="6096"/>
                </a:moveTo>
                <a:lnTo>
                  <a:pt x="2564892" y="6096"/>
                </a:lnTo>
                <a:lnTo>
                  <a:pt x="2564892" y="0"/>
                </a:lnTo>
                <a:lnTo>
                  <a:pt x="2589276" y="0"/>
                </a:lnTo>
                <a:lnTo>
                  <a:pt x="2589276" y="6096"/>
                </a:lnTo>
                <a:close/>
              </a:path>
              <a:path w="2784475" h="670559">
                <a:moveTo>
                  <a:pt x="2634996" y="6096"/>
                </a:moveTo>
                <a:lnTo>
                  <a:pt x="2609088" y="6096"/>
                </a:lnTo>
                <a:lnTo>
                  <a:pt x="2609088" y="0"/>
                </a:lnTo>
                <a:lnTo>
                  <a:pt x="2634996" y="0"/>
                </a:lnTo>
                <a:lnTo>
                  <a:pt x="2634996" y="6096"/>
                </a:lnTo>
                <a:close/>
              </a:path>
              <a:path w="2784475" h="670559">
                <a:moveTo>
                  <a:pt x="2679192" y="7620"/>
                </a:moveTo>
                <a:lnTo>
                  <a:pt x="2670048" y="6096"/>
                </a:lnTo>
                <a:lnTo>
                  <a:pt x="2653284" y="6096"/>
                </a:lnTo>
                <a:lnTo>
                  <a:pt x="2653284" y="0"/>
                </a:lnTo>
                <a:lnTo>
                  <a:pt x="2670048" y="0"/>
                </a:lnTo>
                <a:lnTo>
                  <a:pt x="2679192" y="1524"/>
                </a:lnTo>
                <a:lnTo>
                  <a:pt x="2679192" y="7620"/>
                </a:lnTo>
                <a:close/>
              </a:path>
              <a:path w="2784475" h="670559">
                <a:moveTo>
                  <a:pt x="2720340" y="18288"/>
                </a:moveTo>
                <a:lnTo>
                  <a:pt x="2712720" y="15240"/>
                </a:lnTo>
                <a:lnTo>
                  <a:pt x="2702052" y="12192"/>
                </a:lnTo>
                <a:lnTo>
                  <a:pt x="2697480" y="10668"/>
                </a:lnTo>
                <a:lnTo>
                  <a:pt x="2699004" y="4572"/>
                </a:lnTo>
                <a:lnTo>
                  <a:pt x="2703576" y="6096"/>
                </a:lnTo>
                <a:lnTo>
                  <a:pt x="2714244" y="9144"/>
                </a:lnTo>
                <a:lnTo>
                  <a:pt x="2723388" y="13716"/>
                </a:lnTo>
                <a:lnTo>
                  <a:pt x="2720340" y="18288"/>
                </a:lnTo>
                <a:close/>
              </a:path>
              <a:path w="2784475" h="670559">
                <a:moveTo>
                  <a:pt x="2738628" y="32004"/>
                </a:moveTo>
                <a:lnTo>
                  <a:pt x="2735580" y="28956"/>
                </a:lnTo>
                <a:lnTo>
                  <a:pt x="2738628" y="24384"/>
                </a:lnTo>
                <a:lnTo>
                  <a:pt x="2743200" y="25908"/>
                </a:lnTo>
                <a:lnTo>
                  <a:pt x="2747772" y="30480"/>
                </a:lnTo>
                <a:lnTo>
                  <a:pt x="2738628" y="30480"/>
                </a:lnTo>
                <a:lnTo>
                  <a:pt x="2738628" y="32004"/>
                </a:lnTo>
                <a:close/>
              </a:path>
              <a:path w="2784475" h="670559">
                <a:moveTo>
                  <a:pt x="2753868" y="45720"/>
                </a:moveTo>
                <a:lnTo>
                  <a:pt x="2738628" y="30480"/>
                </a:lnTo>
                <a:lnTo>
                  <a:pt x="2747772" y="30480"/>
                </a:lnTo>
                <a:lnTo>
                  <a:pt x="2758440" y="41148"/>
                </a:lnTo>
                <a:lnTo>
                  <a:pt x="2753868" y="45720"/>
                </a:lnTo>
                <a:close/>
              </a:path>
              <a:path w="2784475" h="670559">
                <a:moveTo>
                  <a:pt x="2769108" y="73152"/>
                </a:moveTo>
                <a:lnTo>
                  <a:pt x="2764536" y="62484"/>
                </a:lnTo>
                <a:lnTo>
                  <a:pt x="2763012" y="60960"/>
                </a:lnTo>
                <a:lnTo>
                  <a:pt x="2769108" y="57912"/>
                </a:lnTo>
                <a:lnTo>
                  <a:pt x="2770632" y="59436"/>
                </a:lnTo>
                <a:lnTo>
                  <a:pt x="2775857" y="71628"/>
                </a:lnTo>
                <a:lnTo>
                  <a:pt x="2769108" y="71628"/>
                </a:lnTo>
                <a:lnTo>
                  <a:pt x="2769108" y="73152"/>
                </a:lnTo>
                <a:close/>
              </a:path>
              <a:path w="2784475" h="670559">
                <a:moveTo>
                  <a:pt x="2773680" y="83820"/>
                </a:moveTo>
                <a:lnTo>
                  <a:pt x="2773680" y="82296"/>
                </a:lnTo>
                <a:lnTo>
                  <a:pt x="2769108" y="71628"/>
                </a:lnTo>
                <a:lnTo>
                  <a:pt x="2775857" y="71628"/>
                </a:lnTo>
                <a:lnTo>
                  <a:pt x="2779776" y="80772"/>
                </a:lnTo>
                <a:lnTo>
                  <a:pt x="2779776" y="82296"/>
                </a:lnTo>
                <a:lnTo>
                  <a:pt x="2773680" y="83820"/>
                </a:lnTo>
                <a:close/>
              </a:path>
              <a:path w="2784475" h="670559">
                <a:moveTo>
                  <a:pt x="2784348" y="126492"/>
                </a:moveTo>
                <a:lnTo>
                  <a:pt x="2778252" y="126492"/>
                </a:lnTo>
                <a:lnTo>
                  <a:pt x="2778252" y="114300"/>
                </a:lnTo>
                <a:lnTo>
                  <a:pt x="2776728" y="103632"/>
                </a:lnTo>
                <a:lnTo>
                  <a:pt x="2776728" y="102108"/>
                </a:lnTo>
                <a:lnTo>
                  <a:pt x="2782824" y="100584"/>
                </a:lnTo>
                <a:lnTo>
                  <a:pt x="2782824" y="102108"/>
                </a:lnTo>
                <a:lnTo>
                  <a:pt x="2784348" y="114300"/>
                </a:lnTo>
                <a:lnTo>
                  <a:pt x="2784348" y="126492"/>
                </a:lnTo>
                <a:close/>
              </a:path>
              <a:path w="2784475" h="670559">
                <a:moveTo>
                  <a:pt x="2784348" y="170688"/>
                </a:moveTo>
                <a:lnTo>
                  <a:pt x="2778252" y="170688"/>
                </a:lnTo>
                <a:lnTo>
                  <a:pt x="2778252" y="146304"/>
                </a:lnTo>
                <a:lnTo>
                  <a:pt x="2784348" y="146304"/>
                </a:lnTo>
                <a:lnTo>
                  <a:pt x="2784348" y="170688"/>
                </a:lnTo>
                <a:close/>
              </a:path>
              <a:path w="2784475" h="670559">
                <a:moveTo>
                  <a:pt x="2784348" y="216408"/>
                </a:moveTo>
                <a:lnTo>
                  <a:pt x="2778252" y="216408"/>
                </a:lnTo>
                <a:lnTo>
                  <a:pt x="2778252" y="190500"/>
                </a:lnTo>
                <a:lnTo>
                  <a:pt x="2784348" y="190500"/>
                </a:lnTo>
                <a:lnTo>
                  <a:pt x="2784348" y="216408"/>
                </a:lnTo>
                <a:close/>
              </a:path>
              <a:path w="2784475" h="670559">
                <a:moveTo>
                  <a:pt x="2784348" y="260604"/>
                </a:moveTo>
                <a:lnTo>
                  <a:pt x="2778252" y="260604"/>
                </a:lnTo>
                <a:lnTo>
                  <a:pt x="2778252" y="234696"/>
                </a:lnTo>
                <a:lnTo>
                  <a:pt x="2784348" y="234696"/>
                </a:lnTo>
                <a:lnTo>
                  <a:pt x="2784348" y="260604"/>
                </a:lnTo>
                <a:close/>
              </a:path>
              <a:path w="2784475" h="670559">
                <a:moveTo>
                  <a:pt x="2784348" y="304800"/>
                </a:moveTo>
                <a:lnTo>
                  <a:pt x="2778252" y="304800"/>
                </a:lnTo>
                <a:lnTo>
                  <a:pt x="2778252" y="278892"/>
                </a:lnTo>
                <a:lnTo>
                  <a:pt x="2784348" y="278892"/>
                </a:lnTo>
                <a:lnTo>
                  <a:pt x="2784348" y="304800"/>
                </a:lnTo>
                <a:close/>
              </a:path>
              <a:path w="2784475" h="670559">
                <a:moveTo>
                  <a:pt x="2784348" y="348996"/>
                </a:moveTo>
                <a:lnTo>
                  <a:pt x="2778252" y="348996"/>
                </a:lnTo>
                <a:lnTo>
                  <a:pt x="2778252" y="323088"/>
                </a:lnTo>
                <a:lnTo>
                  <a:pt x="2784348" y="323088"/>
                </a:lnTo>
                <a:lnTo>
                  <a:pt x="2784348" y="348996"/>
                </a:lnTo>
                <a:close/>
              </a:path>
              <a:path w="2784475" h="670559">
                <a:moveTo>
                  <a:pt x="2784348" y="393192"/>
                </a:moveTo>
                <a:lnTo>
                  <a:pt x="2778252" y="393192"/>
                </a:lnTo>
                <a:lnTo>
                  <a:pt x="2778252" y="368808"/>
                </a:lnTo>
                <a:lnTo>
                  <a:pt x="2784348" y="368808"/>
                </a:lnTo>
                <a:lnTo>
                  <a:pt x="2784348" y="393192"/>
                </a:lnTo>
                <a:close/>
              </a:path>
              <a:path w="2784475" h="670559">
                <a:moveTo>
                  <a:pt x="2784348" y="437388"/>
                </a:moveTo>
                <a:lnTo>
                  <a:pt x="2778252" y="437388"/>
                </a:lnTo>
                <a:lnTo>
                  <a:pt x="2778252" y="413004"/>
                </a:lnTo>
                <a:lnTo>
                  <a:pt x="2784348" y="413004"/>
                </a:lnTo>
                <a:lnTo>
                  <a:pt x="2784348" y="437388"/>
                </a:lnTo>
                <a:close/>
              </a:path>
              <a:path w="2784475" h="670559">
                <a:moveTo>
                  <a:pt x="2784348" y="483108"/>
                </a:moveTo>
                <a:lnTo>
                  <a:pt x="2778252" y="483108"/>
                </a:lnTo>
                <a:lnTo>
                  <a:pt x="2778252" y="457200"/>
                </a:lnTo>
                <a:lnTo>
                  <a:pt x="2784348" y="457200"/>
                </a:lnTo>
                <a:lnTo>
                  <a:pt x="2784348" y="483108"/>
                </a:lnTo>
                <a:close/>
              </a:path>
              <a:path w="2784475" h="670559">
                <a:moveTo>
                  <a:pt x="2784348" y="527304"/>
                </a:moveTo>
                <a:lnTo>
                  <a:pt x="2778252" y="527304"/>
                </a:lnTo>
                <a:lnTo>
                  <a:pt x="2778252" y="501396"/>
                </a:lnTo>
                <a:lnTo>
                  <a:pt x="2784348" y="501396"/>
                </a:lnTo>
                <a:lnTo>
                  <a:pt x="2784348" y="527304"/>
                </a:lnTo>
                <a:close/>
              </a:path>
              <a:path w="2784475" h="670559">
                <a:moveTo>
                  <a:pt x="2782824" y="571500"/>
                </a:moveTo>
                <a:lnTo>
                  <a:pt x="2776728" y="569976"/>
                </a:lnTo>
                <a:lnTo>
                  <a:pt x="2776728" y="568452"/>
                </a:lnTo>
                <a:lnTo>
                  <a:pt x="2778252" y="556260"/>
                </a:lnTo>
                <a:lnTo>
                  <a:pt x="2778252" y="545592"/>
                </a:lnTo>
                <a:lnTo>
                  <a:pt x="2784348" y="545592"/>
                </a:lnTo>
                <a:lnTo>
                  <a:pt x="2784348" y="556260"/>
                </a:lnTo>
                <a:lnTo>
                  <a:pt x="2782824" y="568452"/>
                </a:lnTo>
                <a:lnTo>
                  <a:pt x="2782824" y="571500"/>
                </a:lnTo>
                <a:close/>
              </a:path>
              <a:path w="2784475" h="670559">
                <a:moveTo>
                  <a:pt x="2767584" y="614172"/>
                </a:moveTo>
                <a:lnTo>
                  <a:pt x="2763012" y="611124"/>
                </a:lnTo>
                <a:lnTo>
                  <a:pt x="2769108" y="598932"/>
                </a:lnTo>
                <a:lnTo>
                  <a:pt x="2773680" y="588264"/>
                </a:lnTo>
                <a:lnTo>
                  <a:pt x="2778252" y="591312"/>
                </a:lnTo>
                <a:lnTo>
                  <a:pt x="2775204" y="600456"/>
                </a:lnTo>
                <a:lnTo>
                  <a:pt x="2770632" y="611124"/>
                </a:lnTo>
                <a:lnTo>
                  <a:pt x="2767584" y="614172"/>
                </a:lnTo>
                <a:close/>
              </a:path>
              <a:path w="2784475" h="670559">
                <a:moveTo>
                  <a:pt x="2738628" y="647700"/>
                </a:moveTo>
                <a:lnTo>
                  <a:pt x="2734056" y="643128"/>
                </a:lnTo>
                <a:lnTo>
                  <a:pt x="2738628" y="640080"/>
                </a:lnTo>
                <a:lnTo>
                  <a:pt x="2752344" y="626364"/>
                </a:lnTo>
                <a:lnTo>
                  <a:pt x="2756916" y="630936"/>
                </a:lnTo>
                <a:lnTo>
                  <a:pt x="2743200" y="644652"/>
                </a:lnTo>
                <a:lnTo>
                  <a:pt x="2738628" y="647700"/>
                </a:lnTo>
                <a:close/>
              </a:path>
              <a:path w="2784475" h="670559">
                <a:moveTo>
                  <a:pt x="2697480" y="667512"/>
                </a:moveTo>
                <a:lnTo>
                  <a:pt x="2695956" y="661416"/>
                </a:lnTo>
                <a:lnTo>
                  <a:pt x="2702052" y="659892"/>
                </a:lnTo>
                <a:lnTo>
                  <a:pt x="2712720" y="655320"/>
                </a:lnTo>
                <a:lnTo>
                  <a:pt x="2718816" y="652272"/>
                </a:lnTo>
                <a:lnTo>
                  <a:pt x="2721864" y="658368"/>
                </a:lnTo>
                <a:lnTo>
                  <a:pt x="2714244" y="661416"/>
                </a:lnTo>
                <a:lnTo>
                  <a:pt x="2703576" y="665988"/>
                </a:lnTo>
                <a:lnTo>
                  <a:pt x="2697480" y="667512"/>
                </a:lnTo>
                <a:close/>
              </a:path>
              <a:path w="2784475" h="670559">
                <a:moveTo>
                  <a:pt x="2677668" y="670560"/>
                </a:moveTo>
                <a:lnTo>
                  <a:pt x="2651760" y="670560"/>
                </a:lnTo>
                <a:lnTo>
                  <a:pt x="2651760" y="664464"/>
                </a:lnTo>
                <a:lnTo>
                  <a:pt x="2677668" y="664464"/>
                </a:lnTo>
                <a:lnTo>
                  <a:pt x="2677668" y="670560"/>
                </a:lnTo>
                <a:close/>
              </a:path>
              <a:path w="2784475" h="670559">
                <a:moveTo>
                  <a:pt x="2633472" y="670560"/>
                </a:moveTo>
                <a:lnTo>
                  <a:pt x="2607564" y="670560"/>
                </a:lnTo>
                <a:lnTo>
                  <a:pt x="2607564" y="664464"/>
                </a:lnTo>
                <a:lnTo>
                  <a:pt x="2633472" y="664464"/>
                </a:lnTo>
                <a:lnTo>
                  <a:pt x="2633472" y="670560"/>
                </a:lnTo>
                <a:close/>
              </a:path>
              <a:path w="2784475" h="670559">
                <a:moveTo>
                  <a:pt x="2587752" y="670560"/>
                </a:moveTo>
                <a:lnTo>
                  <a:pt x="2563368" y="670560"/>
                </a:lnTo>
                <a:lnTo>
                  <a:pt x="2563368" y="664464"/>
                </a:lnTo>
                <a:lnTo>
                  <a:pt x="2587752" y="664464"/>
                </a:lnTo>
                <a:lnTo>
                  <a:pt x="2587752" y="670560"/>
                </a:lnTo>
                <a:close/>
              </a:path>
              <a:path w="2784475" h="670559">
                <a:moveTo>
                  <a:pt x="2543556" y="670560"/>
                </a:moveTo>
                <a:lnTo>
                  <a:pt x="2519172" y="670560"/>
                </a:lnTo>
                <a:lnTo>
                  <a:pt x="2519172" y="664464"/>
                </a:lnTo>
                <a:lnTo>
                  <a:pt x="2543556" y="664464"/>
                </a:lnTo>
                <a:lnTo>
                  <a:pt x="2543556" y="670560"/>
                </a:lnTo>
                <a:close/>
              </a:path>
              <a:path w="2784475" h="670559">
                <a:moveTo>
                  <a:pt x="2499360" y="670560"/>
                </a:moveTo>
                <a:lnTo>
                  <a:pt x="2473452" y="670560"/>
                </a:lnTo>
                <a:lnTo>
                  <a:pt x="2473452" y="664464"/>
                </a:lnTo>
                <a:lnTo>
                  <a:pt x="2499360" y="664464"/>
                </a:lnTo>
                <a:lnTo>
                  <a:pt x="2499360" y="670560"/>
                </a:lnTo>
                <a:close/>
              </a:path>
              <a:path w="2784475" h="670559">
                <a:moveTo>
                  <a:pt x="2455164" y="670560"/>
                </a:moveTo>
                <a:lnTo>
                  <a:pt x="2429256" y="670560"/>
                </a:lnTo>
                <a:lnTo>
                  <a:pt x="2429256" y="664464"/>
                </a:lnTo>
                <a:lnTo>
                  <a:pt x="2455164" y="664464"/>
                </a:lnTo>
                <a:lnTo>
                  <a:pt x="2455164" y="670560"/>
                </a:lnTo>
                <a:close/>
              </a:path>
              <a:path w="2784475" h="670559">
                <a:moveTo>
                  <a:pt x="2410968" y="670560"/>
                </a:moveTo>
                <a:lnTo>
                  <a:pt x="2385060" y="670560"/>
                </a:lnTo>
                <a:lnTo>
                  <a:pt x="2385060" y="664464"/>
                </a:lnTo>
                <a:lnTo>
                  <a:pt x="2410968" y="664464"/>
                </a:lnTo>
                <a:lnTo>
                  <a:pt x="2410968" y="670560"/>
                </a:lnTo>
                <a:close/>
              </a:path>
              <a:path w="2784475" h="670559">
                <a:moveTo>
                  <a:pt x="2366772" y="670560"/>
                </a:moveTo>
                <a:lnTo>
                  <a:pt x="2340864" y="670560"/>
                </a:lnTo>
                <a:lnTo>
                  <a:pt x="2340864" y="664464"/>
                </a:lnTo>
                <a:lnTo>
                  <a:pt x="2366772" y="664464"/>
                </a:lnTo>
                <a:lnTo>
                  <a:pt x="2366772" y="670560"/>
                </a:lnTo>
                <a:close/>
              </a:path>
              <a:path w="2784475" h="670559">
                <a:moveTo>
                  <a:pt x="2321052" y="670560"/>
                </a:moveTo>
                <a:lnTo>
                  <a:pt x="2296668" y="670560"/>
                </a:lnTo>
                <a:lnTo>
                  <a:pt x="2296668" y="664464"/>
                </a:lnTo>
                <a:lnTo>
                  <a:pt x="2321052" y="664464"/>
                </a:lnTo>
                <a:lnTo>
                  <a:pt x="2321052" y="670560"/>
                </a:lnTo>
                <a:close/>
              </a:path>
              <a:path w="2784475" h="670559">
                <a:moveTo>
                  <a:pt x="2276856" y="670560"/>
                </a:moveTo>
                <a:lnTo>
                  <a:pt x="2252472" y="670560"/>
                </a:lnTo>
                <a:lnTo>
                  <a:pt x="2252472" y="664464"/>
                </a:lnTo>
                <a:lnTo>
                  <a:pt x="2276856" y="664464"/>
                </a:lnTo>
                <a:lnTo>
                  <a:pt x="2276856" y="670560"/>
                </a:lnTo>
                <a:close/>
              </a:path>
              <a:path w="2784475" h="670559">
                <a:moveTo>
                  <a:pt x="2232660" y="670560"/>
                </a:moveTo>
                <a:lnTo>
                  <a:pt x="2206752" y="670560"/>
                </a:lnTo>
                <a:lnTo>
                  <a:pt x="2206752" y="664464"/>
                </a:lnTo>
                <a:lnTo>
                  <a:pt x="2232660" y="664464"/>
                </a:lnTo>
                <a:lnTo>
                  <a:pt x="2232660" y="670560"/>
                </a:lnTo>
                <a:close/>
              </a:path>
              <a:path w="2784475" h="670559">
                <a:moveTo>
                  <a:pt x="2188464" y="670560"/>
                </a:moveTo>
                <a:lnTo>
                  <a:pt x="2162556" y="670560"/>
                </a:lnTo>
                <a:lnTo>
                  <a:pt x="2162556" y="664464"/>
                </a:lnTo>
                <a:lnTo>
                  <a:pt x="2188464" y="664464"/>
                </a:lnTo>
                <a:lnTo>
                  <a:pt x="2188464" y="670560"/>
                </a:lnTo>
                <a:close/>
              </a:path>
              <a:path w="2784475" h="670559">
                <a:moveTo>
                  <a:pt x="2144268" y="670560"/>
                </a:moveTo>
                <a:lnTo>
                  <a:pt x="2118360" y="670560"/>
                </a:lnTo>
                <a:lnTo>
                  <a:pt x="2118360" y="664464"/>
                </a:lnTo>
                <a:lnTo>
                  <a:pt x="2144268" y="664464"/>
                </a:lnTo>
                <a:lnTo>
                  <a:pt x="2144268" y="670560"/>
                </a:lnTo>
                <a:close/>
              </a:path>
              <a:path w="2784475" h="670559">
                <a:moveTo>
                  <a:pt x="2100072" y="670560"/>
                </a:moveTo>
                <a:lnTo>
                  <a:pt x="2074164" y="670560"/>
                </a:lnTo>
                <a:lnTo>
                  <a:pt x="2074164" y="664464"/>
                </a:lnTo>
                <a:lnTo>
                  <a:pt x="2100072" y="664464"/>
                </a:lnTo>
                <a:lnTo>
                  <a:pt x="2100072" y="670560"/>
                </a:lnTo>
                <a:close/>
              </a:path>
              <a:path w="2784475" h="670559">
                <a:moveTo>
                  <a:pt x="2054352" y="670560"/>
                </a:moveTo>
                <a:lnTo>
                  <a:pt x="2029968" y="670560"/>
                </a:lnTo>
                <a:lnTo>
                  <a:pt x="2029968" y="664464"/>
                </a:lnTo>
                <a:lnTo>
                  <a:pt x="2054352" y="664464"/>
                </a:lnTo>
                <a:lnTo>
                  <a:pt x="2054352" y="670560"/>
                </a:lnTo>
                <a:close/>
              </a:path>
              <a:path w="2784475" h="670559">
                <a:moveTo>
                  <a:pt x="2010156" y="670560"/>
                </a:moveTo>
                <a:lnTo>
                  <a:pt x="1985772" y="670560"/>
                </a:lnTo>
                <a:lnTo>
                  <a:pt x="1985772" y="664464"/>
                </a:lnTo>
                <a:lnTo>
                  <a:pt x="2010156" y="664464"/>
                </a:lnTo>
                <a:lnTo>
                  <a:pt x="2010156" y="670560"/>
                </a:lnTo>
                <a:close/>
              </a:path>
              <a:path w="2784475" h="670559">
                <a:moveTo>
                  <a:pt x="1965960" y="670560"/>
                </a:moveTo>
                <a:lnTo>
                  <a:pt x="1940052" y="670560"/>
                </a:lnTo>
                <a:lnTo>
                  <a:pt x="1940052" y="664464"/>
                </a:lnTo>
                <a:lnTo>
                  <a:pt x="1965960" y="664464"/>
                </a:lnTo>
                <a:lnTo>
                  <a:pt x="1965960" y="670560"/>
                </a:lnTo>
                <a:close/>
              </a:path>
              <a:path w="2784475" h="670559">
                <a:moveTo>
                  <a:pt x="1921764" y="670560"/>
                </a:moveTo>
                <a:lnTo>
                  <a:pt x="1895856" y="670560"/>
                </a:lnTo>
                <a:lnTo>
                  <a:pt x="1895856" y="664464"/>
                </a:lnTo>
                <a:lnTo>
                  <a:pt x="1921764" y="664464"/>
                </a:lnTo>
                <a:lnTo>
                  <a:pt x="1921764" y="670560"/>
                </a:lnTo>
                <a:close/>
              </a:path>
              <a:path w="2784475" h="670559">
                <a:moveTo>
                  <a:pt x="1877568" y="670560"/>
                </a:moveTo>
                <a:lnTo>
                  <a:pt x="1851660" y="670560"/>
                </a:lnTo>
                <a:lnTo>
                  <a:pt x="1851660" y="664464"/>
                </a:lnTo>
                <a:lnTo>
                  <a:pt x="1877568" y="664464"/>
                </a:lnTo>
                <a:lnTo>
                  <a:pt x="1877568" y="670560"/>
                </a:lnTo>
                <a:close/>
              </a:path>
              <a:path w="2784475" h="670559">
                <a:moveTo>
                  <a:pt x="1833372" y="670560"/>
                </a:moveTo>
                <a:lnTo>
                  <a:pt x="1807464" y="670560"/>
                </a:lnTo>
                <a:lnTo>
                  <a:pt x="1807464" y="664464"/>
                </a:lnTo>
                <a:lnTo>
                  <a:pt x="1833372" y="664464"/>
                </a:lnTo>
                <a:lnTo>
                  <a:pt x="1833372" y="670560"/>
                </a:lnTo>
                <a:close/>
              </a:path>
              <a:path w="2784475" h="670559">
                <a:moveTo>
                  <a:pt x="1787652" y="670560"/>
                </a:moveTo>
                <a:lnTo>
                  <a:pt x="1763268" y="670560"/>
                </a:lnTo>
                <a:lnTo>
                  <a:pt x="1763268" y="664464"/>
                </a:lnTo>
                <a:lnTo>
                  <a:pt x="1787652" y="664464"/>
                </a:lnTo>
                <a:lnTo>
                  <a:pt x="1787652" y="670560"/>
                </a:lnTo>
                <a:close/>
              </a:path>
              <a:path w="2784475" h="670559">
                <a:moveTo>
                  <a:pt x="1743456" y="670560"/>
                </a:moveTo>
                <a:lnTo>
                  <a:pt x="1719072" y="670560"/>
                </a:lnTo>
                <a:lnTo>
                  <a:pt x="1719072" y="664464"/>
                </a:lnTo>
                <a:lnTo>
                  <a:pt x="1743456" y="664464"/>
                </a:lnTo>
                <a:lnTo>
                  <a:pt x="1743456" y="670560"/>
                </a:lnTo>
                <a:close/>
              </a:path>
              <a:path w="2784475" h="670559">
                <a:moveTo>
                  <a:pt x="1699260" y="670560"/>
                </a:moveTo>
                <a:lnTo>
                  <a:pt x="1673352" y="670560"/>
                </a:lnTo>
                <a:lnTo>
                  <a:pt x="1673352" y="664464"/>
                </a:lnTo>
                <a:lnTo>
                  <a:pt x="1699260" y="664464"/>
                </a:lnTo>
                <a:lnTo>
                  <a:pt x="1699260" y="670560"/>
                </a:lnTo>
                <a:close/>
              </a:path>
              <a:path w="2784475" h="670559">
                <a:moveTo>
                  <a:pt x="1655064" y="670560"/>
                </a:moveTo>
                <a:lnTo>
                  <a:pt x="1629156" y="670560"/>
                </a:lnTo>
                <a:lnTo>
                  <a:pt x="1629156" y="664464"/>
                </a:lnTo>
                <a:lnTo>
                  <a:pt x="1655064" y="664464"/>
                </a:lnTo>
                <a:lnTo>
                  <a:pt x="1655064" y="670560"/>
                </a:lnTo>
                <a:close/>
              </a:path>
              <a:path w="2784475" h="670559">
                <a:moveTo>
                  <a:pt x="1610868" y="670560"/>
                </a:moveTo>
                <a:lnTo>
                  <a:pt x="1584960" y="670560"/>
                </a:lnTo>
                <a:lnTo>
                  <a:pt x="1584960" y="664464"/>
                </a:lnTo>
                <a:lnTo>
                  <a:pt x="1610868" y="664464"/>
                </a:lnTo>
                <a:lnTo>
                  <a:pt x="1610868" y="670560"/>
                </a:lnTo>
                <a:close/>
              </a:path>
              <a:path w="2784475" h="670559">
                <a:moveTo>
                  <a:pt x="1566672" y="670560"/>
                </a:moveTo>
                <a:lnTo>
                  <a:pt x="1540764" y="670560"/>
                </a:lnTo>
                <a:lnTo>
                  <a:pt x="1540764" y="664464"/>
                </a:lnTo>
                <a:lnTo>
                  <a:pt x="1566672" y="664464"/>
                </a:lnTo>
                <a:lnTo>
                  <a:pt x="1566672" y="670560"/>
                </a:lnTo>
                <a:close/>
              </a:path>
              <a:path w="2784475" h="670559">
                <a:moveTo>
                  <a:pt x="1520952" y="670560"/>
                </a:moveTo>
                <a:lnTo>
                  <a:pt x="1496568" y="670560"/>
                </a:lnTo>
                <a:lnTo>
                  <a:pt x="1496568" y="664464"/>
                </a:lnTo>
                <a:lnTo>
                  <a:pt x="1520952" y="664464"/>
                </a:lnTo>
                <a:lnTo>
                  <a:pt x="1520952" y="670560"/>
                </a:lnTo>
                <a:close/>
              </a:path>
              <a:path w="2784475" h="670559">
                <a:moveTo>
                  <a:pt x="1476756" y="670560"/>
                </a:moveTo>
                <a:lnTo>
                  <a:pt x="1452372" y="670560"/>
                </a:lnTo>
                <a:lnTo>
                  <a:pt x="1452372" y="664464"/>
                </a:lnTo>
                <a:lnTo>
                  <a:pt x="1476756" y="664464"/>
                </a:lnTo>
                <a:lnTo>
                  <a:pt x="1476756" y="670560"/>
                </a:lnTo>
                <a:close/>
              </a:path>
              <a:path w="2784475" h="670559">
                <a:moveTo>
                  <a:pt x="1432560" y="670560"/>
                </a:moveTo>
                <a:lnTo>
                  <a:pt x="1406652" y="670560"/>
                </a:lnTo>
                <a:lnTo>
                  <a:pt x="1406652" y="664464"/>
                </a:lnTo>
                <a:lnTo>
                  <a:pt x="1432560" y="664464"/>
                </a:lnTo>
                <a:lnTo>
                  <a:pt x="1432560" y="670560"/>
                </a:lnTo>
                <a:close/>
              </a:path>
              <a:path w="2784475" h="670559">
                <a:moveTo>
                  <a:pt x="1388364" y="670560"/>
                </a:moveTo>
                <a:lnTo>
                  <a:pt x="1362456" y="670560"/>
                </a:lnTo>
                <a:lnTo>
                  <a:pt x="1362456" y="664464"/>
                </a:lnTo>
                <a:lnTo>
                  <a:pt x="1388364" y="664464"/>
                </a:lnTo>
                <a:lnTo>
                  <a:pt x="1388364" y="670560"/>
                </a:lnTo>
                <a:close/>
              </a:path>
              <a:path w="2784475" h="670559">
                <a:moveTo>
                  <a:pt x="1344168" y="670560"/>
                </a:moveTo>
                <a:lnTo>
                  <a:pt x="1318260" y="670560"/>
                </a:lnTo>
                <a:lnTo>
                  <a:pt x="1318260" y="664464"/>
                </a:lnTo>
                <a:lnTo>
                  <a:pt x="1344168" y="664464"/>
                </a:lnTo>
                <a:lnTo>
                  <a:pt x="1344168" y="670560"/>
                </a:lnTo>
                <a:close/>
              </a:path>
              <a:path w="2784475" h="670559">
                <a:moveTo>
                  <a:pt x="1299972" y="670560"/>
                </a:moveTo>
                <a:lnTo>
                  <a:pt x="1274064" y="670560"/>
                </a:lnTo>
                <a:lnTo>
                  <a:pt x="1274064" y="664464"/>
                </a:lnTo>
                <a:lnTo>
                  <a:pt x="1299972" y="664464"/>
                </a:lnTo>
                <a:lnTo>
                  <a:pt x="1299972" y="670560"/>
                </a:lnTo>
                <a:close/>
              </a:path>
              <a:path w="2784475" h="670559">
                <a:moveTo>
                  <a:pt x="1254252" y="670560"/>
                </a:moveTo>
                <a:lnTo>
                  <a:pt x="1229868" y="670560"/>
                </a:lnTo>
                <a:lnTo>
                  <a:pt x="1229868" y="664464"/>
                </a:lnTo>
                <a:lnTo>
                  <a:pt x="1254252" y="664464"/>
                </a:lnTo>
                <a:lnTo>
                  <a:pt x="1254252" y="670560"/>
                </a:lnTo>
                <a:close/>
              </a:path>
              <a:path w="2784475" h="670559">
                <a:moveTo>
                  <a:pt x="1210056" y="670560"/>
                </a:moveTo>
                <a:lnTo>
                  <a:pt x="1185672" y="670560"/>
                </a:lnTo>
                <a:lnTo>
                  <a:pt x="1185672" y="664464"/>
                </a:lnTo>
                <a:lnTo>
                  <a:pt x="1210056" y="664464"/>
                </a:lnTo>
                <a:lnTo>
                  <a:pt x="1210056" y="670560"/>
                </a:lnTo>
                <a:close/>
              </a:path>
              <a:path w="2784475" h="670559">
                <a:moveTo>
                  <a:pt x="1165860" y="670560"/>
                </a:moveTo>
                <a:lnTo>
                  <a:pt x="1139952" y="670560"/>
                </a:lnTo>
                <a:lnTo>
                  <a:pt x="1139952" y="664464"/>
                </a:lnTo>
                <a:lnTo>
                  <a:pt x="1165860" y="664464"/>
                </a:lnTo>
                <a:lnTo>
                  <a:pt x="1165860" y="670560"/>
                </a:lnTo>
                <a:close/>
              </a:path>
              <a:path w="2784475" h="670559">
                <a:moveTo>
                  <a:pt x="1121664" y="670560"/>
                </a:moveTo>
                <a:lnTo>
                  <a:pt x="1095756" y="670560"/>
                </a:lnTo>
                <a:lnTo>
                  <a:pt x="1095756" y="664464"/>
                </a:lnTo>
                <a:lnTo>
                  <a:pt x="1121664" y="664464"/>
                </a:lnTo>
                <a:lnTo>
                  <a:pt x="1121664" y="670560"/>
                </a:lnTo>
                <a:close/>
              </a:path>
              <a:path w="2784475" h="670559">
                <a:moveTo>
                  <a:pt x="1077468" y="670560"/>
                </a:moveTo>
                <a:lnTo>
                  <a:pt x="1051560" y="670560"/>
                </a:lnTo>
                <a:lnTo>
                  <a:pt x="1051560" y="664464"/>
                </a:lnTo>
                <a:lnTo>
                  <a:pt x="1077468" y="664464"/>
                </a:lnTo>
                <a:lnTo>
                  <a:pt x="1077468" y="670560"/>
                </a:lnTo>
                <a:close/>
              </a:path>
              <a:path w="2784475" h="670559">
                <a:moveTo>
                  <a:pt x="1033272" y="670560"/>
                </a:moveTo>
                <a:lnTo>
                  <a:pt x="1007364" y="670560"/>
                </a:lnTo>
                <a:lnTo>
                  <a:pt x="1007364" y="664464"/>
                </a:lnTo>
                <a:lnTo>
                  <a:pt x="1033272" y="664464"/>
                </a:lnTo>
                <a:lnTo>
                  <a:pt x="1033272" y="670560"/>
                </a:lnTo>
                <a:close/>
              </a:path>
              <a:path w="2784475" h="670559">
                <a:moveTo>
                  <a:pt x="987552" y="670560"/>
                </a:moveTo>
                <a:lnTo>
                  <a:pt x="963168" y="670560"/>
                </a:lnTo>
                <a:lnTo>
                  <a:pt x="963168" y="664464"/>
                </a:lnTo>
                <a:lnTo>
                  <a:pt x="987552" y="664464"/>
                </a:lnTo>
                <a:lnTo>
                  <a:pt x="987552" y="670560"/>
                </a:lnTo>
                <a:close/>
              </a:path>
              <a:path w="2784475" h="670559">
                <a:moveTo>
                  <a:pt x="943356" y="670560"/>
                </a:moveTo>
                <a:lnTo>
                  <a:pt x="918972" y="670560"/>
                </a:lnTo>
                <a:lnTo>
                  <a:pt x="918972" y="664464"/>
                </a:lnTo>
                <a:lnTo>
                  <a:pt x="943356" y="664464"/>
                </a:lnTo>
                <a:lnTo>
                  <a:pt x="943356" y="670560"/>
                </a:lnTo>
                <a:close/>
              </a:path>
              <a:path w="2784475" h="670559">
                <a:moveTo>
                  <a:pt x="899160" y="670560"/>
                </a:moveTo>
                <a:lnTo>
                  <a:pt x="873252" y="670560"/>
                </a:lnTo>
                <a:lnTo>
                  <a:pt x="873252" y="664464"/>
                </a:lnTo>
                <a:lnTo>
                  <a:pt x="899160" y="664464"/>
                </a:lnTo>
                <a:lnTo>
                  <a:pt x="899160" y="670560"/>
                </a:lnTo>
                <a:close/>
              </a:path>
              <a:path w="2784475" h="670559">
                <a:moveTo>
                  <a:pt x="854964" y="670560"/>
                </a:moveTo>
                <a:lnTo>
                  <a:pt x="829056" y="670560"/>
                </a:lnTo>
                <a:lnTo>
                  <a:pt x="829056" y="664464"/>
                </a:lnTo>
                <a:lnTo>
                  <a:pt x="854964" y="664464"/>
                </a:lnTo>
                <a:lnTo>
                  <a:pt x="854964" y="670560"/>
                </a:lnTo>
                <a:close/>
              </a:path>
              <a:path w="2784475" h="670559">
                <a:moveTo>
                  <a:pt x="810768" y="670560"/>
                </a:moveTo>
                <a:lnTo>
                  <a:pt x="784860" y="670560"/>
                </a:lnTo>
                <a:lnTo>
                  <a:pt x="784860" y="664464"/>
                </a:lnTo>
                <a:lnTo>
                  <a:pt x="810768" y="664464"/>
                </a:lnTo>
                <a:lnTo>
                  <a:pt x="810768" y="670560"/>
                </a:lnTo>
                <a:close/>
              </a:path>
              <a:path w="2784475" h="670559">
                <a:moveTo>
                  <a:pt x="766572" y="670560"/>
                </a:moveTo>
                <a:lnTo>
                  <a:pt x="740664" y="670560"/>
                </a:lnTo>
                <a:lnTo>
                  <a:pt x="740664" y="664464"/>
                </a:lnTo>
                <a:lnTo>
                  <a:pt x="766572" y="664464"/>
                </a:lnTo>
                <a:lnTo>
                  <a:pt x="766572" y="670560"/>
                </a:lnTo>
                <a:close/>
              </a:path>
              <a:path w="2784475" h="670559">
                <a:moveTo>
                  <a:pt x="720852" y="670560"/>
                </a:moveTo>
                <a:lnTo>
                  <a:pt x="696468" y="670560"/>
                </a:lnTo>
                <a:lnTo>
                  <a:pt x="696468" y="664464"/>
                </a:lnTo>
                <a:lnTo>
                  <a:pt x="720852" y="664464"/>
                </a:lnTo>
                <a:lnTo>
                  <a:pt x="720852" y="670560"/>
                </a:lnTo>
                <a:close/>
              </a:path>
              <a:path w="2784475" h="670559">
                <a:moveTo>
                  <a:pt x="676656" y="670560"/>
                </a:moveTo>
                <a:lnTo>
                  <a:pt x="652272" y="670560"/>
                </a:lnTo>
                <a:lnTo>
                  <a:pt x="652272" y="664464"/>
                </a:lnTo>
                <a:lnTo>
                  <a:pt x="676656" y="664464"/>
                </a:lnTo>
                <a:lnTo>
                  <a:pt x="676656" y="670560"/>
                </a:lnTo>
                <a:close/>
              </a:path>
              <a:path w="2784475" h="670559">
                <a:moveTo>
                  <a:pt x="632460" y="670560"/>
                </a:moveTo>
                <a:lnTo>
                  <a:pt x="606552" y="670560"/>
                </a:lnTo>
                <a:lnTo>
                  <a:pt x="606552" y="664464"/>
                </a:lnTo>
                <a:lnTo>
                  <a:pt x="632460" y="664464"/>
                </a:lnTo>
                <a:lnTo>
                  <a:pt x="632460" y="670560"/>
                </a:lnTo>
                <a:close/>
              </a:path>
              <a:path w="2784475" h="670559">
                <a:moveTo>
                  <a:pt x="588264" y="670560"/>
                </a:moveTo>
                <a:lnTo>
                  <a:pt x="562356" y="670560"/>
                </a:lnTo>
                <a:lnTo>
                  <a:pt x="562356" y="664464"/>
                </a:lnTo>
                <a:lnTo>
                  <a:pt x="588264" y="664464"/>
                </a:lnTo>
                <a:lnTo>
                  <a:pt x="588264" y="670560"/>
                </a:lnTo>
                <a:close/>
              </a:path>
              <a:path w="2784475" h="670559">
                <a:moveTo>
                  <a:pt x="544068" y="670560"/>
                </a:moveTo>
                <a:lnTo>
                  <a:pt x="518160" y="670560"/>
                </a:lnTo>
                <a:lnTo>
                  <a:pt x="518160" y="664464"/>
                </a:lnTo>
                <a:lnTo>
                  <a:pt x="544068" y="664464"/>
                </a:lnTo>
                <a:lnTo>
                  <a:pt x="544068" y="670560"/>
                </a:lnTo>
                <a:close/>
              </a:path>
              <a:path w="2784475" h="670559">
                <a:moveTo>
                  <a:pt x="499872" y="670560"/>
                </a:moveTo>
                <a:lnTo>
                  <a:pt x="473964" y="670560"/>
                </a:lnTo>
                <a:lnTo>
                  <a:pt x="473964" y="664464"/>
                </a:lnTo>
                <a:lnTo>
                  <a:pt x="499872" y="664464"/>
                </a:lnTo>
                <a:lnTo>
                  <a:pt x="499872" y="670560"/>
                </a:lnTo>
                <a:close/>
              </a:path>
              <a:path w="2784475" h="670559">
                <a:moveTo>
                  <a:pt x="454152" y="670560"/>
                </a:moveTo>
                <a:lnTo>
                  <a:pt x="429768" y="670560"/>
                </a:lnTo>
                <a:lnTo>
                  <a:pt x="429768" y="664464"/>
                </a:lnTo>
                <a:lnTo>
                  <a:pt x="454152" y="664464"/>
                </a:lnTo>
                <a:lnTo>
                  <a:pt x="454152" y="670560"/>
                </a:lnTo>
                <a:close/>
              </a:path>
              <a:path w="2784475" h="670559">
                <a:moveTo>
                  <a:pt x="409956" y="670560"/>
                </a:moveTo>
                <a:lnTo>
                  <a:pt x="385572" y="670560"/>
                </a:lnTo>
                <a:lnTo>
                  <a:pt x="385572" y="664464"/>
                </a:lnTo>
                <a:lnTo>
                  <a:pt x="409956" y="664464"/>
                </a:lnTo>
                <a:lnTo>
                  <a:pt x="409956" y="670560"/>
                </a:lnTo>
                <a:close/>
              </a:path>
              <a:path w="2784475" h="670559">
                <a:moveTo>
                  <a:pt x="365760" y="670560"/>
                </a:moveTo>
                <a:lnTo>
                  <a:pt x="339852" y="670560"/>
                </a:lnTo>
                <a:lnTo>
                  <a:pt x="339852" y="664464"/>
                </a:lnTo>
                <a:lnTo>
                  <a:pt x="365760" y="664464"/>
                </a:lnTo>
                <a:lnTo>
                  <a:pt x="365760" y="670560"/>
                </a:lnTo>
                <a:close/>
              </a:path>
              <a:path w="2784475" h="670559">
                <a:moveTo>
                  <a:pt x="321564" y="670560"/>
                </a:moveTo>
                <a:lnTo>
                  <a:pt x="295656" y="670560"/>
                </a:lnTo>
                <a:lnTo>
                  <a:pt x="295656" y="664464"/>
                </a:lnTo>
                <a:lnTo>
                  <a:pt x="321564" y="664464"/>
                </a:lnTo>
                <a:lnTo>
                  <a:pt x="321564" y="670560"/>
                </a:lnTo>
                <a:close/>
              </a:path>
              <a:path w="2784475" h="670559">
                <a:moveTo>
                  <a:pt x="277368" y="670560"/>
                </a:moveTo>
                <a:lnTo>
                  <a:pt x="251460" y="670560"/>
                </a:lnTo>
                <a:lnTo>
                  <a:pt x="251460" y="664464"/>
                </a:lnTo>
                <a:lnTo>
                  <a:pt x="277368" y="664464"/>
                </a:lnTo>
                <a:lnTo>
                  <a:pt x="277368" y="670560"/>
                </a:lnTo>
                <a:close/>
              </a:path>
              <a:path w="2784475" h="670559">
                <a:moveTo>
                  <a:pt x="233172" y="670560"/>
                </a:moveTo>
                <a:lnTo>
                  <a:pt x="207264" y="670560"/>
                </a:lnTo>
                <a:lnTo>
                  <a:pt x="207264" y="664464"/>
                </a:lnTo>
                <a:lnTo>
                  <a:pt x="233172" y="664464"/>
                </a:lnTo>
                <a:lnTo>
                  <a:pt x="233172" y="670560"/>
                </a:lnTo>
                <a:close/>
              </a:path>
              <a:path w="2784475" h="670559">
                <a:moveTo>
                  <a:pt x="187452" y="670560"/>
                </a:moveTo>
                <a:lnTo>
                  <a:pt x="163068" y="670560"/>
                </a:lnTo>
                <a:lnTo>
                  <a:pt x="163068" y="664464"/>
                </a:lnTo>
                <a:lnTo>
                  <a:pt x="187452" y="664464"/>
                </a:lnTo>
                <a:lnTo>
                  <a:pt x="187452" y="670560"/>
                </a:lnTo>
                <a:close/>
              </a:path>
              <a:path w="2784475" h="670559">
                <a:moveTo>
                  <a:pt x="143256" y="670560"/>
                </a:moveTo>
                <a:lnTo>
                  <a:pt x="118872" y="670560"/>
                </a:lnTo>
                <a:lnTo>
                  <a:pt x="118872" y="664464"/>
                </a:lnTo>
                <a:lnTo>
                  <a:pt x="143256" y="664464"/>
                </a:lnTo>
                <a:lnTo>
                  <a:pt x="143256" y="670560"/>
                </a:lnTo>
                <a:close/>
              </a:path>
              <a:path w="2784475" h="670559">
                <a:moveTo>
                  <a:pt x="99060" y="669036"/>
                </a:moveTo>
                <a:lnTo>
                  <a:pt x="91440" y="669036"/>
                </a:lnTo>
                <a:lnTo>
                  <a:pt x="80772" y="665988"/>
                </a:lnTo>
                <a:lnTo>
                  <a:pt x="73152" y="662940"/>
                </a:lnTo>
                <a:lnTo>
                  <a:pt x="76200" y="656844"/>
                </a:lnTo>
                <a:lnTo>
                  <a:pt x="82296" y="659892"/>
                </a:lnTo>
                <a:lnTo>
                  <a:pt x="92964" y="662940"/>
                </a:lnTo>
                <a:lnTo>
                  <a:pt x="99060" y="662940"/>
                </a:lnTo>
                <a:lnTo>
                  <a:pt x="99060" y="669036"/>
                </a:lnTo>
                <a:close/>
              </a:path>
              <a:path w="2784475" h="670559">
                <a:moveTo>
                  <a:pt x="99060" y="662940"/>
                </a:moveTo>
                <a:lnTo>
                  <a:pt x="92964" y="662940"/>
                </a:lnTo>
                <a:lnTo>
                  <a:pt x="91440" y="661416"/>
                </a:lnTo>
                <a:lnTo>
                  <a:pt x="99060" y="662940"/>
                </a:lnTo>
                <a:close/>
              </a:path>
              <a:path w="2784475" h="670559">
                <a:moveTo>
                  <a:pt x="56388" y="655320"/>
                </a:moveTo>
                <a:lnTo>
                  <a:pt x="50292" y="650748"/>
                </a:lnTo>
                <a:lnTo>
                  <a:pt x="41148" y="644652"/>
                </a:lnTo>
                <a:lnTo>
                  <a:pt x="35052" y="638556"/>
                </a:lnTo>
                <a:lnTo>
                  <a:pt x="39624" y="633984"/>
                </a:lnTo>
                <a:lnTo>
                  <a:pt x="45720" y="640080"/>
                </a:lnTo>
                <a:lnTo>
                  <a:pt x="53340" y="646176"/>
                </a:lnTo>
                <a:lnTo>
                  <a:pt x="59436" y="649224"/>
                </a:lnTo>
                <a:lnTo>
                  <a:pt x="56388" y="655320"/>
                </a:lnTo>
                <a:close/>
              </a:path>
              <a:path w="2784475" h="670559">
                <a:moveTo>
                  <a:pt x="22860" y="624840"/>
                </a:moveTo>
                <a:lnTo>
                  <a:pt x="13716" y="611124"/>
                </a:lnTo>
                <a:lnTo>
                  <a:pt x="9144" y="601980"/>
                </a:lnTo>
                <a:lnTo>
                  <a:pt x="15240" y="598932"/>
                </a:lnTo>
                <a:lnTo>
                  <a:pt x="24384" y="617220"/>
                </a:lnTo>
                <a:lnTo>
                  <a:pt x="27432" y="620268"/>
                </a:lnTo>
                <a:lnTo>
                  <a:pt x="22860" y="624840"/>
                </a:lnTo>
                <a:close/>
              </a:path>
              <a:path w="2784475" h="670559">
                <a:moveTo>
                  <a:pt x="3048" y="583692"/>
                </a:moveTo>
                <a:lnTo>
                  <a:pt x="3048" y="579120"/>
                </a:lnTo>
                <a:lnTo>
                  <a:pt x="0" y="568452"/>
                </a:lnTo>
                <a:lnTo>
                  <a:pt x="0" y="557784"/>
                </a:lnTo>
                <a:lnTo>
                  <a:pt x="6096" y="557784"/>
                </a:lnTo>
                <a:lnTo>
                  <a:pt x="9144" y="579120"/>
                </a:lnTo>
                <a:lnTo>
                  <a:pt x="9144" y="582168"/>
                </a:lnTo>
                <a:lnTo>
                  <a:pt x="3048" y="583692"/>
                </a:lnTo>
                <a:close/>
              </a:path>
            </a:pathLst>
          </a:custGeom>
          <a:solidFill>
            <a:srgbClr val="EF2328"/>
          </a:solidFill>
        </p:spPr>
        <p:txBody>
          <a:bodyPr wrap="square" lIns="0" tIns="0" rIns="0" bIns="0" rtlCol="0"/>
          <a:lstStyle/>
          <a:p>
            <a:endParaRPr sz="2311"/>
          </a:p>
        </p:txBody>
      </p:sp>
      <p:sp>
        <p:nvSpPr>
          <p:cNvPr id="6" name="object 26"/>
          <p:cNvSpPr txBox="1"/>
          <p:nvPr/>
        </p:nvSpPr>
        <p:spPr>
          <a:xfrm>
            <a:off x="2291371" y="4861043"/>
            <a:ext cx="4660558" cy="846116"/>
          </a:xfrm>
          <a:prstGeom prst="rect">
            <a:avLst/>
          </a:prstGeom>
        </p:spPr>
        <p:txBody>
          <a:bodyPr vert="horz" wrap="square" lIns="0" tIns="16306" rIns="0" bIns="0" rtlCol="0">
            <a:spAutoFit/>
          </a:bodyPr>
          <a:lstStyle/>
          <a:p>
            <a:pPr marR="6522" algn="ctr">
              <a:spcBef>
                <a:spcPts val="128"/>
              </a:spcBef>
            </a:pPr>
            <a:r>
              <a:rPr sz="1797" spc="-6" dirty="0">
                <a:latin typeface="Carlito"/>
                <a:cs typeface="Carlito"/>
              </a:rPr>
              <a:t>jangka waktu pengujian/ perpanjangan pengujian  diperpanjang </a:t>
            </a:r>
            <a:r>
              <a:rPr sz="1797" spc="-13" dirty="0">
                <a:latin typeface="Carlito"/>
                <a:cs typeface="Carlito"/>
              </a:rPr>
              <a:t>untuk </a:t>
            </a:r>
            <a:r>
              <a:rPr sz="1797" spc="-6" dirty="0">
                <a:latin typeface="Carlito"/>
                <a:cs typeface="Carlito"/>
              </a:rPr>
              <a:t>jangka</a:t>
            </a:r>
            <a:r>
              <a:rPr sz="1797" spc="77" dirty="0">
                <a:latin typeface="Carlito"/>
                <a:cs typeface="Carlito"/>
              </a:rPr>
              <a:t> </a:t>
            </a:r>
            <a:r>
              <a:rPr sz="1797" spc="-6" dirty="0">
                <a:latin typeface="Carlito"/>
                <a:cs typeface="Carlito"/>
              </a:rPr>
              <a:t>waktu</a:t>
            </a:r>
            <a:endParaRPr sz="1797" dirty="0">
              <a:latin typeface="Carlito"/>
              <a:cs typeface="Carlito"/>
            </a:endParaRPr>
          </a:p>
          <a:p>
            <a:pPr marR="5707" algn="ctr"/>
            <a:r>
              <a:rPr sz="1797" b="1" spc="-6" dirty="0">
                <a:latin typeface="Carlito"/>
                <a:cs typeface="Carlito"/>
              </a:rPr>
              <a:t>paling lama </a:t>
            </a:r>
            <a:r>
              <a:rPr sz="1797" b="1" dirty="0">
                <a:solidFill>
                  <a:srgbClr val="FF0000"/>
                </a:solidFill>
                <a:latin typeface="Carlito"/>
                <a:cs typeface="Carlito"/>
              </a:rPr>
              <a:t>4 </a:t>
            </a:r>
            <a:r>
              <a:rPr sz="1797" b="1" spc="-6" dirty="0">
                <a:solidFill>
                  <a:srgbClr val="FF0000"/>
                </a:solidFill>
                <a:latin typeface="Carlito"/>
                <a:cs typeface="Carlito"/>
              </a:rPr>
              <a:t>(bulan)</a:t>
            </a:r>
            <a:r>
              <a:rPr sz="1797" b="1" spc="26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797" b="1" spc="-6" dirty="0">
                <a:solidFill>
                  <a:srgbClr val="FF0000"/>
                </a:solidFill>
                <a:latin typeface="Carlito"/>
                <a:cs typeface="Carlito"/>
              </a:rPr>
              <a:t>bulan</a:t>
            </a:r>
            <a:endParaRPr sz="1797" dirty="0">
              <a:latin typeface="Carlito"/>
              <a:cs typeface="Carlito"/>
            </a:endParaRPr>
          </a:p>
        </p:txBody>
      </p:sp>
      <p:sp>
        <p:nvSpPr>
          <p:cNvPr id="7" name="object 27"/>
          <p:cNvSpPr txBox="1"/>
          <p:nvPr/>
        </p:nvSpPr>
        <p:spPr>
          <a:xfrm>
            <a:off x="3217270" y="2894858"/>
            <a:ext cx="10783283" cy="632018"/>
          </a:xfrm>
          <a:prstGeom prst="rect">
            <a:avLst/>
          </a:prstGeom>
        </p:spPr>
        <p:txBody>
          <a:bodyPr vert="horz" wrap="square" lIns="0" tIns="16306" rIns="0" bIns="0" rtlCol="0">
            <a:spAutoFit/>
          </a:bodyPr>
          <a:lstStyle/>
          <a:p>
            <a:pPr algn="r">
              <a:spcBef>
                <a:spcPts val="128"/>
              </a:spcBef>
            </a:pPr>
            <a:r>
              <a:rPr sz="4000" b="1" spc="-6" dirty="0">
                <a:latin typeface="Carlito"/>
                <a:cs typeface="Carlito"/>
              </a:rPr>
              <a:t>Tindak Lanjut Pemeriksaan </a:t>
            </a:r>
            <a:r>
              <a:rPr sz="4000" b="1" spc="-39" dirty="0">
                <a:latin typeface="Carlito"/>
                <a:cs typeface="Carlito"/>
              </a:rPr>
              <a:t>Yang </a:t>
            </a:r>
            <a:r>
              <a:rPr sz="4000" b="1" spc="-6" dirty="0">
                <a:latin typeface="Carlito"/>
                <a:cs typeface="Carlito"/>
              </a:rPr>
              <a:t>Ditangguhkan</a:t>
            </a:r>
            <a:endParaRPr sz="4000" dirty="0">
              <a:latin typeface="Carlito"/>
              <a:cs typeface="Carlito"/>
            </a:endParaRPr>
          </a:p>
        </p:txBody>
      </p:sp>
      <p:sp>
        <p:nvSpPr>
          <p:cNvPr id="8" name="object 28"/>
          <p:cNvSpPr/>
          <p:nvPr/>
        </p:nvSpPr>
        <p:spPr>
          <a:xfrm>
            <a:off x="8178382" y="4195884"/>
            <a:ext cx="4576531" cy="521295"/>
          </a:xfrm>
          <a:custGeom>
            <a:avLst/>
            <a:gdLst/>
            <a:ahLst/>
            <a:cxnLst/>
            <a:rect l="l" t="t" r="r" b="b"/>
            <a:pathLst>
              <a:path w="2566670" h="227329">
                <a:moveTo>
                  <a:pt x="2528316" y="227076"/>
                </a:moveTo>
                <a:lnTo>
                  <a:pt x="38100" y="227076"/>
                </a:lnTo>
                <a:lnTo>
                  <a:pt x="23145" y="224147"/>
                </a:lnTo>
                <a:lnTo>
                  <a:pt x="11048" y="216217"/>
                </a:lnTo>
                <a:lnTo>
                  <a:pt x="2952" y="204573"/>
                </a:lnTo>
                <a:lnTo>
                  <a:pt x="0" y="190500"/>
                </a:lnTo>
                <a:lnTo>
                  <a:pt x="0" y="38100"/>
                </a:lnTo>
                <a:lnTo>
                  <a:pt x="2952" y="23145"/>
                </a:lnTo>
                <a:lnTo>
                  <a:pt x="11048" y="11048"/>
                </a:lnTo>
                <a:lnTo>
                  <a:pt x="23145" y="2952"/>
                </a:lnTo>
                <a:lnTo>
                  <a:pt x="38100" y="0"/>
                </a:lnTo>
                <a:lnTo>
                  <a:pt x="2528316" y="0"/>
                </a:lnTo>
                <a:lnTo>
                  <a:pt x="2543270" y="2952"/>
                </a:lnTo>
                <a:lnTo>
                  <a:pt x="2555366" y="11049"/>
                </a:lnTo>
                <a:lnTo>
                  <a:pt x="2563463" y="23145"/>
                </a:lnTo>
                <a:lnTo>
                  <a:pt x="2566416" y="38100"/>
                </a:lnTo>
                <a:lnTo>
                  <a:pt x="2566416" y="190500"/>
                </a:lnTo>
                <a:lnTo>
                  <a:pt x="2563463" y="204573"/>
                </a:lnTo>
                <a:lnTo>
                  <a:pt x="2555367" y="216217"/>
                </a:lnTo>
                <a:lnTo>
                  <a:pt x="2543270" y="224147"/>
                </a:lnTo>
                <a:lnTo>
                  <a:pt x="2528316" y="227076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 sz="2311"/>
          </a:p>
        </p:txBody>
      </p:sp>
      <p:sp>
        <p:nvSpPr>
          <p:cNvPr id="9" name="object 29"/>
          <p:cNvSpPr txBox="1"/>
          <p:nvPr/>
        </p:nvSpPr>
        <p:spPr>
          <a:xfrm>
            <a:off x="8511853" y="4279653"/>
            <a:ext cx="4166063" cy="331754"/>
          </a:xfrm>
          <a:prstGeom prst="rect">
            <a:avLst/>
          </a:prstGeom>
        </p:spPr>
        <p:txBody>
          <a:bodyPr vert="horz" wrap="square" lIns="0" tIns="15491" rIns="0" bIns="0" rtlCol="0">
            <a:spAutoFit/>
          </a:bodyPr>
          <a:lstStyle/>
          <a:p>
            <a:pPr algn="ctr">
              <a:spcBef>
                <a:spcPts val="122"/>
              </a:spcBef>
            </a:pPr>
            <a:r>
              <a:rPr sz="2054" b="1" spc="-6" dirty="0">
                <a:latin typeface="Carlito"/>
                <a:cs typeface="Carlito"/>
              </a:rPr>
              <a:t>Pemeriksaan </a:t>
            </a:r>
            <a:r>
              <a:rPr sz="2054" b="1" spc="-13" dirty="0">
                <a:latin typeface="Carlito"/>
                <a:cs typeface="Carlito"/>
              </a:rPr>
              <a:t>yang</a:t>
            </a:r>
            <a:r>
              <a:rPr sz="2054" b="1" spc="-64" dirty="0">
                <a:latin typeface="Carlito"/>
                <a:cs typeface="Carlito"/>
              </a:rPr>
              <a:t> </a:t>
            </a:r>
            <a:r>
              <a:rPr sz="2054" b="1" spc="-6" dirty="0">
                <a:latin typeface="Carlito"/>
                <a:cs typeface="Carlito"/>
              </a:rPr>
              <a:t>dihentikan</a:t>
            </a:r>
            <a:endParaRPr sz="2054" dirty="0">
              <a:latin typeface="Carlito"/>
              <a:cs typeface="Carlito"/>
            </a:endParaRPr>
          </a:p>
        </p:txBody>
      </p:sp>
      <p:sp>
        <p:nvSpPr>
          <p:cNvPr id="10" name="object 30"/>
          <p:cNvSpPr/>
          <p:nvPr/>
        </p:nvSpPr>
        <p:spPr>
          <a:xfrm>
            <a:off x="2291368" y="4195884"/>
            <a:ext cx="4516464" cy="533110"/>
          </a:xfrm>
          <a:custGeom>
            <a:avLst/>
            <a:gdLst/>
            <a:ahLst/>
            <a:cxnLst/>
            <a:rect l="l" t="t" r="r" b="b"/>
            <a:pathLst>
              <a:path w="2540635" h="215265">
                <a:moveTo>
                  <a:pt x="2505456" y="214883"/>
                </a:moveTo>
                <a:lnTo>
                  <a:pt x="35052" y="214883"/>
                </a:lnTo>
                <a:lnTo>
                  <a:pt x="21216" y="212193"/>
                </a:lnTo>
                <a:lnTo>
                  <a:pt x="10096" y="204787"/>
                </a:lnTo>
                <a:lnTo>
                  <a:pt x="2690" y="193667"/>
                </a:lnTo>
                <a:lnTo>
                  <a:pt x="0" y="179831"/>
                </a:lnTo>
                <a:lnTo>
                  <a:pt x="0" y="35051"/>
                </a:lnTo>
                <a:lnTo>
                  <a:pt x="2690" y="21216"/>
                </a:lnTo>
                <a:lnTo>
                  <a:pt x="10096" y="10096"/>
                </a:lnTo>
                <a:lnTo>
                  <a:pt x="21216" y="2690"/>
                </a:lnTo>
                <a:lnTo>
                  <a:pt x="35052" y="0"/>
                </a:lnTo>
                <a:lnTo>
                  <a:pt x="2505456" y="0"/>
                </a:lnTo>
                <a:lnTo>
                  <a:pt x="2519291" y="2690"/>
                </a:lnTo>
                <a:lnTo>
                  <a:pt x="2530411" y="10096"/>
                </a:lnTo>
                <a:lnTo>
                  <a:pt x="2537817" y="21216"/>
                </a:lnTo>
                <a:lnTo>
                  <a:pt x="2540508" y="35051"/>
                </a:lnTo>
                <a:lnTo>
                  <a:pt x="2540508" y="179831"/>
                </a:lnTo>
                <a:lnTo>
                  <a:pt x="2537817" y="193667"/>
                </a:lnTo>
                <a:lnTo>
                  <a:pt x="2530411" y="204787"/>
                </a:lnTo>
                <a:lnTo>
                  <a:pt x="2519291" y="212193"/>
                </a:lnTo>
                <a:lnTo>
                  <a:pt x="2505456" y="214883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 sz="2311"/>
          </a:p>
        </p:txBody>
      </p:sp>
      <p:sp>
        <p:nvSpPr>
          <p:cNvPr id="11" name="object 31"/>
          <p:cNvSpPr txBox="1"/>
          <p:nvPr/>
        </p:nvSpPr>
        <p:spPr>
          <a:xfrm>
            <a:off x="2599690" y="4290640"/>
            <a:ext cx="4011475" cy="331754"/>
          </a:xfrm>
          <a:prstGeom prst="rect">
            <a:avLst/>
          </a:prstGeom>
        </p:spPr>
        <p:txBody>
          <a:bodyPr vert="horz" wrap="square" lIns="0" tIns="15491" rIns="0" bIns="0" rtlCol="0">
            <a:spAutoFit/>
          </a:bodyPr>
          <a:lstStyle/>
          <a:p>
            <a:pPr algn="ctr">
              <a:spcBef>
                <a:spcPts val="122"/>
              </a:spcBef>
            </a:pPr>
            <a:r>
              <a:rPr sz="2054" b="1" spc="-6" dirty="0">
                <a:latin typeface="Carlito"/>
                <a:cs typeface="Carlito"/>
              </a:rPr>
              <a:t>Pemeriksaan </a:t>
            </a:r>
            <a:r>
              <a:rPr sz="2054" b="1" spc="-13" dirty="0">
                <a:latin typeface="Carlito"/>
                <a:cs typeface="Carlito"/>
              </a:rPr>
              <a:t>yang</a:t>
            </a:r>
            <a:r>
              <a:rPr sz="2054" b="1" spc="-58" dirty="0">
                <a:latin typeface="Carlito"/>
                <a:cs typeface="Carlito"/>
              </a:rPr>
              <a:t> </a:t>
            </a:r>
            <a:r>
              <a:rPr sz="2054" b="1" spc="-6" dirty="0">
                <a:latin typeface="Carlito"/>
                <a:cs typeface="Carlito"/>
              </a:rPr>
              <a:t>dilanjutkan</a:t>
            </a:r>
            <a:endParaRPr sz="2054" dirty="0">
              <a:latin typeface="Carlito"/>
              <a:cs typeface="Carlito"/>
            </a:endParaRPr>
          </a:p>
        </p:txBody>
      </p:sp>
      <p:sp>
        <p:nvSpPr>
          <p:cNvPr id="12" name="object 32"/>
          <p:cNvSpPr/>
          <p:nvPr/>
        </p:nvSpPr>
        <p:spPr>
          <a:xfrm>
            <a:off x="1999522" y="6347449"/>
            <a:ext cx="11140355" cy="8755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11"/>
          </a:p>
        </p:txBody>
      </p:sp>
      <p:sp>
        <p:nvSpPr>
          <p:cNvPr id="13" name="object 33"/>
          <p:cNvSpPr txBox="1"/>
          <p:nvPr/>
        </p:nvSpPr>
        <p:spPr>
          <a:xfrm>
            <a:off x="2080525" y="6492553"/>
            <a:ext cx="10694771" cy="568742"/>
          </a:xfrm>
          <a:prstGeom prst="rect">
            <a:avLst/>
          </a:prstGeom>
        </p:spPr>
        <p:txBody>
          <a:bodyPr vert="horz" wrap="square" lIns="0" tIns="15491" rIns="0" bIns="0" rtlCol="0">
            <a:spAutoFit/>
          </a:bodyPr>
          <a:lstStyle/>
          <a:p>
            <a:pPr marL="644882" marR="6522" indent="-645699" algn="just">
              <a:spcBef>
                <a:spcPts val="122"/>
              </a:spcBef>
            </a:pPr>
            <a:r>
              <a:rPr sz="1797" i="1" spc="-13" dirty="0">
                <a:solidFill>
                  <a:srgbClr val="FFFFFF"/>
                </a:solidFill>
                <a:latin typeface="Carlito"/>
                <a:cs typeface="Carlito"/>
              </a:rPr>
              <a:t>Pemeriksaan </a:t>
            </a:r>
            <a:r>
              <a:rPr sz="1797" i="1" spc="-6" dirty="0">
                <a:solidFill>
                  <a:srgbClr val="FFFFFF"/>
                </a:solidFill>
                <a:latin typeface="Carlito"/>
                <a:cs typeface="Carlito"/>
              </a:rPr>
              <a:t>yang </a:t>
            </a:r>
            <a:r>
              <a:rPr sz="1797" i="1" spc="-13" dirty="0">
                <a:solidFill>
                  <a:srgbClr val="FFFFFF"/>
                </a:solidFill>
                <a:latin typeface="Carlito"/>
                <a:cs typeface="Carlito"/>
              </a:rPr>
              <a:t>dihentikan, </a:t>
            </a:r>
            <a:r>
              <a:rPr sz="1797" i="1" spc="-6" dirty="0">
                <a:solidFill>
                  <a:srgbClr val="FFFFFF"/>
                </a:solidFill>
                <a:latin typeface="Carlito"/>
                <a:cs typeface="Carlito"/>
              </a:rPr>
              <a:t>masih dapat </a:t>
            </a:r>
            <a:r>
              <a:rPr sz="1797" i="1" spc="-13" dirty="0">
                <a:solidFill>
                  <a:srgbClr val="FFFFFF"/>
                </a:solidFill>
                <a:latin typeface="Carlito"/>
                <a:cs typeface="Carlito"/>
              </a:rPr>
              <a:t>dilakukan kembali </a:t>
            </a:r>
            <a:r>
              <a:rPr sz="1797" i="1" spc="-6" dirty="0">
                <a:solidFill>
                  <a:srgbClr val="FFFFFF"/>
                </a:solidFill>
                <a:latin typeface="Carlito"/>
                <a:cs typeface="Carlito"/>
              </a:rPr>
              <a:t>apabila </a:t>
            </a:r>
            <a:r>
              <a:rPr sz="1797" i="1" spc="-13" dirty="0">
                <a:solidFill>
                  <a:srgbClr val="FFFFFF"/>
                </a:solidFill>
                <a:latin typeface="Carlito"/>
                <a:cs typeface="Carlito"/>
              </a:rPr>
              <a:t>terdapat data </a:t>
            </a:r>
            <a:r>
              <a:rPr sz="1797" i="1" spc="-6" dirty="0" err="1">
                <a:solidFill>
                  <a:srgbClr val="FFFFFF"/>
                </a:solidFill>
                <a:latin typeface="Carlito"/>
                <a:cs typeface="Carlito"/>
              </a:rPr>
              <a:t>selain</a:t>
            </a:r>
            <a:r>
              <a:rPr sz="1797" i="1" spc="-6" dirty="0">
                <a:solidFill>
                  <a:srgbClr val="FFFFFF"/>
                </a:solidFill>
                <a:latin typeface="Carlito"/>
                <a:cs typeface="Carlito"/>
              </a:rPr>
              <a:t> yang</a:t>
            </a:r>
            <a:r>
              <a:rPr lang="en-US" sz="1797" i="1" spc="-6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797" i="1" spc="-13" dirty="0" err="1">
                <a:solidFill>
                  <a:srgbClr val="FFFFFF"/>
                </a:solidFill>
                <a:latin typeface="Carlito"/>
                <a:cs typeface="Carlito"/>
              </a:rPr>
              <a:t>diungkapkan</a:t>
            </a:r>
            <a:r>
              <a:rPr sz="1412" i="1" spc="-13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541" i="1" spc="-13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797" i="1" spc="-6" dirty="0" err="1">
                <a:solidFill>
                  <a:srgbClr val="FFFFFF"/>
                </a:solidFill>
                <a:latin typeface="Carlito"/>
                <a:cs typeface="Carlito"/>
              </a:rPr>
              <a:t>dalam</a:t>
            </a:r>
            <a:r>
              <a:rPr sz="1797" i="1" spc="-6" dirty="0">
                <a:solidFill>
                  <a:srgbClr val="FFFFFF"/>
                </a:solidFill>
                <a:latin typeface="Carlito"/>
                <a:cs typeface="Carlito"/>
              </a:rPr>
              <a:t> Pasal 8 ayat (3) Undang-Undang </a:t>
            </a:r>
            <a:r>
              <a:rPr sz="1797" i="1" spc="-19" dirty="0">
                <a:solidFill>
                  <a:srgbClr val="FFFFFF"/>
                </a:solidFill>
                <a:latin typeface="Carlito"/>
                <a:cs typeface="Carlito"/>
              </a:rPr>
              <a:t>KUP </a:t>
            </a:r>
            <a:r>
              <a:rPr sz="1797" i="1" spc="-13" dirty="0">
                <a:solidFill>
                  <a:srgbClr val="FFFFFF"/>
                </a:solidFill>
                <a:latin typeface="Carlito"/>
                <a:cs typeface="Carlito"/>
              </a:rPr>
              <a:t>atau </a:t>
            </a:r>
            <a:r>
              <a:rPr sz="1797" i="1" spc="-6" dirty="0">
                <a:solidFill>
                  <a:srgbClr val="FFFFFF"/>
                </a:solidFill>
                <a:latin typeface="Carlito"/>
                <a:cs typeface="Carlito"/>
              </a:rPr>
              <a:t>Pasal </a:t>
            </a:r>
            <a:r>
              <a:rPr sz="1797" i="1" spc="-13" dirty="0">
                <a:solidFill>
                  <a:srgbClr val="FFFFFF"/>
                </a:solidFill>
                <a:latin typeface="Carlito"/>
                <a:cs typeface="Carlito"/>
              </a:rPr>
              <a:t>44B </a:t>
            </a:r>
            <a:r>
              <a:rPr sz="1797" i="1" spc="-6" dirty="0">
                <a:solidFill>
                  <a:srgbClr val="FFFFFF"/>
                </a:solidFill>
                <a:latin typeface="Carlito"/>
                <a:cs typeface="Carlito"/>
              </a:rPr>
              <a:t>Undang-Undang</a:t>
            </a:r>
            <a:r>
              <a:rPr sz="1412" i="1" spc="58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797" i="1" spc="-13" dirty="0">
                <a:solidFill>
                  <a:srgbClr val="FFFFFF"/>
                </a:solidFill>
                <a:latin typeface="Carlito"/>
                <a:cs typeface="Carlito"/>
              </a:rPr>
              <a:t>KUP</a:t>
            </a:r>
            <a:endParaRPr sz="1797" dirty="0">
              <a:latin typeface="Carlito"/>
              <a:cs typeface="Carlito"/>
            </a:endParaRPr>
          </a:p>
        </p:txBody>
      </p:sp>
      <p:sp>
        <p:nvSpPr>
          <p:cNvPr id="15" name="object 35"/>
          <p:cNvSpPr/>
          <p:nvPr/>
        </p:nvSpPr>
        <p:spPr>
          <a:xfrm>
            <a:off x="7725080" y="2012951"/>
            <a:ext cx="6259193" cy="787151"/>
          </a:xfrm>
          <a:custGeom>
            <a:avLst/>
            <a:gdLst/>
            <a:ahLst/>
            <a:cxnLst/>
            <a:rect l="l" t="t" r="r" b="b"/>
            <a:pathLst>
              <a:path w="2726690" h="273050">
                <a:moveTo>
                  <a:pt x="2726436" y="272796"/>
                </a:moveTo>
                <a:lnTo>
                  <a:pt x="0" y="272796"/>
                </a:lnTo>
                <a:lnTo>
                  <a:pt x="0" y="0"/>
                </a:lnTo>
                <a:lnTo>
                  <a:pt x="2726436" y="0"/>
                </a:lnTo>
                <a:lnTo>
                  <a:pt x="2726436" y="272796"/>
                </a:lnTo>
                <a:close/>
              </a:path>
            </a:pathLst>
          </a:custGeom>
          <a:solidFill>
            <a:srgbClr val="EF2328"/>
          </a:solidFill>
        </p:spPr>
        <p:txBody>
          <a:bodyPr wrap="square" lIns="0" tIns="0" rIns="0" bIns="0" rtlCol="0"/>
          <a:lstStyle/>
          <a:p>
            <a:endParaRPr sz="2311"/>
          </a:p>
        </p:txBody>
      </p:sp>
      <p:sp>
        <p:nvSpPr>
          <p:cNvPr id="18" name="object 36">
            <a:extLst>
              <a:ext uri="{FF2B5EF4-FFF2-40B4-BE49-F238E27FC236}">
                <a16:creationId xmlns:a16="http://schemas.microsoft.com/office/drawing/2014/main" id="{292A21AC-D8C9-490F-977A-7DE54A9C87EB}"/>
              </a:ext>
            </a:extLst>
          </p:cNvPr>
          <p:cNvSpPr/>
          <p:nvPr/>
        </p:nvSpPr>
        <p:spPr>
          <a:xfrm>
            <a:off x="163098" y="7283577"/>
            <a:ext cx="2043527" cy="665060"/>
          </a:xfrm>
          <a:prstGeom prst="rect">
            <a:avLst/>
          </a:prstGeom>
          <a:blipFill>
            <a:blip r:embed="rId4" cstate="print"/>
            <a:stretch>
              <a:fillRect r="-6140" b="-10320"/>
            </a:stretch>
          </a:blipFill>
        </p:spPr>
        <p:txBody>
          <a:bodyPr wrap="square" lIns="0" tIns="0" rIns="0" bIns="0" rtlCol="0"/>
          <a:lstStyle/>
          <a:p>
            <a:endParaRPr sz="2311" dirty="0"/>
          </a:p>
        </p:txBody>
      </p:sp>
    </p:spTree>
    <p:extLst>
      <p:ext uri="{BB962C8B-B14F-4D97-AF65-F5344CB8AC3E}">
        <p14:creationId xmlns:p14="http://schemas.microsoft.com/office/powerpoint/2010/main" val="379616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471650" cy="814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4471650" cy="814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182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471650" cy="814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273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914203" y="1047923"/>
            <a:ext cx="6527455" cy="1246749"/>
          </a:xfrm>
          <a:prstGeom prst="rect">
            <a:avLst/>
          </a:prstGeom>
        </p:spPr>
        <p:txBody>
          <a:bodyPr vert="horz" wrap="square" lIns="0" tIns="15491" rIns="0" bIns="0" rtlCol="0">
            <a:spAutoFit/>
          </a:bodyPr>
          <a:lstStyle/>
          <a:p>
            <a:pPr marL="16306">
              <a:spcBef>
                <a:spcPts val="122"/>
              </a:spcBef>
            </a:pPr>
            <a:r>
              <a:rPr sz="4000" spc="-13" dirty="0">
                <a:latin typeface="Carlito"/>
                <a:cs typeface="Carlito"/>
              </a:rPr>
              <a:t>Permohonan</a:t>
            </a:r>
            <a:r>
              <a:rPr sz="4000" spc="45" dirty="0">
                <a:latin typeface="Carlito"/>
                <a:cs typeface="Carlito"/>
              </a:rPr>
              <a:t> </a:t>
            </a:r>
            <a:r>
              <a:rPr sz="4000" spc="-13" dirty="0">
                <a:latin typeface="Carlito"/>
                <a:cs typeface="Carlito"/>
              </a:rPr>
              <a:t>Restitusi</a:t>
            </a:r>
            <a:endParaRPr sz="4000" dirty="0">
              <a:latin typeface="Carlito"/>
              <a:cs typeface="Carlito"/>
            </a:endParaRPr>
          </a:p>
          <a:p>
            <a:pPr marL="16306"/>
            <a:r>
              <a:rPr sz="4000" b="1" spc="-13" dirty="0">
                <a:latin typeface="Carlito"/>
                <a:cs typeface="Carlito"/>
              </a:rPr>
              <a:t>Berdasarkan Pasal 17B </a:t>
            </a:r>
            <a:r>
              <a:rPr sz="4000" b="1" dirty="0">
                <a:latin typeface="Carlito"/>
                <a:cs typeface="Carlito"/>
              </a:rPr>
              <a:t>UU</a:t>
            </a:r>
            <a:r>
              <a:rPr sz="4000" b="1" spc="26" dirty="0">
                <a:latin typeface="Carlito"/>
                <a:cs typeface="Carlito"/>
              </a:rPr>
              <a:t> </a:t>
            </a:r>
            <a:r>
              <a:rPr sz="4000" b="1" spc="-19" dirty="0">
                <a:latin typeface="Carlito"/>
                <a:cs typeface="Carlito"/>
              </a:rPr>
              <a:t>KUP</a:t>
            </a:r>
            <a:endParaRPr sz="4000" dirty="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83224" y="2624693"/>
            <a:ext cx="9117222" cy="4596446"/>
          </a:xfrm>
          <a:prstGeom prst="rect">
            <a:avLst/>
          </a:prstGeom>
        </p:spPr>
        <p:txBody>
          <a:bodyPr vert="horz" wrap="square" lIns="0" tIns="35873" rIns="0" bIns="0" rtlCol="0">
            <a:spAutoFit/>
          </a:bodyPr>
          <a:lstStyle/>
          <a:p>
            <a:pPr marL="16306" marR="6522" algn="just">
              <a:spcBef>
                <a:spcPts val="282"/>
              </a:spcBef>
            </a:pPr>
            <a:r>
              <a:rPr sz="2400" spc="-13" dirty="0">
                <a:latin typeface="Carlito"/>
                <a:cs typeface="Carlito"/>
              </a:rPr>
              <a:t>Wajib </a:t>
            </a:r>
            <a:r>
              <a:rPr sz="2400" spc="-6" dirty="0">
                <a:latin typeface="Carlito"/>
                <a:cs typeface="Carlito"/>
              </a:rPr>
              <a:t>Pajak menyampaikan SPT yang </a:t>
            </a:r>
            <a:r>
              <a:rPr sz="2400" spc="-13" dirty="0">
                <a:latin typeface="Carlito"/>
                <a:cs typeface="Carlito"/>
              </a:rPr>
              <a:t>menyatakan </a:t>
            </a:r>
            <a:r>
              <a:rPr sz="2400" spc="-6" dirty="0">
                <a:latin typeface="Carlito"/>
                <a:cs typeface="Carlito"/>
              </a:rPr>
              <a:t>Lebih </a:t>
            </a:r>
            <a:r>
              <a:rPr sz="2400" spc="-13" dirty="0">
                <a:latin typeface="Carlito"/>
                <a:cs typeface="Carlito"/>
              </a:rPr>
              <a:t>Bayar </a:t>
            </a:r>
            <a:r>
              <a:rPr sz="2400" spc="-6" dirty="0">
                <a:latin typeface="Carlito"/>
                <a:cs typeface="Carlito"/>
              </a:rPr>
              <a:t>disertai  dengan permohonan </a:t>
            </a:r>
            <a:r>
              <a:rPr sz="2400" spc="-13" dirty="0">
                <a:latin typeface="Carlito"/>
                <a:cs typeface="Carlito"/>
              </a:rPr>
              <a:t>restitusi. </a:t>
            </a:r>
            <a:r>
              <a:rPr sz="2400" spc="-6" dirty="0">
                <a:latin typeface="Carlito"/>
                <a:cs typeface="Carlito"/>
              </a:rPr>
              <a:t>Permohonan </a:t>
            </a:r>
            <a:r>
              <a:rPr sz="2400" spc="-13" dirty="0">
                <a:latin typeface="Carlito"/>
                <a:cs typeface="Carlito"/>
              </a:rPr>
              <a:t>dapat dilakukan Wajib </a:t>
            </a:r>
            <a:r>
              <a:rPr sz="2400" spc="-6" dirty="0">
                <a:latin typeface="Carlito"/>
                <a:cs typeface="Carlito"/>
              </a:rPr>
              <a:t>Pajak  dengan </a:t>
            </a:r>
            <a:r>
              <a:rPr sz="2400" spc="-19" dirty="0">
                <a:latin typeface="Carlito"/>
                <a:cs typeface="Carlito"/>
              </a:rPr>
              <a:t>cara </a:t>
            </a:r>
            <a:r>
              <a:rPr sz="2400" spc="-6" dirty="0">
                <a:latin typeface="Carlito"/>
                <a:cs typeface="Carlito"/>
              </a:rPr>
              <a:t>mengisi </a:t>
            </a:r>
            <a:r>
              <a:rPr sz="2400" spc="-13" dirty="0">
                <a:latin typeface="Carlito"/>
                <a:cs typeface="Carlito"/>
              </a:rPr>
              <a:t>kolom </a:t>
            </a:r>
            <a:r>
              <a:rPr sz="2400" spc="-6" dirty="0">
                <a:latin typeface="Carlito"/>
                <a:cs typeface="Carlito"/>
              </a:rPr>
              <a:t>yang </a:t>
            </a:r>
            <a:r>
              <a:rPr sz="2400" spc="-13" dirty="0">
                <a:latin typeface="Carlito"/>
                <a:cs typeface="Carlito"/>
              </a:rPr>
              <a:t>tersedia </a:t>
            </a:r>
            <a:r>
              <a:rPr sz="2400" spc="-6" dirty="0">
                <a:latin typeface="Carlito"/>
                <a:cs typeface="Carlito"/>
              </a:rPr>
              <a:t>di </a:t>
            </a:r>
            <a:r>
              <a:rPr sz="2400" spc="-32" dirty="0">
                <a:latin typeface="Carlito"/>
                <a:cs typeface="Carlito"/>
              </a:rPr>
              <a:t>SPT, </a:t>
            </a:r>
            <a:r>
              <a:rPr sz="2400" spc="-13" dirty="0">
                <a:latin typeface="Carlito"/>
                <a:cs typeface="Carlito"/>
              </a:rPr>
              <a:t>atau </a:t>
            </a:r>
            <a:r>
              <a:rPr sz="2400" spc="-6" dirty="0">
                <a:latin typeface="Carlito"/>
                <a:cs typeface="Carlito"/>
              </a:rPr>
              <a:t>melalui </a:t>
            </a:r>
            <a:r>
              <a:rPr sz="2400" spc="-19" dirty="0">
                <a:latin typeface="Carlito"/>
                <a:cs typeface="Carlito"/>
              </a:rPr>
              <a:t>surat </a:t>
            </a:r>
            <a:r>
              <a:rPr sz="2400" spc="-13" dirty="0">
                <a:latin typeface="Carlito"/>
                <a:cs typeface="Carlito"/>
              </a:rPr>
              <a:t>tersendiri  </a:t>
            </a:r>
            <a:r>
              <a:rPr sz="2400" spc="-6" dirty="0">
                <a:latin typeface="Carlito"/>
                <a:cs typeface="Carlito"/>
              </a:rPr>
              <a:t>yang dilampirkan di </a:t>
            </a:r>
            <a:r>
              <a:rPr sz="2400" spc="-26" dirty="0">
                <a:latin typeface="Carlito"/>
                <a:cs typeface="Carlito"/>
              </a:rPr>
              <a:t>SPT. </a:t>
            </a:r>
            <a:r>
              <a:rPr sz="2400" spc="-6" dirty="0">
                <a:latin typeface="Carlito"/>
                <a:cs typeface="Carlito"/>
              </a:rPr>
              <a:t>Setelah melakukan pemeriksaan Dirjen Pajak harus  menerbitkan </a:t>
            </a:r>
            <a:r>
              <a:rPr sz="2400" spc="-19" dirty="0">
                <a:latin typeface="Carlito"/>
                <a:cs typeface="Carlito"/>
              </a:rPr>
              <a:t>surat </a:t>
            </a:r>
            <a:r>
              <a:rPr sz="2400" spc="-13" dirty="0">
                <a:latin typeface="Carlito"/>
                <a:cs typeface="Carlito"/>
              </a:rPr>
              <a:t>ketetapan </a:t>
            </a:r>
            <a:r>
              <a:rPr sz="2400" spc="-6" dirty="0">
                <a:latin typeface="Carlito"/>
                <a:cs typeface="Carlito"/>
              </a:rPr>
              <a:t>pajak </a:t>
            </a:r>
            <a:r>
              <a:rPr sz="2400" b="1" spc="-6" dirty="0">
                <a:latin typeface="Carlito"/>
                <a:cs typeface="Carlito"/>
              </a:rPr>
              <a:t>paling lambat </a:t>
            </a:r>
            <a:r>
              <a:rPr sz="2400" b="1" dirty="0">
                <a:latin typeface="Carlito"/>
                <a:cs typeface="Carlito"/>
              </a:rPr>
              <a:t>12 </a:t>
            </a:r>
            <a:r>
              <a:rPr sz="2400" b="1" spc="-6" dirty="0">
                <a:latin typeface="Carlito"/>
                <a:cs typeface="Carlito"/>
              </a:rPr>
              <a:t>bulan </a:t>
            </a:r>
            <a:r>
              <a:rPr sz="2400" spc="-6" dirty="0">
                <a:latin typeface="Carlito"/>
                <a:cs typeface="Carlito"/>
              </a:rPr>
              <a:t>sejak </a:t>
            </a:r>
            <a:r>
              <a:rPr sz="2400" spc="-19" dirty="0">
                <a:latin typeface="Carlito"/>
                <a:cs typeface="Carlito"/>
              </a:rPr>
              <a:t>surat  </a:t>
            </a:r>
            <a:r>
              <a:rPr sz="2400" spc="-6" dirty="0">
                <a:latin typeface="Carlito"/>
                <a:cs typeface="Carlito"/>
              </a:rPr>
              <a:t>permohonan </a:t>
            </a:r>
            <a:r>
              <a:rPr sz="2400" spc="-13" dirty="0">
                <a:latin typeface="Carlito"/>
                <a:cs typeface="Carlito"/>
              </a:rPr>
              <a:t>Wajib </a:t>
            </a:r>
            <a:r>
              <a:rPr sz="2400" spc="-6" dirty="0">
                <a:latin typeface="Carlito"/>
                <a:cs typeface="Carlito"/>
              </a:rPr>
              <a:t>Pajak diterima </a:t>
            </a:r>
            <a:r>
              <a:rPr sz="2400" spc="-13" dirty="0">
                <a:latin typeface="Carlito"/>
                <a:cs typeface="Carlito"/>
              </a:rPr>
              <a:t>secara</a:t>
            </a:r>
            <a:r>
              <a:rPr sz="2400" spc="90" dirty="0">
                <a:latin typeface="Carlito"/>
                <a:cs typeface="Carlito"/>
              </a:rPr>
              <a:t> </a:t>
            </a:r>
            <a:r>
              <a:rPr sz="2400" spc="-6" dirty="0" err="1">
                <a:latin typeface="Carlito"/>
                <a:cs typeface="Carlito"/>
              </a:rPr>
              <a:t>lengkap</a:t>
            </a:r>
            <a:r>
              <a:rPr sz="2400" spc="-6" dirty="0">
                <a:latin typeface="Carlito"/>
                <a:cs typeface="Carlito"/>
              </a:rPr>
              <a:t>.</a:t>
            </a:r>
            <a:endParaRPr lang="en-US" sz="2400" spc="-6" dirty="0">
              <a:latin typeface="Carlito"/>
              <a:cs typeface="Carlito"/>
            </a:endParaRPr>
          </a:p>
          <a:p>
            <a:pPr marL="16306" marR="6522" algn="just">
              <a:spcBef>
                <a:spcPts val="282"/>
              </a:spcBef>
            </a:pPr>
            <a:endParaRPr sz="2400" dirty="0">
              <a:latin typeface="Carlito"/>
              <a:cs typeface="Carlito"/>
            </a:endParaRPr>
          </a:p>
          <a:p>
            <a:pPr marL="16306" marR="44025" algn="just">
              <a:spcBef>
                <a:spcPts val="668"/>
              </a:spcBef>
            </a:pPr>
            <a:r>
              <a:rPr sz="2400" spc="-19" dirty="0">
                <a:latin typeface="Carlito"/>
                <a:cs typeface="Carlito"/>
              </a:rPr>
              <a:t>surat </a:t>
            </a:r>
            <a:r>
              <a:rPr sz="2400" spc="-13" dirty="0">
                <a:latin typeface="Carlito"/>
                <a:cs typeface="Carlito"/>
              </a:rPr>
              <a:t>ketetapan </a:t>
            </a:r>
            <a:r>
              <a:rPr sz="2400" spc="-6" dirty="0">
                <a:latin typeface="Carlito"/>
                <a:cs typeface="Carlito"/>
              </a:rPr>
              <a:t>pajak yang </a:t>
            </a:r>
            <a:r>
              <a:rPr sz="2400" spc="-13" dirty="0">
                <a:latin typeface="Carlito"/>
                <a:cs typeface="Carlito"/>
              </a:rPr>
              <a:t>diterbitkan </a:t>
            </a:r>
            <a:r>
              <a:rPr sz="2400" spc="-6" dirty="0">
                <a:latin typeface="Carlito"/>
                <a:cs typeface="Carlito"/>
              </a:rPr>
              <a:t>berdasarkan hasil pemeriksaan </a:t>
            </a:r>
            <a:r>
              <a:rPr sz="2400" spc="-13" dirty="0">
                <a:latin typeface="Carlito"/>
                <a:cs typeface="Carlito"/>
              </a:rPr>
              <a:t>atas  </a:t>
            </a:r>
            <a:r>
              <a:rPr sz="2400" spc="-6" dirty="0">
                <a:latin typeface="Carlito"/>
                <a:cs typeface="Carlito"/>
              </a:rPr>
              <a:t>permohonan ini dapat berupa SKPKB, SKPN, </a:t>
            </a:r>
            <a:r>
              <a:rPr sz="2400" spc="-13" dirty="0">
                <a:latin typeface="Carlito"/>
                <a:cs typeface="Carlito"/>
              </a:rPr>
              <a:t>ataupun </a:t>
            </a:r>
            <a:r>
              <a:rPr sz="2400" spc="-6" dirty="0">
                <a:latin typeface="Carlito"/>
                <a:cs typeface="Carlito"/>
              </a:rPr>
              <a:t>SKPLB, </a:t>
            </a:r>
            <a:r>
              <a:rPr sz="2400" spc="-13" dirty="0">
                <a:latin typeface="Carlito"/>
                <a:cs typeface="Carlito"/>
              </a:rPr>
              <a:t>tergantung </a:t>
            </a:r>
            <a:r>
              <a:rPr sz="2400" spc="-6" dirty="0">
                <a:latin typeface="Carlito"/>
                <a:cs typeface="Carlito"/>
              </a:rPr>
              <a:t>dari  </a:t>
            </a:r>
            <a:r>
              <a:rPr sz="2400" spc="-13" dirty="0">
                <a:latin typeface="Carlito"/>
                <a:cs typeface="Carlito"/>
              </a:rPr>
              <a:t>fakta material </a:t>
            </a:r>
            <a:r>
              <a:rPr sz="2400" spc="-6" dirty="0">
                <a:latin typeface="Carlito"/>
                <a:cs typeface="Carlito"/>
              </a:rPr>
              <a:t>yang </a:t>
            </a:r>
            <a:r>
              <a:rPr sz="2400" spc="-13" dirty="0">
                <a:latin typeface="Carlito"/>
                <a:cs typeface="Carlito"/>
              </a:rPr>
              <a:t>ditemukan </a:t>
            </a:r>
            <a:r>
              <a:rPr sz="2400" spc="-6" dirty="0">
                <a:latin typeface="Carlito"/>
                <a:cs typeface="Carlito"/>
              </a:rPr>
              <a:t>pada saat pemeriksaan. </a:t>
            </a:r>
            <a:r>
              <a:rPr sz="2400" spc="-19" dirty="0">
                <a:latin typeface="Carlito"/>
                <a:cs typeface="Carlito"/>
              </a:rPr>
              <a:t>Atas </a:t>
            </a:r>
            <a:r>
              <a:rPr sz="2400" spc="-6" dirty="0">
                <a:latin typeface="Carlito"/>
                <a:cs typeface="Carlito"/>
              </a:rPr>
              <a:t>permohonan  </a:t>
            </a:r>
            <a:r>
              <a:rPr sz="2400" spc="-13" dirty="0">
                <a:latin typeface="Carlito"/>
                <a:cs typeface="Carlito"/>
              </a:rPr>
              <a:t>Wajib </a:t>
            </a:r>
            <a:r>
              <a:rPr sz="2400" spc="-6" dirty="0">
                <a:latin typeface="Carlito"/>
                <a:cs typeface="Carlito"/>
              </a:rPr>
              <a:t>Pajak, paling lambat dalam </a:t>
            </a:r>
            <a:r>
              <a:rPr sz="2400" b="1" spc="-6" dirty="0">
                <a:latin typeface="Carlito"/>
                <a:cs typeface="Carlito"/>
              </a:rPr>
              <a:t>jangka waktu </a:t>
            </a:r>
            <a:r>
              <a:rPr sz="2400" b="1" dirty="0">
                <a:latin typeface="Carlito"/>
                <a:cs typeface="Carlito"/>
              </a:rPr>
              <a:t>12 </a:t>
            </a:r>
            <a:r>
              <a:rPr sz="2400" b="1" spc="-6" dirty="0">
                <a:latin typeface="Carlito"/>
                <a:cs typeface="Carlito"/>
              </a:rPr>
              <a:t>bulan </a:t>
            </a:r>
            <a:r>
              <a:rPr sz="2400" spc="-6" dirty="0">
                <a:latin typeface="Carlito"/>
                <a:cs typeface="Carlito"/>
              </a:rPr>
              <a:t>Dirjen Pajak sudah  harus memberikan </a:t>
            </a:r>
            <a:r>
              <a:rPr sz="2400" spc="-13" dirty="0">
                <a:latin typeface="Carlito"/>
                <a:cs typeface="Carlito"/>
              </a:rPr>
              <a:t>suatu</a:t>
            </a:r>
            <a:r>
              <a:rPr sz="2400" spc="71" dirty="0">
                <a:latin typeface="Carlito"/>
                <a:cs typeface="Carlito"/>
              </a:rPr>
              <a:t> </a:t>
            </a:r>
            <a:r>
              <a:rPr sz="2400" spc="-13" dirty="0">
                <a:latin typeface="Carlito"/>
                <a:cs typeface="Carlito"/>
              </a:rPr>
              <a:t>keputusan.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693074" y="366459"/>
            <a:ext cx="1664003" cy="990720"/>
          </a:xfrm>
          <a:prstGeom prst="rect">
            <a:avLst/>
          </a:prstGeom>
          <a:ln w="76200">
            <a:solidFill>
              <a:srgbClr val="FFC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7018" algn="ctr">
              <a:lnSpc>
                <a:spcPts val="3601"/>
              </a:lnSpc>
            </a:pPr>
            <a:endParaRPr lang="en-US" sz="500" b="1" spc="-6" dirty="0">
              <a:latin typeface="Carlito"/>
              <a:cs typeface="Carlito"/>
            </a:endParaRPr>
          </a:p>
          <a:p>
            <a:pPr marL="97018" algn="ctr">
              <a:lnSpc>
                <a:spcPts val="3601"/>
              </a:lnSpc>
            </a:pPr>
            <a:r>
              <a:rPr lang="en-US" sz="5400" b="1" spc="-6" dirty="0">
                <a:latin typeface="Carlito"/>
                <a:cs typeface="Carlito"/>
              </a:rPr>
              <a:t>17 B</a:t>
            </a:r>
            <a:endParaRPr sz="5400" dirty="0">
              <a:latin typeface="Carlito"/>
              <a:cs typeface="Carlit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2074464"/>
            <a:ext cx="8219487" cy="6066236"/>
            <a:chOff x="838200" y="2492702"/>
            <a:chExt cx="3581399" cy="2064185"/>
          </a:xfrm>
        </p:grpSpPr>
        <p:sp>
          <p:nvSpPr>
            <p:cNvPr id="10" name="object 10"/>
            <p:cNvSpPr/>
            <p:nvPr/>
          </p:nvSpPr>
          <p:spPr>
            <a:xfrm>
              <a:off x="838200" y="2492702"/>
              <a:ext cx="1607820" cy="2064185"/>
            </a:xfrm>
            <a:custGeom>
              <a:avLst/>
              <a:gdLst/>
              <a:ahLst/>
              <a:cxnLst/>
              <a:rect l="l" t="t" r="r" b="b"/>
              <a:pathLst>
                <a:path w="1607820" h="2685415">
                  <a:moveTo>
                    <a:pt x="1607820" y="2685287"/>
                  </a:moveTo>
                  <a:lnTo>
                    <a:pt x="0" y="2685287"/>
                  </a:lnTo>
                  <a:lnTo>
                    <a:pt x="0" y="0"/>
                  </a:lnTo>
                  <a:lnTo>
                    <a:pt x="1607820" y="0"/>
                  </a:lnTo>
                  <a:lnTo>
                    <a:pt x="1607820" y="2685287"/>
                  </a:lnTo>
                  <a:close/>
                </a:path>
              </a:pathLst>
            </a:custGeom>
            <a:solidFill>
              <a:srgbClr val="FFC32D"/>
            </a:solidFill>
          </p:spPr>
          <p:txBody>
            <a:bodyPr wrap="square" lIns="0" tIns="0" rIns="0" bIns="0" rtlCol="0"/>
            <a:lstStyle/>
            <a:p>
              <a:endParaRPr sz="2311"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982973" y="2674797"/>
              <a:ext cx="1659635" cy="17326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311"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2979419" y="2601415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79">
                  <a:moveTo>
                    <a:pt x="0" y="0"/>
                  </a:moveTo>
                  <a:lnTo>
                    <a:pt x="1440179" y="0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311"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2836164" y="2695131"/>
              <a:ext cx="180340" cy="180340"/>
            </a:xfrm>
            <a:custGeom>
              <a:avLst/>
              <a:gdLst/>
              <a:ahLst/>
              <a:cxnLst/>
              <a:rect l="l" t="t" r="r" b="b"/>
              <a:pathLst>
                <a:path w="180339" h="180339">
                  <a:moveTo>
                    <a:pt x="89916" y="179832"/>
                  </a:moveTo>
                  <a:lnTo>
                    <a:pt x="54649" y="172640"/>
                  </a:lnTo>
                  <a:lnTo>
                    <a:pt x="26098" y="153162"/>
                  </a:lnTo>
                  <a:lnTo>
                    <a:pt x="6977" y="124539"/>
                  </a:lnTo>
                  <a:lnTo>
                    <a:pt x="0" y="89916"/>
                  </a:lnTo>
                  <a:lnTo>
                    <a:pt x="6977" y="54649"/>
                  </a:lnTo>
                  <a:lnTo>
                    <a:pt x="26098" y="26098"/>
                  </a:lnTo>
                  <a:lnTo>
                    <a:pt x="54649" y="6977"/>
                  </a:lnTo>
                  <a:lnTo>
                    <a:pt x="89916" y="0"/>
                  </a:lnTo>
                  <a:lnTo>
                    <a:pt x="124539" y="6977"/>
                  </a:lnTo>
                  <a:lnTo>
                    <a:pt x="153162" y="26098"/>
                  </a:lnTo>
                  <a:lnTo>
                    <a:pt x="172640" y="54649"/>
                  </a:lnTo>
                  <a:lnTo>
                    <a:pt x="179832" y="89916"/>
                  </a:lnTo>
                  <a:lnTo>
                    <a:pt x="172640" y="124539"/>
                  </a:lnTo>
                  <a:lnTo>
                    <a:pt x="153162" y="153162"/>
                  </a:lnTo>
                  <a:lnTo>
                    <a:pt x="124539" y="172640"/>
                  </a:lnTo>
                  <a:lnTo>
                    <a:pt x="89916" y="179832"/>
                  </a:lnTo>
                  <a:close/>
                </a:path>
              </a:pathLst>
            </a:custGeom>
            <a:solidFill>
              <a:srgbClr val="FFC32D"/>
            </a:solidFill>
          </p:spPr>
          <p:txBody>
            <a:bodyPr wrap="square" lIns="0" tIns="0" rIns="0" bIns="0" rtlCol="0"/>
            <a:lstStyle/>
            <a:p>
              <a:endParaRPr sz="2311"/>
            </a:p>
          </p:txBody>
        </p:sp>
        <p:sp>
          <p:nvSpPr>
            <p:cNvPr id="14" name="object 14"/>
            <p:cNvSpPr/>
            <p:nvPr/>
          </p:nvSpPr>
          <p:spPr>
            <a:xfrm>
              <a:off x="2869692" y="2728914"/>
              <a:ext cx="109727" cy="1127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311"/>
            </a:p>
          </p:txBody>
        </p:sp>
        <p:sp>
          <p:nvSpPr>
            <p:cNvPr id="15" name="object 15"/>
            <p:cNvSpPr/>
            <p:nvPr/>
          </p:nvSpPr>
          <p:spPr>
            <a:xfrm>
              <a:off x="2836515" y="3613101"/>
              <a:ext cx="180340" cy="178435"/>
            </a:xfrm>
            <a:custGeom>
              <a:avLst/>
              <a:gdLst/>
              <a:ahLst/>
              <a:cxnLst/>
              <a:rect l="l" t="t" r="r" b="b"/>
              <a:pathLst>
                <a:path w="180339" h="178435">
                  <a:moveTo>
                    <a:pt x="89916" y="178307"/>
                  </a:moveTo>
                  <a:lnTo>
                    <a:pt x="54649" y="171330"/>
                  </a:lnTo>
                  <a:lnTo>
                    <a:pt x="26098" y="152209"/>
                  </a:lnTo>
                  <a:lnTo>
                    <a:pt x="6977" y="123658"/>
                  </a:lnTo>
                  <a:lnTo>
                    <a:pt x="0" y="88391"/>
                  </a:lnTo>
                  <a:lnTo>
                    <a:pt x="6977" y="54006"/>
                  </a:lnTo>
                  <a:lnTo>
                    <a:pt x="26098" y="25907"/>
                  </a:lnTo>
                  <a:lnTo>
                    <a:pt x="54649" y="6953"/>
                  </a:lnTo>
                  <a:lnTo>
                    <a:pt x="89916" y="0"/>
                  </a:lnTo>
                  <a:lnTo>
                    <a:pt x="124539" y="6953"/>
                  </a:lnTo>
                  <a:lnTo>
                    <a:pt x="153162" y="25907"/>
                  </a:lnTo>
                  <a:lnTo>
                    <a:pt x="172640" y="54006"/>
                  </a:lnTo>
                  <a:lnTo>
                    <a:pt x="179832" y="88391"/>
                  </a:lnTo>
                  <a:lnTo>
                    <a:pt x="172640" y="123658"/>
                  </a:lnTo>
                  <a:lnTo>
                    <a:pt x="153162" y="152209"/>
                  </a:lnTo>
                  <a:lnTo>
                    <a:pt x="124539" y="171330"/>
                  </a:lnTo>
                  <a:lnTo>
                    <a:pt x="89916" y="178307"/>
                  </a:lnTo>
                  <a:close/>
                </a:path>
              </a:pathLst>
            </a:custGeom>
            <a:solidFill>
              <a:srgbClr val="FFC32D"/>
            </a:solidFill>
          </p:spPr>
          <p:txBody>
            <a:bodyPr wrap="square" lIns="0" tIns="0" rIns="0" bIns="0" rtlCol="0"/>
            <a:lstStyle/>
            <a:p>
              <a:endParaRPr sz="2311"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2869692" y="3605608"/>
              <a:ext cx="109727" cy="1127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311"/>
            </a:p>
          </p:txBody>
        </p:sp>
      </p:grpSp>
      <p:sp>
        <p:nvSpPr>
          <p:cNvPr id="19" name="object 17">
            <a:extLst>
              <a:ext uri="{FF2B5EF4-FFF2-40B4-BE49-F238E27FC236}">
                <a16:creationId xmlns:a16="http://schemas.microsoft.com/office/drawing/2014/main" id="{06A4300F-5D2B-4FB5-9790-FECEEA0ABDB7}"/>
              </a:ext>
            </a:extLst>
          </p:cNvPr>
          <p:cNvSpPr/>
          <p:nvPr/>
        </p:nvSpPr>
        <p:spPr>
          <a:xfrm>
            <a:off x="311131" y="336550"/>
            <a:ext cx="1853293" cy="4175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11" dirty="0"/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D85E3D03-FDC0-4659-BC4F-39F10858CB54}"/>
              </a:ext>
            </a:extLst>
          </p:cNvPr>
          <p:cNvSpPr/>
          <p:nvPr/>
        </p:nvSpPr>
        <p:spPr>
          <a:xfrm>
            <a:off x="13797097" y="0"/>
            <a:ext cx="687057" cy="1723639"/>
          </a:xfrm>
          <a:custGeom>
            <a:avLst/>
            <a:gdLst/>
            <a:ahLst/>
            <a:cxnLst/>
            <a:rect l="l" t="t" r="r" b="b"/>
            <a:pathLst>
              <a:path w="215265" h="570230">
                <a:moveTo>
                  <a:pt x="214884" y="569976"/>
                </a:moveTo>
                <a:lnTo>
                  <a:pt x="0" y="569976"/>
                </a:lnTo>
                <a:lnTo>
                  <a:pt x="0" y="0"/>
                </a:lnTo>
                <a:lnTo>
                  <a:pt x="214884" y="0"/>
                </a:lnTo>
                <a:lnTo>
                  <a:pt x="214884" y="569976"/>
                </a:lnTo>
                <a:close/>
              </a:path>
            </a:pathLst>
          </a:custGeom>
          <a:solidFill>
            <a:srgbClr val="EF2328"/>
          </a:solidFill>
        </p:spPr>
        <p:txBody>
          <a:bodyPr wrap="square" lIns="0" tIns="0" rIns="0" bIns="0" rtlCol="0"/>
          <a:lstStyle/>
          <a:p>
            <a:endParaRPr sz="231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679185" y="1948696"/>
            <a:ext cx="10170222" cy="1246749"/>
          </a:xfrm>
          <a:prstGeom prst="rect">
            <a:avLst/>
          </a:prstGeom>
        </p:spPr>
        <p:txBody>
          <a:bodyPr vert="horz" wrap="square" lIns="0" tIns="15491" rIns="0" bIns="0" rtlCol="0">
            <a:spAutoFit/>
          </a:bodyPr>
          <a:lstStyle/>
          <a:p>
            <a:pPr marL="16306">
              <a:spcBef>
                <a:spcPts val="122"/>
              </a:spcBef>
            </a:pPr>
            <a:r>
              <a:rPr sz="4000" spc="-13" dirty="0">
                <a:latin typeface="Carlito"/>
                <a:cs typeface="Carlito"/>
              </a:rPr>
              <a:t>Permohonan</a:t>
            </a:r>
            <a:r>
              <a:rPr sz="4000" spc="45" dirty="0">
                <a:latin typeface="Carlito"/>
                <a:cs typeface="Carlito"/>
              </a:rPr>
              <a:t> </a:t>
            </a:r>
            <a:r>
              <a:rPr sz="4000" spc="-13" dirty="0">
                <a:latin typeface="Carlito"/>
                <a:cs typeface="Carlito"/>
              </a:rPr>
              <a:t>Restitusi</a:t>
            </a:r>
            <a:endParaRPr sz="4000" dirty="0">
              <a:latin typeface="Carlito"/>
              <a:cs typeface="Carlito"/>
            </a:endParaRPr>
          </a:p>
          <a:p>
            <a:pPr marL="16306"/>
            <a:r>
              <a:rPr sz="4000" b="1" spc="-13" dirty="0">
                <a:latin typeface="Carlito"/>
                <a:cs typeface="Carlito"/>
              </a:rPr>
              <a:t>Berdasarkan </a:t>
            </a:r>
            <a:r>
              <a:rPr sz="4000" b="1" spc="-13" dirty="0" err="1">
                <a:latin typeface="Carlito"/>
                <a:cs typeface="Carlito"/>
              </a:rPr>
              <a:t>Pasal</a:t>
            </a:r>
            <a:r>
              <a:rPr sz="4000" b="1" spc="-13" dirty="0">
                <a:latin typeface="Carlito"/>
                <a:cs typeface="Carlito"/>
              </a:rPr>
              <a:t> </a:t>
            </a:r>
            <a:r>
              <a:rPr lang="en-US" sz="4000" b="1" spc="-13" dirty="0">
                <a:latin typeface="Carlito"/>
                <a:cs typeface="Carlito"/>
              </a:rPr>
              <a:t>17C </a:t>
            </a:r>
            <a:r>
              <a:rPr lang="en-US" sz="4000" b="1" spc="-13" dirty="0" err="1">
                <a:latin typeface="Carlito"/>
                <a:cs typeface="Carlito"/>
              </a:rPr>
              <a:t>atau</a:t>
            </a:r>
            <a:r>
              <a:rPr lang="en-US" sz="4000" b="1" spc="-13" dirty="0">
                <a:latin typeface="Carlito"/>
                <a:cs typeface="Carlito"/>
              </a:rPr>
              <a:t> </a:t>
            </a:r>
            <a:r>
              <a:rPr lang="en-US" sz="4000" b="1" spc="-13" dirty="0" err="1">
                <a:latin typeface="Carlito"/>
                <a:cs typeface="Carlito"/>
              </a:rPr>
              <a:t>Pasal</a:t>
            </a:r>
            <a:r>
              <a:rPr lang="en-US" sz="4000" b="1" spc="-13" dirty="0">
                <a:latin typeface="Carlito"/>
                <a:cs typeface="Carlito"/>
              </a:rPr>
              <a:t> 17D UU KUP</a:t>
            </a:r>
            <a:endParaRPr sz="4000" dirty="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274425" y="366459"/>
            <a:ext cx="2082653" cy="990720"/>
          </a:xfrm>
          <a:prstGeom prst="rect">
            <a:avLst/>
          </a:prstGeom>
          <a:ln w="76200">
            <a:solidFill>
              <a:srgbClr val="FFC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7018" algn="ctr">
              <a:lnSpc>
                <a:spcPts val="3601"/>
              </a:lnSpc>
            </a:pPr>
            <a:endParaRPr lang="en-US" sz="500" b="1" spc="-6" dirty="0">
              <a:latin typeface="Carlito"/>
              <a:cs typeface="Carlito"/>
            </a:endParaRPr>
          </a:p>
          <a:p>
            <a:pPr marL="97018" algn="ctr">
              <a:lnSpc>
                <a:spcPts val="3601"/>
              </a:lnSpc>
            </a:pPr>
            <a:r>
              <a:rPr lang="en-US" sz="5400" b="1" spc="-6" dirty="0">
                <a:latin typeface="Carlito"/>
                <a:cs typeface="Carlito"/>
              </a:rPr>
              <a:t>17 C/D</a:t>
            </a:r>
            <a:endParaRPr sz="5400" dirty="0">
              <a:latin typeface="Carlito"/>
              <a:cs typeface="Carlit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2074464"/>
            <a:ext cx="7984469" cy="6066236"/>
            <a:chOff x="838200" y="2492702"/>
            <a:chExt cx="3478997" cy="2064185"/>
          </a:xfrm>
        </p:grpSpPr>
        <p:sp>
          <p:nvSpPr>
            <p:cNvPr id="10" name="object 10"/>
            <p:cNvSpPr/>
            <p:nvPr/>
          </p:nvSpPr>
          <p:spPr>
            <a:xfrm>
              <a:off x="838200" y="2492702"/>
              <a:ext cx="1607820" cy="2064185"/>
            </a:xfrm>
            <a:custGeom>
              <a:avLst/>
              <a:gdLst/>
              <a:ahLst/>
              <a:cxnLst/>
              <a:rect l="l" t="t" r="r" b="b"/>
              <a:pathLst>
                <a:path w="1607820" h="2685415">
                  <a:moveTo>
                    <a:pt x="1607820" y="2685287"/>
                  </a:moveTo>
                  <a:lnTo>
                    <a:pt x="0" y="2685287"/>
                  </a:lnTo>
                  <a:lnTo>
                    <a:pt x="0" y="0"/>
                  </a:lnTo>
                  <a:lnTo>
                    <a:pt x="1607820" y="0"/>
                  </a:lnTo>
                  <a:lnTo>
                    <a:pt x="1607820" y="2685287"/>
                  </a:lnTo>
                  <a:close/>
                </a:path>
              </a:pathLst>
            </a:custGeom>
            <a:solidFill>
              <a:srgbClr val="FFC32D"/>
            </a:solidFill>
          </p:spPr>
          <p:txBody>
            <a:bodyPr wrap="square" lIns="0" tIns="0" rIns="0" bIns="0" rtlCol="0"/>
            <a:lstStyle/>
            <a:p>
              <a:endParaRPr sz="2311"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982973" y="2674797"/>
              <a:ext cx="1659635" cy="17326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311"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2877017" y="2938491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79">
                  <a:moveTo>
                    <a:pt x="0" y="0"/>
                  </a:moveTo>
                  <a:lnTo>
                    <a:pt x="1440179" y="0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311" dirty="0"/>
            </a:p>
          </p:txBody>
        </p:sp>
      </p:grpSp>
      <p:sp>
        <p:nvSpPr>
          <p:cNvPr id="19" name="object 17">
            <a:extLst>
              <a:ext uri="{FF2B5EF4-FFF2-40B4-BE49-F238E27FC236}">
                <a16:creationId xmlns:a16="http://schemas.microsoft.com/office/drawing/2014/main" id="{06A4300F-5D2B-4FB5-9790-FECEEA0ABDB7}"/>
              </a:ext>
            </a:extLst>
          </p:cNvPr>
          <p:cNvSpPr/>
          <p:nvPr/>
        </p:nvSpPr>
        <p:spPr>
          <a:xfrm>
            <a:off x="311131" y="336550"/>
            <a:ext cx="1853293" cy="4175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11" dirty="0"/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D85E3D03-FDC0-4659-BC4F-39F10858CB54}"/>
              </a:ext>
            </a:extLst>
          </p:cNvPr>
          <p:cNvSpPr/>
          <p:nvPr/>
        </p:nvSpPr>
        <p:spPr>
          <a:xfrm>
            <a:off x="13797097" y="0"/>
            <a:ext cx="687057" cy="1723639"/>
          </a:xfrm>
          <a:custGeom>
            <a:avLst/>
            <a:gdLst/>
            <a:ahLst/>
            <a:cxnLst/>
            <a:rect l="l" t="t" r="r" b="b"/>
            <a:pathLst>
              <a:path w="215265" h="570230">
                <a:moveTo>
                  <a:pt x="214884" y="569976"/>
                </a:moveTo>
                <a:lnTo>
                  <a:pt x="0" y="569976"/>
                </a:lnTo>
                <a:lnTo>
                  <a:pt x="0" y="0"/>
                </a:lnTo>
                <a:lnTo>
                  <a:pt x="214884" y="0"/>
                </a:lnTo>
                <a:lnTo>
                  <a:pt x="214884" y="569976"/>
                </a:lnTo>
                <a:close/>
              </a:path>
            </a:pathLst>
          </a:custGeom>
          <a:solidFill>
            <a:srgbClr val="EF2328"/>
          </a:solidFill>
        </p:spPr>
        <p:txBody>
          <a:bodyPr wrap="square" lIns="0" tIns="0" rIns="0" bIns="0" rtlCol="0"/>
          <a:lstStyle/>
          <a:p>
            <a:endParaRPr sz="231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E4F8F7F-E1C6-4AD2-AA47-7647883D74C9}"/>
              </a:ext>
            </a:extLst>
          </p:cNvPr>
          <p:cNvSpPr/>
          <p:nvPr/>
        </p:nvSpPr>
        <p:spPr>
          <a:xfrm>
            <a:off x="4556724" y="4258415"/>
            <a:ext cx="9582665" cy="3175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306" marR="6522" algn="just">
              <a:spcBef>
                <a:spcPts val="282"/>
              </a:spcBef>
            </a:pPr>
            <a:r>
              <a:rPr lang="en-US" sz="2400" spc="-6" dirty="0" err="1">
                <a:latin typeface="Carlito"/>
                <a:cs typeface="Carlito"/>
              </a:rPr>
              <a:t>Dirjen</a:t>
            </a:r>
            <a:r>
              <a:rPr lang="en-US" sz="2400" spc="-6" dirty="0">
                <a:latin typeface="Carlito"/>
                <a:cs typeface="Carlito"/>
              </a:rPr>
              <a:t> </a:t>
            </a:r>
            <a:r>
              <a:rPr lang="en-US" sz="2400" spc="-6" dirty="0" err="1">
                <a:latin typeface="Carlito"/>
                <a:cs typeface="Carlito"/>
              </a:rPr>
              <a:t>Pajak</a:t>
            </a:r>
            <a:r>
              <a:rPr lang="en-US" sz="2400" spc="-6" dirty="0">
                <a:latin typeface="Carlito"/>
                <a:cs typeface="Carlito"/>
              </a:rPr>
              <a:t> </a:t>
            </a:r>
            <a:r>
              <a:rPr lang="en-US" sz="2400" spc="-6" dirty="0" err="1">
                <a:latin typeface="Carlito"/>
                <a:cs typeface="Carlito"/>
              </a:rPr>
              <a:t>dapat</a:t>
            </a:r>
            <a:r>
              <a:rPr lang="en-US" sz="2400" spc="-6" dirty="0">
                <a:latin typeface="Carlito"/>
                <a:cs typeface="Carlito"/>
              </a:rPr>
              <a:t> </a:t>
            </a:r>
            <a:r>
              <a:rPr lang="en-US" sz="2400" spc="-6" dirty="0" err="1">
                <a:latin typeface="Carlito"/>
                <a:cs typeface="Carlito"/>
              </a:rPr>
              <a:t>menerbitkan</a:t>
            </a:r>
            <a:r>
              <a:rPr lang="en-US" sz="2400" spc="-6" dirty="0">
                <a:latin typeface="Carlito"/>
                <a:cs typeface="Carlito"/>
              </a:rPr>
              <a:t> </a:t>
            </a:r>
            <a:r>
              <a:rPr lang="en-US" sz="2400" spc="-19" dirty="0">
                <a:latin typeface="Carlito"/>
                <a:cs typeface="Carlito"/>
              </a:rPr>
              <a:t>Surat </a:t>
            </a:r>
            <a:r>
              <a:rPr lang="en-US" sz="2400" spc="-6" dirty="0">
                <a:latin typeface="Carlito"/>
                <a:cs typeface="Carlito"/>
              </a:rPr>
              <a:t>Keputusan </a:t>
            </a:r>
            <a:r>
              <a:rPr lang="en-US" sz="2400" spc="-13" dirty="0" err="1">
                <a:latin typeface="Carlito"/>
                <a:cs typeface="Carlito"/>
              </a:rPr>
              <a:t>Pengembalian</a:t>
            </a:r>
            <a:r>
              <a:rPr lang="en-US" sz="2400" spc="-13" dirty="0">
                <a:latin typeface="Carlito"/>
                <a:cs typeface="Carlito"/>
              </a:rPr>
              <a:t> </a:t>
            </a:r>
            <a:r>
              <a:rPr lang="en-US" sz="2400" spc="-6" dirty="0" err="1">
                <a:latin typeface="Carlito"/>
                <a:cs typeface="Carlito"/>
              </a:rPr>
              <a:t>Pendahuluan</a:t>
            </a:r>
            <a:r>
              <a:rPr lang="en-US" sz="2400" spc="-6" dirty="0">
                <a:latin typeface="Carlito"/>
                <a:cs typeface="Carlito"/>
              </a:rPr>
              <a:t>  </a:t>
            </a:r>
            <a:r>
              <a:rPr lang="en-US" sz="2400" spc="-6" dirty="0" err="1">
                <a:latin typeface="Carlito"/>
                <a:cs typeface="Carlito"/>
              </a:rPr>
              <a:t>Kelebihan</a:t>
            </a:r>
            <a:r>
              <a:rPr lang="en-US" sz="2400" spc="-6" dirty="0">
                <a:latin typeface="Carlito"/>
                <a:cs typeface="Carlito"/>
              </a:rPr>
              <a:t> </a:t>
            </a:r>
            <a:r>
              <a:rPr lang="en-US" sz="2400" spc="-6" dirty="0" err="1">
                <a:latin typeface="Carlito"/>
                <a:cs typeface="Carlito"/>
              </a:rPr>
              <a:t>Pajak</a:t>
            </a:r>
            <a:r>
              <a:rPr lang="en-US" sz="2400" spc="-6" dirty="0">
                <a:latin typeface="Carlito"/>
                <a:cs typeface="Carlito"/>
              </a:rPr>
              <a:t> (SKPPKP) </a:t>
            </a:r>
            <a:r>
              <a:rPr lang="en-US" sz="2400" spc="-6" dirty="0" err="1">
                <a:latin typeface="Carlito"/>
                <a:cs typeface="Carlito"/>
              </a:rPr>
              <a:t>setelah</a:t>
            </a:r>
            <a:r>
              <a:rPr lang="en-US" sz="2400" spc="-6" dirty="0">
                <a:latin typeface="Carlito"/>
                <a:cs typeface="Carlito"/>
              </a:rPr>
              <a:t> </a:t>
            </a:r>
            <a:r>
              <a:rPr lang="en-US" sz="2400" spc="-6" dirty="0" err="1">
                <a:latin typeface="Carlito"/>
                <a:cs typeface="Carlito"/>
              </a:rPr>
              <a:t>melakukan</a:t>
            </a:r>
            <a:r>
              <a:rPr lang="en-US" sz="2400" spc="-6" dirty="0">
                <a:latin typeface="Carlito"/>
                <a:cs typeface="Carlito"/>
              </a:rPr>
              <a:t> </a:t>
            </a:r>
            <a:r>
              <a:rPr lang="en-US" sz="2400" spc="-6" dirty="0" err="1">
                <a:latin typeface="Carlito"/>
                <a:cs typeface="Carlito"/>
              </a:rPr>
              <a:t>penelitian</a:t>
            </a:r>
            <a:r>
              <a:rPr lang="en-US" sz="2400" spc="-6" dirty="0">
                <a:latin typeface="Carlito"/>
                <a:cs typeface="Carlito"/>
              </a:rPr>
              <a:t> </a:t>
            </a:r>
            <a:r>
              <a:rPr lang="en-US" sz="2400" spc="-13" dirty="0" err="1">
                <a:latin typeface="Carlito"/>
                <a:cs typeface="Carlito"/>
              </a:rPr>
              <a:t>atas</a:t>
            </a:r>
            <a:r>
              <a:rPr lang="en-US" sz="2400" spc="-13" dirty="0">
                <a:latin typeface="Carlito"/>
                <a:cs typeface="Carlito"/>
              </a:rPr>
              <a:t> </a:t>
            </a:r>
            <a:r>
              <a:rPr lang="en-US" sz="2400" spc="-6" dirty="0" err="1">
                <a:latin typeface="Carlito"/>
                <a:cs typeface="Carlito"/>
              </a:rPr>
              <a:t>permohonan</a:t>
            </a:r>
            <a:r>
              <a:rPr lang="en-US" sz="2400" spc="-6" dirty="0">
                <a:latin typeface="Carlito"/>
                <a:cs typeface="Carlito"/>
              </a:rPr>
              <a:t>  </a:t>
            </a:r>
            <a:r>
              <a:rPr lang="en-US" sz="2400" spc="-6" dirty="0" err="1">
                <a:latin typeface="Carlito"/>
                <a:cs typeface="Carlito"/>
              </a:rPr>
              <a:t>pengembalian</a:t>
            </a:r>
            <a:r>
              <a:rPr lang="en-US" sz="2400" spc="-6" dirty="0">
                <a:latin typeface="Carlito"/>
                <a:cs typeface="Carlito"/>
              </a:rPr>
              <a:t> </a:t>
            </a:r>
            <a:r>
              <a:rPr lang="en-US" sz="2400" spc="-13" dirty="0" err="1">
                <a:latin typeface="Carlito"/>
                <a:cs typeface="Carlito"/>
              </a:rPr>
              <a:t>kelebihan</a:t>
            </a:r>
            <a:r>
              <a:rPr lang="en-US" sz="2400" spc="-13" dirty="0">
                <a:latin typeface="Carlito"/>
                <a:cs typeface="Carlito"/>
              </a:rPr>
              <a:t> </a:t>
            </a:r>
            <a:r>
              <a:rPr lang="en-US" sz="2400" spc="-13" dirty="0" err="1">
                <a:latin typeface="Carlito"/>
                <a:cs typeface="Carlito"/>
              </a:rPr>
              <a:t>pembayaran</a:t>
            </a:r>
            <a:r>
              <a:rPr lang="en-US" sz="2400" spc="-13" dirty="0">
                <a:latin typeface="Carlito"/>
                <a:cs typeface="Carlito"/>
              </a:rPr>
              <a:t> </a:t>
            </a:r>
            <a:r>
              <a:rPr lang="en-US" sz="2400" spc="-6" dirty="0" err="1">
                <a:latin typeface="Carlito"/>
                <a:cs typeface="Carlito"/>
              </a:rPr>
              <a:t>pajak</a:t>
            </a:r>
            <a:r>
              <a:rPr lang="en-US" sz="2400" spc="-6" dirty="0">
                <a:latin typeface="Carlito"/>
                <a:cs typeface="Carlito"/>
              </a:rPr>
              <a:t> </a:t>
            </a:r>
            <a:r>
              <a:rPr lang="en-US" sz="2400" spc="-6" dirty="0" err="1">
                <a:latin typeface="Carlito"/>
                <a:cs typeface="Carlito"/>
              </a:rPr>
              <a:t>dari</a:t>
            </a:r>
            <a:r>
              <a:rPr lang="en-US" sz="2400" spc="-6" dirty="0">
                <a:latin typeface="Carlito"/>
                <a:cs typeface="Carlito"/>
              </a:rPr>
              <a:t> </a:t>
            </a:r>
            <a:r>
              <a:rPr lang="en-US" sz="2400" spc="-13" dirty="0" err="1">
                <a:latin typeface="Carlito"/>
                <a:cs typeface="Carlito"/>
              </a:rPr>
              <a:t>Wajib</a:t>
            </a:r>
            <a:r>
              <a:rPr lang="en-US" sz="2400" spc="-13" dirty="0">
                <a:latin typeface="Carlito"/>
                <a:cs typeface="Carlito"/>
              </a:rPr>
              <a:t> </a:t>
            </a:r>
            <a:r>
              <a:rPr lang="en-US" sz="2400" spc="-6" dirty="0" err="1">
                <a:latin typeface="Carlito"/>
                <a:cs typeface="Carlito"/>
              </a:rPr>
              <a:t>Pajak</a:t>
            </a:r>
            <a:r>
              <a:rPr lang="en-US" sz="2400" spc="-6" dirty="0">
                <a:latin typeface="Carlito"/>
                <a:cs typeface="Carlito"/>
              </a:rPr>
              <a:t> </a:t>
            </a:r>
            <a:r>
              <a:rPr lang="en-US" sz="2400" spc="-13" dirty="0" err="1">
                <a:latin typeface="Carlito"/>
                <a:cs typeface="Carlito"/>
              </a:rPr>
              <a:t>dengan</a:t>
            </a:r>
            <a:r>
              <a:rPr lang="en-US" sz="2400" spc="-13" dirty="0">
                <a:latin typeface="Carlito"/>
                <a:cs typeface="Carlito"/>
              </a:rPr>
              <a:t> </a:t>
            </a:r>
            <a:r>
              <a:rPr lang="en-US" sz="2400" spc="-6" dirty="0" err="1">
                <a:latin typeface="Carlito"/>
                <a:cs typeface="Carlito"/>
              </a:rPr>
              <a:t>kriteria</a:t>
            </a:r>
            <a:r>
              <a:rPr lang="en-US" sz="2400" spc="-6" dirty="0">
                <a:latin typeface="Carlito"/>
                <a:cs typeface="Carlito"/>
              </a:rPr>
              <a:t>  </a:t>
            </a:r>
            <a:r>
              <a:rPr lang="en-US" sz="2400" spc="-13" dirty="0" err="1">
                <a:latin typeface="Carlito"/>
                <a:cs typeface="Carlito"/>
              </a:rPr>
              <a:t>tertentu</a:t>
            </a:r>
            <a:r>
              <a:rPr lang="en-US" sz="2400" spc="-13" dirty="0">
                <a:latin typeface="Carlito"/>
                <a:cs typeface="Carlito"/>
              </a:rPr>
              <a:t>. </a:t>
            </a:r>
            <a:r>
              <a:rPr lang="en-US" sz="2400" dirty="0">
                <a:latin typeface="Carlito"/>
                <a:cs typeface="Carlito"/>
              </a:rPr>
              <a:t>SKPPKP </a:t>
            </a:r>
            <a:r>
              <a:rPr lang="en-US" sz="2400" spc="-13" dirty="0" err="1">
                <a:latin typeface="Carlito"/>
                <a:cs typeface="Carlito"/>
              </a:rPr>
              <a:t>diterbitkan</a:t>
            </a:r>
            <a:r>
              <a:rPr lang="en-US" sz="2400" spc="-13" dirty="0">
                <a:latin typeface="Carlito"/>
                <a:cs typeface="Carlito"/>
              </a:rPr>
              <a:t> </a:t>
            </a:r>
            <a:r>
              <a:rPr lang="en-US" sz="2400" spc="-6" dirty="0" err="1">
                <a:latin typeface="Carlito"/>
                <a:cs typeface="Carlito"/>
              </a:rPr>
              <a:t>bagi</a:t>
            </a:r>
            <a:r>
              <a:rPr lang="en-US" sz="2400" spc="-6" dirty="0">
                <a:latin typeface="Carlito"/>
                <a:cs typeface="Carlito"/>
              </a:rPr>
              <a:t> </a:t>
            </a:r>
            <a:r>
              <a:rPr lang="en-US" sz="2400" spc="-13" dirty="0" err="1">
                <a:latin typeface="Carlito"/>
                <a:cs typeface="Carlito"/>
              </a:rPr>
              <a:t>Wajib</a:t>
            </a:r>
            <a:r>
              <a:rPr lang="en-US" sz="2400" spc="-13" dirty="0">
                <a:latin typeface="Carlito"/>
                <a:cs typeface="Carlito"/>
              </a:rPr>
              <a:t> </a:t>
            </a:r>
            <a:r>
              <a:rPr lang="en-US" sz="2400" spc="-6" dirty="0" err="1">
                <a:latin typeface="Carlito"/>
                <a:cs typeface="Carlito"/>
              </a:rPr>
              <a:t>Pajak</a:t>
            </a:r>
            <a:r>
              <a:rPr lang="en-US" sz="2400" spc="-6" dirty="0">
                <a:latin typeface="Carlito"/>
                <a:cs typeface="Carlito"/>
              </a:rPr>
              <a:t> yang </a:t>
            </a:r>
            <a:r>
              <a:rPr lang="en-US" sz="2400" spc="-6" dirty="0" err="1">
                <a:latin typeface="Carlito"/>
                <a:cs typeface="Carlito"/>
              </a:rPr>
              <a:t>memenuhi</a:t>
            </a:r>
            <a:r>
              <a:rPr lang="en-US" sz="2400" spc="-6" dirty="0">
                <a:latin typeface="Carlito"/>
                <a:cs typeface="Carlito"/>
              </a:rPr>
              <a:t> </a:t>
            </a:r>
            <a:r>
              <a:rPr lang="en-US" sz="2400" spc="-19" dirty="0" err="1">
                <a:latin typeface="Carlito"/>
                <a:cs typeface="Carlito"/>
              </a:rPr>
              <a:t>persyaratan</a:t>
            </a:r>
            <a:r>
              <a:rPr lang="en-US" sz="2400" spc="-19" dirty="0">
                <a:latin typeface="Carlito"/>
                <a:cs typeface="Carlito"/>
              </a:rPr>
              <a:t>  </a:t>
            </a:r>
            <a:r>
              <a:rPr lang="en-US" sz="2400" spc="-13" dirty="0" err="1">
                <a:latin typeface="Carlito"/>
                <a:cs typeface="Carlito"/>
              </a:rPr>
              <a:t>tertentu</a:t>
            </a:r>
            <a:r>
              <a:rPr lang="en-US" sz="2400" spc="-13" dirty="0">
                <a:latin typeface="Carlito"/>
                <a:cs typeface="Carlito"/>
              </a:rPr>
              <a:t>. </a:t>
            </a:r>
            <a:r>
              <a:rPr lang="en-US" sz="2400" dirty="0">
                <a:latin typeface="Carlito"/>
                <a:cs typeface="Carlito"/>
              </a:rPr>
              <a:t>SKPPKP </a:t>
            </a:r>
            <a:r>
              <a:rPr lang="en-US" sz="2400" spc="-13" dirty="0" err="1">
                <a:latin typeface="Carlito"/>
                <a:cs typeface="Carlito"/>
              </a:rPr>
              <a:t>tersebut</a:t>
            </a:r>
            <a:r>
              <a:rPr lang="en-US" sz="2400" spc="-13" dirty="0">
                <a:latin typeface="Carlito"/>
                <a:cs typeface="Carlito"/>
              </a:rPr>
              <a:t> </a:t>
            </a:r>
            <a:r>
              <a:rPr lang="en-US" sz="2400" spc="-6" dirty="0" err="1">
                <a:latin typeface="Carlito"/>
                <a:cs typeface="Carlito"/>
              </a:rPr>
              <a:t>harus</a:t>
            </a:r>
            <a:r>
              <a:rPr lang="en-US" sz="2400" spc="-6" dirty="0">
                <a:latin typeface="Carlito"/>
                <a:cs typeface="Carlito"/>
              </a:rPr>
              <a:t> </a:t>
            </a:r>
            <a:r>
              <a:rPr lang="en-US" sz="2400" spc="-13" dirty="0" err="1">
                <a:latin typeface="Carlito"/>
                <a:cs typeface="Carlito"/>
              </a:rPr>
              <a:t>diterbitkan</a:t>
            </a:r>
            <a:r>
              <a:rPr lang="en-US" sz="2400" spc="-13" dirty="0">
                <a:latin typeface="Carlito"/>
                <a:cs typeface="Carlito"/>
              </a:rPr>
              <a:t> </a:t>
            </a:r>
            <a:r>
              <a:rPr lang="en-US" sz="2400" spc="-6" dirty="0">
                <a:latin typeface="Carlito"/>
                <a:cs typeface="Carlito"/>
              </a:rPr>
              <a:t>paling lama</a:t>
            </a:r>
            <a:r>
              <a:rPr lang="en-US" sz="2400" spc="193" dirty="0">
                <a:latin typeface="Carlito"/>
                <a:cs typeface="Carlito"/>
              </a:rPr>
              <a:t> </a:t>
            </a:r>
            <a:r>
              <a:rPr lang="en-US" sz="2400" dirty="0">
                <a:latin typeface="Carlito"/>
                <a:cs typeface="Carlito"/>
              </a:rPr>
              <a:t>:</a:t>
            </a:r>
          </a:p>
          <a:p>
            <a:pPr marL="359205" indent="-342900" algn="just">
              <a:spcBef>
                <a:spcPts val="507"/>
              </a:spcBef>
              <a:buClr>
                <a:srgbClr val="548234"/>
              </a:buClr>
              <a:buFont typeface="Wingdings" panose="05000000000000000000" pitchFamily="2" charset="2"/>
              <a:buChar char="§"/>
              <a:tabLst>
                <a:tab pos="163055" algn="l"/>
              </a:tabLst>
            </a:pPr>
            <a:r>
              <a:rPr lang="en-US" sz="2400" dirty="0">
                <a:latin typeface="Carlito"/>
                <a:cs typeface="Carlito"/>
              </a:rPr>
              <a:t>3 </a:t>
            </a:r>
            <a:r>
              <a:rPr lang="en-US" sz="2400" spc="-6" dirty="0">
                <a:latin typeface="Carlito"/>
                <a:cs typeface="Carlito"/>
              </a:rPr>
              <a:t>(</a:t>
            </a:r>
            <a:r>
              <a:rPr lang="en-US" sz="2400" spc="-6" dirty="0" err="1">
                <a:latin typeface="Carlito"/>
                <a:cs typeface="Carlito"/>
              </a:rPr>
              <a:t>tiga</a:t>
            </a:r>
            <a:r>
              <a:rPr lang="en-US" sz="2400" spc="-6" dirty="0">
                <a:latin typeface="Carlito"/>
                <a:cs typeface="Carlito"/>
              </a:rPr>
              <a:t>) </a:t>
            </a:r>
            <a:r>
              <a:rPr lang="en-US" sz="2400" spc="-6" dirty="0" err="1">
                <a:latin typeface="Carlito"/>
                <a:cs typeface="Carlito"/>
              </a:rPr>
              <a:t>bulan</a:t>
            </a:r>
            <a:r>
              <a:rPr lang="en-US" sz="2400" spc="-6" dirty="0">
                <a:latin typeface="Carlito"/>
                <a:cs typeface="Carlito"/>
              </a:rPr>
              <a:t> </a:t>
            </a:r>
            <a:r>
              <a:rPr lang="en-US" sz="2400" spc="-13" dirty="0" err="1">
                <a:latin typeface="Carlito"/>
                <a:cs typeface="Carlito"/>
              </a:rPr>
              <a:t>untuk</a:t>
            </a:r>
            <a:r>
              <a:rPr lang="en-US" sz="2400" spc="-13" dirty="0">
                <a:latin typeface="Carlito"/>
                <a:cs typeface="Carlito"/>
              </a:rPr>
              <a:t> </a:t>
            </a:r>
            <a:r>
              <a:rPr lang="en-US" sz="2400" spc="-6" dirty="0" err="1">
                <a:latin typeface="Carlito"/>
                <a:cs typeface="Carlito"/>
              </a:rPr>
              <a:t>Pajak</a:t>
            </a:r>
            <a:r>
              <a:rPr lang="en-US" sz="2400" spc="83" dirty="0">
                <a:latin typeface="Carlito"/>
                <a:cs typeface="Carlito"/>
              </a:rPr>
              <a:t> </a:t>
            </a:r>
            <a:r>
              <a:rPr lang="en-US" sz="2400" spc="-13" dirty="0" err="1">
                <a:latin typeface="Carlito"/>
                <a:cs typeface="Carlito"/>
              </a:rPr>
              <a:t>Penghasilan</a:t>
            </a:r>
            <a:endParaRPr lang="en-US" sz="2400" dirty="0">
              <a:latin typeface="Carlito"/>
              <a:cs typeface="Carlito"/>
            </a:endParaRPr>
          </a:p>
          <a:p>
            <a:pPr marL="359205" indent="-342900" algn="just">
              <a:spcBef>
                <a:spcPts val="507"/>
              </a:spcBef>
              <a:buClr>
                <a:srgbClr val="548234"/>
              </a:buClr>
              <a:buFont typeface="Wingdings" panose="05000000000000000000" pitchFamily="2" charset="2"/>
              <a:buChar char="§"/>
              <a:tabLst>
                <a:tab pos="163055" algn="l"/>
              </a:tabLst>
            </a:pPr>
            <a:r>
              <a:rPr lang="en-US" sz="2400" dirty="0">
                <a:latin typeface="Carlito"/>
                <a:cs typeface="Carlito"/>
              </a:rPr>
              <a:t>1 </a:t>
            </a:r>
            <a:r>
              <a:rPr lang="en-US" sz="2400" spc="-6" dirty="0">
                <a:latin typeface="Carlito"/>
                <a:cs typeface="Carlito"/>
              </a:rPr>
              <a:t>(</a:t>
            </a:r>
            <a:r>
              <a:rPr lang="en-US" sz="2400" spc="-6" dirty="0" err="1">
                <a:latin typeface="Carlito"/>
                <a:cs typeface="Carlito"/>
              </a:rPr>
              <a:t>satu</a:t>
            </a:r>
            <a:r>
              <a:rPr lang="en-US" sz="2400" spc="-6" dirty="0">
                <a:latin typeface="Carlito"/>
                <a:cs typeface="Carlito"/>
              </a:rPr>
              <a:t>) </a:t>
            </a:r>
            <a:r>
              <a:rPr lang="en-US" sz="2400" spc="-6" dirty="0" err="1">
                <a:latin typeface="Carlito"/>
                <a:cs typeface="Carlito"/>
              </a:rPr>
              <a:t>bulan</a:t>
            </a:r>
            <a:r>
              <a:rPr lang="en-US" sz="2400" spc="-6" dirty="0">
                <a:latin typeface="Carlito"/>
                <a:cs typeface="Carlito"/>
              </a:rPr>
              <a:t> </a:t>
            </a:r>
            <a:r>
              <a:rPr lang="en-US" sz="2400" spc="-13" dirty="0" err="1">
                <a:latin typeface="Carlito"/>
                <a:cs typeface="Carlito"/>
              </a:rPr>
              <a:t>untuk</a:t>
            </a:r>
            <a:r>
              <a:rPr lang="en-US" sz="2400" spc="-13" dirty="0">
                <a:latin typeface="Carlito"/>
                <a:cs typeface="Carlito"/>
              </a:rPr>
              <a:t> </a:t>
            </a:r>
            <a:r>
              <a:rPr lang="en-US" sz="2400" spc="-6" dirty="0" err="1">
                <a:latin typeface="Carlito"/>
                <a:cs typeface="Carlito"/>
              </a:rPr>
              <a:t>Pajak</a:t>
            </a:r>
            <a:r>
              <a:rPr lang="en-US" sz="2400" spc="-6" dirty="0">
                <a:latin typeface="Carlito"/>
                <a:cs typeface="Carlito"/>
              </a:rPr>
              <a:t> </a:t>
            </a:r>
            <a:r>
              <a:rPr lang="en-US" sz="2400" spc="-6" dirty="0" err="1">
                <a:latin typeface="Carlito"/>
                <a:cs typeface="Carlito"/>
              </a:rPr>
              <a:t>Pertambahan</a:t>
            </a:r>
            <a:r>
              <a:rPr lang="en-US" sz="2400" spc="90" dirty="0">
                <a:latin typeface="Carlito"/>
                <a:cs typeface="Carlito"/>
              </a:rPr>
              <a:t> </a:t>
            </a:r>
            <a:r>
              <a:rPr lang="en-US" sz="2400" spc="-6" dirty="0">
                <a:latin typeface="Carlito"/>
                <a:cs typeface="Carlito"/>
              </a:rPr>
              <a:t>Nilai</a:t>
            </a:r>
            <a:endParaRPr lang="en-US" sz="24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80527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914203" y="2074464"/>
            <a:ext cx="6527455" cy="1185193"/>
          </a:xfrm>
          <a:prstGeom prst="rect">
            <a:avLst/>
          </a:prstGeom>
        </p:spPr>
        <p:txBody>
          <a:bodyPr vert="horz" wrap="square" lIns="0" tIns="15491" rIns="0" bIns="0" rtlCol="0">
            <a:spAutoFit/>
          </a:bodyPr>
          <a:lstStyle/>
          <a:p>
            <a:pPr marL="16306">
              <a:spcBef>
                <a:spcPts val="122"/>
              </a:spcBef>
            </a:pPr>
            <a:r>
              <a:rPr lang="en-US" sz="4000" b="1" spc="-19" dirty="0" err="1">
                <a:latin typeface="Carlito"/>
                <a:cs typeface="Carlito"/>
              </a:rPr>
              <a:t>Wajib</a:t>
            </a:r>
            <a:r>
              <a:rPr lang="en-US" sz="4000" b="1" spc="-19" dirty="0">
                <a:latin typeface="Carlito"/>
                <a:cs typeface="Carlito"/>
              </a:rPr>
              <a:t> </a:t>
            </a:r>
            <a:r>
              <a:rPr lang="en-US" sz="4000" b="1" spc="-13" dirty="0" err="1">
                <a:latin typeface="Carlito"/>
                <a:cs typeface="Carlito"/>
              </a:rPr>
              <a:t>Pajak</a:t>
            </a:r>
            <a:r>
              <a:rPr lang="en-US" sz="4000" b="1" spc="-13" dirty="0">
                <a:latin typeface="Carlito"/>
                <a:cs typeface="Carlito"/>
              </a:rPr>
              <a:t> </a:t>
            </a:r>
            <a:r>
              <a:rPr lang="en-US" sz="4000" b="1" spc="-13" dirty="0" err="1">
                <a:latin typeface="Carlito"/>
                <a:cs typeface="Carlito"/>
              </a:rPr>
              <a:t>Kriteria</a:t>
            </a:r>
            <a:r>
              <a:rPr lang="en-US" sz="4000" b="1" spc="-26" dirty="0">
                <a:latin typeface="Carlito"/>
                <a:cs typeface="Carlito"/>
              </a:rPr>
              <a:t> </a:t>
            </a:r>
            <a:r>
              <a:rPr lang="en-US" sz="4000" b="1" spc="-39" dirty="0" err="1">
                <a:latin typeface="Carlito"/>
                <a:cs typeface="Carlito"/>
              </a:rPr>
              <a:t>Tertentu</a:t>
            </a:r>
            <a:endParaRPr lang="en-US" sz="4000" dirty="0">
              <a:latin typeface="Carlito"/>
              <a:cs typeface="Carlito"/>
            </a:endParaRPr>
          </a:p>
          <a:p>
            <a:pPr marL="16306"/>
            <a:r>
              <a:rPr lang="en-US" sz="3600" i="1" spc="-13" dirty="0">
                <a:latin typeface="Carlito"/>
                <a:cs typeface="Carlito"/>
              </a:rPr>
              <a:t>(</a:t>
            </a:r>
            <a:r>
              <a:rPr lang="en-US" sz="3600" i="1" spc="-13" dirty="0" err="1">
                <a:latin typeface="Carlito"/>
                <a:cs typeface="Carlito"/>
              </a:rPr>
              <a:t>Pasal</a:t>
            </a:r>
            <a:r>
              <a:rPr lang="en-US" sz="3600" i="1" dirty="0">
                <a:latin typeface="Carlito"/>
                <a:cs typeface="Carlito"/>
              </a:rPr>
              <a:t> </a:t>
            </a:r>
            <a:r>
              <a:rPr lang="en-US" sz="3600" i="1" spc="-6" dirty="0">
                <a:latin typeface="Carlito"/>
                <a:cs typeface="Carlito"/>
              </a:rPr>
              <a:t>17C)</a:t>
            </a:r>
            <a:endParaRPr lang="en-US" sz="3600" dirty="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693074" y="366459"/>
            <a:ext cx="1664003" cy="990720"/>
          </a:xfrm>
          <a:prstGeom prst="rect">
            <a:avLst/>
          </a:prstGeom>
          <a:ln w="76200">
            <a:solidFill>
              <a:srgbClr val="FFC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7018" algn="ctr">
              <a:lnSpc>
                <a:spcPts val="3601"/>
              </a:lnSpc>
            </a:pPr>
            <a:endParaRPr lang="en-US" sz="500" b="1" spc="-6" dirty="0">
              <a:latin typeface="Carlito"/>
              <a:cs typeface="Carlito"/>
            </a:endParaRPr>
          </a:p>
          <a:p>
            <a:pPr marL="97018" algn="ctr">
              <a:lnSpc>
                <a:spcPts val="3601"/>
              </a:lnSpc>
            </a:pPr>
            <a:r>
              <a:rPr lang="en-US" sz="5400" b="1" spc="-6" dirty="0">
                <a:latin typeface="Carlito"/>
                <a:cs typeface="Carlito"/>
              </a:rPr>
              <a:t>17 C</a:t>
            </a:r>
            <a:endParaRPr sz="5400" dirty="0">
              <a:latin typeface="Carlito"/>
              <a:cs typeface="Carlit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2074464"/>
            <a:ext cx="8219487" cy="6066236"/>
            <a:chOff x="838200" y="2492702"/>
            <a:chExt cx="3581399" cy="2064185"/>
          </a:xfrm>
        </p:grpSpPr>
        <p:sp>
          <p:nvSpPr>
            <p:cNvPr id="10" name="object 10"/>
            <p:cNvSpPr/>
            <p:nvPr/>
          </p:nvSpPr>
          <p:spPr>
            <a:xfrm>
              <a:off x="838200" y="2492702"/>
              <a:ext cx="1607820" cy="2064185"/>
            </a:xfrm>
            <a:custGeom>
              <a:avLst/>
              <a:gdLst/>
              <a:ahLst/>
              <a:cxnLst/>
              <a:rect l="l" t="t" r="r" b="b"/>
              <a:pathLst>
                <a:path w="1607820" h="2685415">
                  <a:moveTo>
                    <a:pt x="1607820" y="2685287"/>
                  </a:moveTo>
                  <a:lnTo>
                    <a:pt x="0" y="2685287"/>
                  </a:lnTo>
                  <a:lnTo>
                    <a:pt x="0" y="0"/>
                  </a:lnTo>
                  <a:lnTo>
                    <a:pt x="1607820" y="0"/>
                  </a:lnTo>
                  <a:lnTo>
                    <a:pt x="1607820" y="2685287"/>
                  </a:lnTo>
                  <a:close/>
                </a:path>
              </a:pathLst>
            </a:custGeom>
            <a:solidFill>
              <a:srgbClr val="FFC32D"/>
            </a:solidFill>
          </p:spPr>
          <p:txBody>
            <a:bodyPr wrap="square" lIns="0" tIns="0" rIns="0" bIns="0" rtlCol="0"/>
            <a:lstStyle/>
            <a:p>
              <a:endParaRPr sz="2311"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2979419" y="2990349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79">
                  <a:moveTo>
                    <a:pt x="0" y="0"/>
                  </a:moveTo>
                  <a:lnTo>
                    <a:pt x="1440179" y="0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311" dirty="0"/>
            </a:p>
          </p:txBody>
        </p:sp>
      </p:grpSp>
      <p:sp>
        <p:nvSpPr>
          <p:cNvPr id="17" name="object 9">
            <a:extLst>
              <a:ext uri="{FF2B5EF4-FFF2-40B4-BE49-F238E27FC236}">
                <a16:creationId xmlns:a16="http://schemas.microsoft.com/office/drawing/2014/main" id="{4A68BFEB-40B0-464D-95E8-61DF82917AA3}"/>
              </a:ext>
            </a:extLst>
          </p:cNvPr>
          <p:cNvSpPr/>
          <p:nvPr/>
        </p:nvSpPr>
        <p:spPr>
          <a:xfrm>
            <a:off x="348541" y="2585540"/>
            <a:ext cx="3785706" cy="5092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11" dirty="0"/>
          </a:p>
        </p:txBody>
      </p:sp>
      <p:sp>
        <p:nvSpPr>
          <p:cNvPr id="19" name="object 17">
            <a:extLst>
              <a:ext uri="{FF2B5EF4-FFF2-40B4-BE49-F238E27FC236}">
                <a16:creationId xmlns:a16="http://schemas.microsoft.com/office/drawing/2014/main" id="{06A4300F-5D2B-4FB5-9790-FECEEA0ABDB7}"/>
              </a:ext>
            </a:extLst>
          </p:cNvPr>
          <p:cNvSpPr/>
          <p:nvPr/>
        </p:nvSpPr>
        <p:spPr>
          <a:xfrm>
            <a:off x="311131" y="336550"/>
            <a:ext cx="1853293" cy="4175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11" dirty="0"/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D85E3D03-FDC0-4659-BC4F-39F10858CB54}"/>
              </a:ext>
            </a:extLst>
          </p:cNvPr>
          <p:cNvSpPr/>
          <p:nvPr/>
        </p:nvSpPr>
        <p:spPr>
          <a:xfrm>
            <a:off x="13797097" y="0"/>
            <a:ext cx="687057" cy="1723639"/>
          </a:xfrm>
          <a:custGeom>
            <a:avLst/>
            <a:gdLst/>
            <a:ahLst/>
            <a:cxnLst/>
            <a:rect l="l" t="t" r="r" b="b"/>
            <a:pathLst>
              <a:path w="215265" h="570230">
                <a:moveTo>
                  <a:pt x="214884" y="569976"/>
                </a:moveTo>
                <a:lnTo>
                  <a:pt x="0" y="569976"/>
                </a:lnTo>
                <a:lnTo>
                  <a:pt x="0" y="0"/>
                </a:lnTo>
                <a:lnTo>
                  <a:pt x="214884" y="0"/>
                </a:lnTo>
                <a:lnTo>
                  <a:pt x="214884" y="569976"/>
                </a:lnTo>
                <a:close/>
              </a:path>
            </a:pathLst>
          </a:custGeom>
          <a:solidFill>
            <a:srgbClr val="EF2328"/>
          </a:solidFill>
        </p:spPr>
        <p:txBody>
          <a:bodyPr wrap="square" lIns="0" tIns="0" rIns="0" bIns="0" rtlCol="0"/>
          <a:lstStyle/>
          <a:p>
            <a:endParaRPr sz="231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BAAEF3-572B-4CA1-92F6-4F3D5D032856}"/>
              </a:ext>
            </a:extLst>
          </p:cNvPr>
          <p:cNvSpPr/>
          <p:nvPr/>
        </p:nvSpPr>
        <p:spPr>
          <a:xfrm>
            <a:off x="4767431" y="4514896"/>
            <a:ext cx="9028112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2055" indent="-285750" algn="just">
              <a:spcBef>
                <a:spcPts val="636"/>
              </a:spcBef>
              <a:buClr>
                <a:srgbClr val="548234"/>
              </a:buClr>
              <a:buFont typeface="Wingdings" panose="05000000000000000000" pitchFamily="2" charset="2"/>
              <a:buChar char="§"/>
              <a:tabLst>
                <a:tab pos="163055" algn="l"/>
              </a:tabLst>
            </a:pPr>
            <a:r>
              <a:rPr lang="en-US" sz="2400" spc="-32" dirty="0" err="1">
                <a:latin typeface="Carlito"/>
                <a:cs typeface="Carlito"/>
              </a:rPr>
              <a:t>Tepat</a:t>
            </a:r>
            <a:r>
              <a:rPr lang="en-US" sz="2400" spc="-32" dirty="0">
                <a:latin typeface="Carlito"/>
                <a:cs typeface="Carlito"/>
              </a:rPr>
              <a:t> </a:t>
            </a:r>
            <a:r>
              <a:rPr lang="en-US" sz="2400" spc="-6" dirty="0" err="1">
                <a:latin typeface="Carlito"/>
                <a:cs typeface="Carlito"/>
              </a:rPr>
              <a:t>waktu</a:t>
            </a:r>
            <a:r>
              <a:rPr lang="en-US" sz="2400" spc="-6" dirty="0">
                <a:latin typeface="Carlito"/>
                <a:cs typeface="Carlito"/>
              </a:rPr>
              <a:t> </a:t>
            </a:r>
            <a:r>
              <a:rPr lang="en-US" sz="2400" spc="-6" dirty="0" err="1">
                <a:latin typeface="Carlito"/>
                <a:cs typeface="Carlito"/>
              </a:rPr>
              <a:t>dalam</a:t>
            </a:r>
            <a:r>
              <a:rPr lang="en-US" sz="2400" spc="-6" dirty="0">
                <a:latin typeface="Carlito"/>
                <a:cs typeface="Carlito"/>
              </a:rPr>
              <a:t> </a:t>
            </a:r>
            <a:r>
              <a:rPr lang="en-US" sz="2400" spc="-6" dirty="0" err="1">
                <a:latin typeface="Carlito"/>
                <a:cs typeface="Carlito"/>
              </a:rPr>
              <a:t>menyampaikan</a:t>
            </a:r>
            <a:r>
              <a:rPr lang="en-US" sz="2400" spc="-6" dirty="0">
                <a:latin typeface="Carlito"/>
                <a:cs typeface="Carlito"/>
              </a:rPr>
              <a:t> </a:t>
            </a:r>
            <a:r>
              <a:rPr lang="en-US" sz="2400" spc="-19" dirty="0">
                <a:latin typeface="Carlito"/>
                <a:cs typeface="Carlito"/>
              </a:rPr>
              <a:t>Surat</a:t>
            </a:r>
            <a:r>
              <a:rPr lang="en-US" sz="2400" spc="71" dirty="0">
                <a:latin typeface="Carlito"/>
                <a:cs typeface="Carlito"/>
              </a:rPr>
              <a:t> </a:t>
            </a:r>
            <a:r>
              <a:rPr lang="en-US" sz="2400" spc="-199" dirty="0" err="1">
                <a:latin typeface="Carlito"/>
                <a:cs typeface="Carlito"/>
              </a:rPr>
              <a:t>Pemberitahuan</a:t>
            </a:r>
            <a:endParaRPr lang="en-US" sz="2400" dirty="0">
              <a:latin typeface="Carlito"/>
              <a:cs typeface="Carlito"/>
            </a:endParaRPr>
          </a:p>
          <a:p>
            <a:pPr marL="302055" indent="-285750" algn="just">
              <a:spcBef>
                <a:spcPts val="507"/>
              </a:spcBef>
              <a:buClr>
                <a:srgbClr val="548234"/>
              </a:buClr>
              <a:buFont typeface="Wingdings" panose="05000000000000000000" pitchFamily="2" charset="2"/>
              <a:buChar char="§"/>
              <a:tabLst>
                <a:tab pos="163055" algn="l"/>
              </a:tabLst>
            </a:pPr>
            <a:r>
              <a:rPr lang="en-US" sz="2400" spc="-6" dirty="0" err="1">
                <a:latin typeface="Carlito"/>
                <a:cs typeface="Carlito"/>
              </a:rPr>
              <a:t>Tidak</a:t>
            </a:r>
            <a:r>
              <a:rPr lang="en-US" sz="2400" spc="-6" dirty="0">
                <a:latin typeface="Carlito"/>
                <a:cs typeface="Carlito"/>
              </a:rPr>
              <a:t> </a:t>
            </a:r>
            <a:r>
              <a:rPr lang="en-US" sz="2400" spc="-13" dirty="0" err="1">
                <a:latin typeface="Carlito"/>
                <a:cs typeface="Carlito"/>
              </a:rPr>
              <a:t>mempunyai</a:t>
            </a:r>
            <a:r>
              <a:rPr lang="en-US" sz="2400" spc="-13" dirty="0">
                <a:latin typeface="Carlito"/>
                <a:cs typeface="Carlito"/>
              </a:rPr>
              <a:t> </a:t>
            </a:r>
            <a:r>
              <a:rPr lang="en-US" sz="2400" spc="-6" dirty="0" err="1">
                <a:latin typeface="Carlito"/>
                <a:cs typeface="Carlito"/>
              </a:rPr>
              <a:t>tunggakan</a:t>
            </a:r>
            <a:r>
              <a:rPr lang="en-US" sz="2400" spc="-6" dirty="0">
                <a:latin typeface="Carlito"/>
                <a:cs typeface="Carlito"/>
              </a:rPr>
              <a:t> </a:t>
            </a:r>
            <a:r>
              <a:rPr lang="en-US" sz="2400" spc="-6" dirty="0" err="1">
                <a:latin typeface="Carlito"/>
                <a:cs typeface="Carlito"/>
              </a:rPr>
              <a:t>pajak</a:t>
            </a:r>
            <a:r>
              <a:rPr lang="en-US" sz="2400" spc="-6" dirty="0">
                <a:latin typeface="Carlito"/>
                <a:cs typeface="Carlito"/>
              </a:rPr>
              <a:t> </a:t>
            </a:r>
            <a:r>
              <a:rPr lang="en-US" sz="2400" spc="-13" dirty="0" err="1">
                <a:latin typeface="Carlito"/>
                <a:cs typeface="Carlito"/>
              </a:rPr>
              <a:t>untuk</a:t>
            </a:r>
            <a:r>
              <a:rPr lang="en-US" sz="2400" spc="-13" dirty="0">
                <a:latin typeface="Carlito"/>
                <a:cs typeface="Carlito"/>
              </a:rPr>
              <a:t> </a:t>
            </a:r>
            <a:r>
              <a:rPr lang="en-US" sz="2400" spc="-6" dirty="0" err="1">
                <a:latin typeface="Carlito"/>
                <a:cs typeface="Carlito"/>
              </a:rPr>
              <a:t>semua</a:t>
            </a:r>
            <a:r>
              <a:rPr lang="en-US" sz="2400" spc="122" dirty="0">
                <a:latin typeface="Carlito"/>
                <a:cs typeface="Carlito"/>
              </a:rPr>
              <a:t> </a:t>
            </a:r>
            <a:r>
              <a:rPr lang="en-US" sz="2400" spc="-231" dirty="0" err="1">
                <a:latin typeface="Carlito"/>
                <a:cs typeface="Carlito"/>
              </a:rPr>
              <a:t>jenis</a:t>
            </a:r>
            <a:r>
              <a:rPr lang="en-US" sz="2400" spc="-231" dirty="0">
                <a:latin typeface="Carlito"/>
                <a:cs typeface="Carlito"/>
              </a:rPr>
              <a:t> </a:t>
            </a:r>
            <a:r>
              <a:rPr lang="en-US" sz="2400" spc="-6" dirty="0" err="1">
                <a:latin typeface="Carlito"/>
                <a:cs typeface="Carlito"/>
              </a:rPr>
              <a:t>pajak</a:t>
            </a:r>
            <a:endParaRPr lang="en-US" sz="2400" dirty="0">
              <a:latin typeface="Carlito"/>
              <a:cs typeface="Carlito"/>
            </a:endParaRPr>
          </a:p>
          <a:p>
            <a:pPr marL="301239" marR="165501" indent="-285750" algn="just">
              <a:spcBef>
                <a:spcPts val="668"/>
              </a:spcBef>
              <a:buClr>
                <a:srgbClr val="548234"/>
              </a:buClr>
              <a:buFont typeface="Wingdings" panose="05000000000000000000" pitchFamily="2" charset="2"/>
              <a:buChar char="§"/>
              <a:tabLst>
                <a:tab pos="163055" algn="l"/>
              </a:tabLst>
            </a:pPr>
            <a:r>
              <a:rPr lang="en-US" sz="2400" spc="-6" dirty="0" err="1">
                <a:latin typeface="Carlito"/>
                <a:cs typeface="Carlito"/>
              </a:rPr>
              <a:t>Laporan</a:t>
            </a:r>
            <a:r>
              <a:rPr lang="en-US" sz="2400" spc="-6" dirty="0">
                <a:latin typeface="Carlito"/>
                <a:cs typeface="Carlito"/>
              </a:rPr>
              <a:t> </a:t>
            </a:r>
            <a:r>
              <a:rPr lang="en-US" sz="2400" spc="-13" dirty="0" err="1">
                <a:latin typeface="Carlito"/>
                <a:cs typeface="Carlito"/>
              </a:rPr>
              <a:t>Keuangan</a:t>
            </a:r>
            <a:r>
              <a:rPr lang="en-US" sz="2400" spc="-13" dirty="0">
                <a:latin typeface="Carlito"/>
                <a:cs typeface="Carlito"/>
              </a:rPr>
              <a:t> </a:t>
            </a:r>
            <a:r>
              <a:rPr lang="en-US" sz="2400" spc="-6" dirty="0" err="1">
                <a:latin typeface="Carlito"/>
                <a:cs typeface="Carlito"/>
              </a:rPr>
              <a:t>diaudit</a:t>
            </a:r>
            <a:r>
              <a:rPr lang="en-US" sz="2400" spc="-6" dirty="0">
                <a:latin typeface="Carlito"/>
                <a:cs typeface="Carlito"/>
              </a:rPr>
              <a:t> oleh </a:t>
            </a:r>
            <a:r>
              <a:rPr lang="en-US" sz="2400" spc="-13" dirty="0" err="1">
                <a:latin typeface="Carlito"/>
                <a:cs typeface="Carlito"/>
              </a:rPr>
              <a:t>Akuntan</a:t>
            </a:r>
            <a:r>
              <a:rPr lang="en-US" sz="2400" spc="-13" dirty="0">
                <a:latin typeface="Carlito"/>
                <a:cs typeface="Carlito"/>
              </a:rPr>
              <a:t> </a:t>
            </a:r>
            <a:r>
              <a:rPr lang="en-US" sz="2400" spc="-6" dirty="0" err="1">
                <a:latin typeface="Carlito"/>
                <a:cs typeface="Carlito"/>
              </a:rPr>
              <a:t>Publik</a:t>
            </a:r>
            <a:r>
              <a:rPr lang="en-US" sz="2400" spc="-6" dirty="0">
                <a:latin typeface="Carlito"/>
                <a:cs typeface="Carlito"/>
              </a:rPr>
              <a:t> </a:t>
            </a:r>
            <a:r>
              <a:rPr lang="en-US" sz="2400" spc="-6" dirty="0" err="1">
                <a:latin typeface="Carlito"/>
                <a:cs typeface="Carlito"/>
              </a:rPr>
              <a:t>atau</a:t>
            </a:r>
            <a:r>
              <a:rPr lang="en-US" sz="2400" spc="6" dirty="0">
                <a:latin typeface="Carlito"/>
                <a:cs typeface="Carlito"/>
              </a:rPr>
              <a:t> </a:t>
            </a:r>
            <a:r>
              <a:rPr lang="en-US" sz="2400" spc="-6" dirty="0" err="1">
                <a:latin typeface="Carlito"/>
                <a:cs typeface="Carlito"/>
              </a:rPr>
              <a:t>lembaga</a:t>
            </a:r>
            <a:r>
              <a:rPr lang="en-US" sz="2400" spc="-6" dirty="0">
                <a:latin typeface="Carlito"/>
                <a:cs typeface="Carlito"/>
              </a:rPr>
              <a:t> </a:t>
            </a:r>
            <a:r>
              <a:rPr lang="en-US" sz="2400" spc="-13" dirty="0" err="1">
                <a:latin typeface="Carlito"/>
                <a:cs typeface="Carlito"/>
              </a:rPr>
              <a:t>pengawasan</a:t>
            </a:r>
            <a:r>
              <a:rPr lang="en-US" sz="2400" spc="-13" dirty="0">
                <a:latin typeface="Carlito"/>
                <a:cs typeface="Carlito"/>
              </a:rPr>
              <a:t>  </a:t>
            </a:r>
            <a:r>
              <a:rPr lang="en-US" sz="2400" spc="-13" dirty="0" err="1">
                <a:latin typeface="Carlito"/>
                <a:cs typeface="Carlito"/>
              </a:rPr>
              <a:t>keuangan</a:t>
            </a:r>
            <a:r>
              <a:rPr lang="en-US" sz="2400" spc="-13" dirty="0">
                <a:latin typeface="Carlito"/>
                <a:cs typeface="Carlito"/>
              </a:rPr>
              <a:t> </a:t>
            </a:r>
            <a:r>
              <a:rPr lang="en-US" sz="2400" spc="-13" dirty="0" err="1">
                <a:latin typeface="Carlito"/>
                <a:cs typeface="Carlito"/>
              </a:rPr>
              <a:t>pemerintah</a:t>
            </a:r>
            <a:r>
              <a:rPr lang="en-US" sz="2400" spc="-13" dirty="0">
                <a:latin typeface="Carlito"/>
                <a:cs typeface="Carlito"/>
              </a:rPr>
              <a:t> </a:t>
            </a:r>
            <a:r>
              <a:rPr lang="en-US" sz="2400" spc="-6" dirty="0" err="1">
                <a:latin typeface="Carlito"/>
                <a:cs typeface="Carlito"/>
              </a:rPr>
              <a:t>dengan</a:t>
            </a:r>
            <a:r>
              <a:rPr lang="en-US" sz="2400" spc="-6" dirty="0">
                <a:latin typeface="Carlito"/>
                <a:cs typeface="Carlito"/>
              </a:rPr>
              <a:t> </a:t>
            </a:r>
            <a:r>
              <a:rPr lang="en-US" sz="2400" spc="-6" dirty="0" err="1">
                <a:latin typeface="Carlito"/>
                <a:cs typeface="Carlito"/>
              </a:rPr>
              <a:t>pendapat</a:t>
            </a:r>
            <a:r>
              <a:rPr lang="en-US" sz="2400" spc="-6" dirty="0">
                <a:latin typeface="Carlito"/>
                <a:cs typeface="Carlito"/>
              </a:rPr>
              <a:t> </a:t>
            </a:r>
            <a:r>
              <a:rPr lang="en-US" sz="2400" spc="-13" dirty="0" err="1">
                <a:latin typeface="Carlito"/>
                <a:cs typeface="Carlito"/>
              </a:rPr>
              <a:t>Wajar</a:t>
            </a:r>
            <a:r>
              <a:rPr lang="en-US" sz="2400" spc="-13" dirty="0">
                <a:latin typeface="Carlito"/>
                <a:cs typeface="Carlito"/>
              </a:rPr>
              <a:t> </a:t>
            </a:r>
            <a:r>
              <a:rPr lang="en-US" sz="2400" spc="-26" dirty="0" err="1">
                <a:latin typeface="Carlito"/>
                <a:cs typeface="Carlito"/>
              </a:rPr>
              <a:t>Tanpa</a:t>
            </a:r>
            <a:r>
              <a:rPr lang="en-US" sz="2400" spc="-26" dirty="0">
                <a:latin typeface="Carlito"/>
                <a:cs typeface="Carlito"/>
              </a:rPr>
              <a:t> </a:t>
            </a:r>
            <a:r>
              <a:rPr lang="en-US" sz="2400" spc="-13" dirty="0" err="1">
                <a:latin typeface="Carlito"/>
                <a:cs typeface="Carlito"/>
              </a:rPr>
              <a:t>Pengecualian</a:t>
            </a:r>
            <a:r>
              <a:rPr lang="en-US" sz="2400" spc="-13" dirty="0">
                <a:latin typeface="Carlito"/>
                <a:cs typeface="Carlito"/>
              </a:rPr>
              <a:t> </a:t>
            </a:r>
            <a:r>
              <a:rPr lang="en-US" sz="2400" spc="-6" dirty="0" err="1">
                <a:latin typeface="Carlito"/>
                <a:cs typeface="Carlito"/>
              </a:rPr>
              <a:t>selama</a:t>
            </a:r>
            <a:r>
              <a:rPr lang="en-US" sz="2400" spc="-6" dirty="0">
                <a:latin typeface="Carlito"/>
                <a:cs typeface="Carlito"/>
              </a:rPr>
              <a:t> </a:t>
            </a:r>
            <a:r>
              <a:rPr lang="en-US" sz="2400" dirty="0">
                <a:latin typeface="Carlito"/>
                <a:cs typeface="Carlito"/>
              </a:rPr>
              <a:t>3  </a:t>
            </a:r>
            <a:r>
              <a:rPr lang="en-US" sz="2400" spc="-6" dirty="0" err="1">
                <a:latin typeface="Carlito"/>
                <a:cs typeface="Carlito"/>
              </a:rPr>
              <a:t>tahun</a:t>
            </a:r>
            <a:r>
              <a:rPr lang="en-US" sz="2400" spc="13" dirty="0">
                <a:latin typeface="Carlito"/>
                <a:cs typeface="Carlito"/>
              </a:rPr>
              <a:t> </a:t>
            </a:r>
            <a:r>
              <a:rPr lang="en-US" sz="2400" spc="-6" dirty="0" err="1">
                <a:latin typeface="Carlito"/>
                <a:cs typeface="Carlito"/>
              </a:rPr>
              <a:t>berturut-turut</a:t>
            </a:r>
            <a:r>
              <a:rPr lang="en-US" sz="2400" spc="-6" dirty="0">
                <a:latin typeface="Carlito"/>
                <a:cs typeface="Carlito"/>
              </a:rPr>
              <a:t>.</a:t>
            </a:r>
            <a:endParaRPr lang="en-US" sz="2400" dirty="0">
              <a:latin typeface="Carlito"/>
              <a:cs typeface="Carlito"/>
            </a:endParaRPr>
          </a:p>
          <a:p>
            <a:pPr marL="301239" marR="6522" indent="-285750" algn="just">
              <a:spcBef>
                <a:spcPts val="642"/>
              </a:spcBef>
              <a:buClr>
                <a:srgbClr val="548234"/>
              </a:buClr>
              <a:buFont typeface="Wingdings" panose="05000000000000000000" pitchFamily="2" charset="2"/>
              <a:buChar char="§"/>
              <a:tabLst>
                <a:tab pos="163055" algn="l"/>
              </a:tabLst>
            </a:pPr>
            <a:r>
              <a:rPr lang="en-US" sz="2400" spc="-6" dirty="0" err="1">
                <a:latin typeface="Carlito"/>
                <a:cs typeface="Carlito"/>
              </a:rPr>
              <a:t>Tidak</a:t>
            </a:r>
            <a:r>
              <a:rPr lang="en-US" sz="2400" spc="-6" dirty="0">
                <a:latin typeface="Carlito"/>
                <a:cs typeface="Carlito"/>
              </a:rPr>
              <a:t> </a:t>
            </a:r>
            <a:r>
              <a:rPr lang="en-US" sz="2400" spc="-6" dirty="0" err="1">
                <a:latin typeface="Carlito"/>
                <a:cs typeface="Carlito"/>
              </a:rPr>
              <a:t>pernah</a:t>
            </a:r>
            <a:r>
              <a:rPr lang="en-US" sz="2400" spc="-6" dirty="0">
                <a:latin typeface="Carlito"/>
                <a:cs typeface="Carlito"/>
              </a:rPr>
              <a:t> </a:t>
            </a:r>
            <a:r>
              <a:rPr lang="en-US" sz="2400" spc="-6" dirty="0" err="1">
                <a:latin typeface="Carlito"/>
                <a:cs typeface="Carlito"/>
              </a:rPr>
              <a:t>dipidana</a:t>
            </a:r>
            <a:r>
              <a:rPr lang="en-US" sz="2400" spc="-6" dirty="0">
                <a:latin typeface="Carlito"/>
                <a:cs typeface="Carlito"/>
              </a:rPr>
              <a:t> </a:t>
            </a:r>
            <a:r>
              <a:rPr lang="en-US" sz="2400" spc="-13" dirty="0" err="1">
                <a:latin typeface="Carlito"/>
                <a:cs typeface="Carlito"/>
              </a:rPr>
              <a:t>karena</a:t>
            </a:r>
            <a:r>
              <a:rPr lang="en-US" sz="2400" spc="-13" dirty="0">
                <a:latin typeface="Carlito"/>
                <a:cs typeface="Carlito"/>
              </a:rPr>
              <a:t> </a:t>
            </a:r>
            <a:r>
              <a:rPr lang="en-US" sz="2400" spc="-6" dirty="0" err="1">
                <a:latin typeface="Carlito"/>
                <a:cs typeface="Carlito"/>
              </a:rPr>
              <a:t>melakukan</a:t>
            </a:r>
            <a:r>
              <a:rPr lang="en-US" sz="2400" spc="-6" dirty="0">
                <a:latin typeface="Carlito"/>
                <a:cs typeface="Carlito"/>
              </a:rPr>
              <a:t> </a:t>
            </a:r>
            <a:r>
              <a:rPr lang="en-US" sz="2400" spc="-6" dirty="0" err="1">
                <a:latin typeface="Carlito"/>
                <a:cs typeface="Carlito"/>
              </a:rPr>
              <a:t>tindak</a:t>
            </a:r>
            <a:r>
              <a:rPr lang="en-US" sz="2400" spc="-6" dirty="0">
                <a:latin typeface="Carlito"/>
                <a:cs typeface="Carlito"/>
              </a:rPr>
              <a:t> </a:t>
            </a:r>
            <a:r>
              <a:rPr lang="en-US" sz="2400" spc="-6" dirty="0" err="1">
                <a:latin typeface="Carlito"/>
                <a:cs typeface="Carlito"/>
              </a:rPr>
              <a:t>pidana</a:t>
            </a:r>
            <a:r>
              <a:rPr lang="en-US" sz="2400" spc="39" dirty="0">
                <a:latin typeface="Carlito"/>
                <a:cs typeface="Carlito"/>
              </a:rPr>
              <a:t> </a:t>
            </a:r>
            <a:r>
              <a:rPr lang="en-US" sz="2400" spc="-6" dirty="0">
                <a:latin typeface="Carlito"/>
                <a:cs typeface="Carlito"/>
              </a:rPr>
              <a:t>di </a:t>
            </a:r>
            <a:r>
              <a:rPr lang="en-US" sz="2400" spc="-6" dirty="0" err="1">
                <a:latin typeface="Carlito"/>
                <a:cs typeface="Carlito"/>
              </a:rPr>
              <a:t>bidang</a:t>
            </a:r>
            <a:r>
              <a:rPr lang="en-US" sz="2400" spc="-6" dirty="0">
                <a:latin typeface="Carlito"/>
                <a:cs typeface="Carlito"/>
              </a:rPr>
              <a:t> </a:t>
            </a:r>
            <a:r>
              <a:rPr lang="en-US" sz="2400" spc="-6" dirty="0" err="1">
                <a:latin typeface="Carlito"/>
                <a:cs typeface="Carlito"/>
              </a:rPr>
              <a:t>perpajakan</a:t>
            </a:r>
            <a:r>
              <a:rPr lang="en-US" sz="2400" spc="-6" dirty="0">
                <a:latin typeface="Carlito"/>
                <a:cs typeface="Carlito"/>
              </a:rPr>
              <a:t>  </a:t>
            </a:r>
            <a:r>
              <a:rPr lang="en-US" sz="2400" spc="-6" dirty="0" err="1">
                <a:latin typeface="Carlito"/>
                <a:cs typeface="Carlito"/>
              </a:rPr>
              <a:t>berdasarkan</a:t>
            </a:r>
            <a:r>
              <a:rPr lang="en-US" sz="2400" spc="-6" dirty="0">
                <a:latin typeface="Carlito"/>
                <a:cs typeface="Carlito"/>
              </a:rPr>
              <a:t> </a:t>
            </a:r>
            <a:r>
              <a:rPr lang="en-US" sz="2400" spc="-6" dirty="0" err="1">
                <a:latin typeface="Carlito"/>
                <a:cs typeface="Carlito"/>
              </a:rPr>
              <a:t>putusan</a:t>
            </a:r>
            <a:r>
              <a:rPr lang="en-US" sz="2400" spc="-6" dirty="0">
                <a:latin typeface="Carlito"/>
                <a:cs typeface="Carlito"/>
              </a:rPr>
              <a:t> </a:t>
            </a:r>
            <a:r>
              <a:rPr lang="en-US" sz="2400" spc="-6" dirty="0" err="1">
                <a:latin typeface="Carlito"/>
                <a:cs typeface="Carlito"/>
              </a:rPr>
              <a:t>pengadilan</a:t>
            </a:r>
            <a:r>
              <a:rPr lang="en-US" sz="2400" spc="-6" dirty="0">
                <a:latin typeface="Carlito"/>
                <a:cs typeface="Carlito"/>
              </a:rPr>
              <a:t> yang </a:t>
            </a:r>
            <a:r>
              <a:rPr lang="en-US" sz="2400" spc="-6" dirty="0" err="1">
                <a:latin typeface="Carlito"/>
                <a:cs typeface="Carlito"/>
              </a:rPr>
              <a:t>telah</a:t>
            </a:r>
            <a:r>
              <a:rPr lang="en-US" sz="2400" spc="-6" dirty="0">
                <a:latin typeface="Carlito"/>
                <a:cs typeface="Carlito"/>
              </a:rPr>
              <a:t> </a:t>
            </a:r>
            <a:r>
              <a:rPr lang="en-US" sz="2400" spc="-13" dirty="0" err="1">
                <a:latin typeface="Carlito"/>
                <a:cs typeface="Carlito"/>
              </a:rPr>
              <a:t>mempunyai</a:t>
            </a:r>
            <a:r>
              <a:rPr lang="en-US" sz="2400" spc="-13" dirty="0">
                <a:latin typeface="Carlito"/>
                <a:cs typeface="Carlito"/>
              </a:rPr>
              <a:t> </a:t>
            </a:r>
            <a:r>
              <a:rPr lang="en-US" sz="2400" spc="-13" dirty="0" err="1">
                <a:latin typeface="Carlito"/>
                <a:cs typeface="Carlito"/>
              </a:rPr>
              <a:t>kekuatan</a:t>
            </a:r>
            <a:r>
              <a:rPr lang="en-US" sz="2400" spc="-13" dirty="0">
                <a:latin typeface="Carlito"/>
                <a:cs typeface="Carlito"/>
              </a:rPr>
              <a:t> </a:t>
            </a:r>
            <a:r>
              <a:rPr lang="en-US" sz="2400" spc="-13" dirty="0" err="1">
                <a:latin typeface="Carlito"/>
                <a:cs typeface="Carlito"/>
              </a:rPr>
              <a:t>hukum</a:t>
            </a:r>
            <a:r>
              <a:rPr lang="en-US" sz="2400" spc="-13" dirty="0">
                <a:latin typeface="Carlito"/>
                <a:cs typeface="Carlito"/>
              </a:rPr>
              <a:t> </a:t>
            </a:r>
            <a:r>
              <a:rPr lang="en-US" sz="2400" spc="-13" dirty="0" err="1">
                <a:latin typeface="Carlito"/>
                <a:cs typeface="Carlito"/>
              </a:rPr>
              <a:t>tetap</a:t>
            </a:r>
            <a:r>
              <a:rPr lang="en-US" sz="2400" spc="-13" dirty="0">
                <a:latin typeface="Carlito"/>
                <a:cs typeface="Carlito"/>
              </a:rPr>
              <a:t>  </a:t>
            </a:r>
            <a:r>
              <a:rPr lang="en-US" sz="2400" spc="-6" dirty="0" err="1">
                <a:latin typeface="Carlito"/>
                <a:cs typeface="Carlito"/>
              </a:rPr>
              <a:t>dalam</a:t>
            </a:r>
            <a:r>
              <a:rPr lang="en-US" sz="2400" spc="-6" dirty="0">
                <a:latin typeface="Carlito"/>
                <a:cs typeface="Carlito"/>
              </a:rPr>
              <a:t> </a:t>
            </a:r>
            <a:r>
              <a:rPr lang="en-US" sz="2400" spc="-6" dirty="0" err="1">
                <a:latin typeface="Carlito"/>
                <a:cs typeface="Carlito"/>
              </a:rPr>
              <a:t>jangka</a:t>
            </a:r>
            <a:r>
              <a:rPr lang="en-US" sz="2400" spc="-6" dirty="0">
                <a:latin typeface="Carlito"/>
                <a:cs typeface="Carlito"/>
              </a:rPr>
              <a:t> </a:t>
            </a:r>
            <a:r>
              <a:rPr lang="en-US" sz="2400" spc="-6" dirty="0" err="1">
                <a:latin typeface="Carlito"/>
                <a:cs typeface="Carlito"/>
              </a:rPr>
              <a:t>waktu</a:t>
            </a:r>
            <a:r>
              <a:rPr lang="en-US" sz="2400" spc="-6" dirty="0">
                <a:latin typeface="Carlito"/>
                <a:cs typeface="Carlito"/>
              </a:rPr>
              <a:t> </a:t>
            </a:r>
            <a:r>
              <a:rPr lang="en-US" sz="2400" dirty="0">
                <a:latin typeface="Carlito"/>
                <a:cs typeface="Carlito"/>
              </a:rPr>
              <a:t>5 </a:t>
            </a:r>
            <a:r>
              <a:rPr lang="en-US" sz="2400" spc="-6" dirty="0" err="1">
                <a:latin typeface="Carlito"/>
                <a:cs typeface="Carlito"/>
              </a:rPr>
              <a:t>tahun</a:t>
            </a:r>
            <a:r>
              <a:rPr lang="en-US" sz="2400" spc="45" dirty="0">
                <a:latin typeface="Carlito"/>
                <a:cs typeface="Carlito"/>
              </a:rPr>
              <a:t> </a:t>
            </a:r>
            <a:r>
              <a:rPr lang="en-US" sz="2400" spc="-26" dirty="0" err="1">
                <a:latin typeface="Carlito"/>
                <a:cs typeface="Carlito"/>
              </a:rPr>
              <a:t>terakhir</a:t>
            </a:r>
            <a:r>
              <a:rPr lang="en-US" sz="2400" spc="-26" dirty="0">
                <a:latin typeface="Carlito"/>
                <a:cs typeface="Carlito"/>
              </a:rPr>
              <a:t>.</a:t>
            </a:r>
            <a:endParaRPr lang="en-US" sz="24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06110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914203" y="2170541"/>
            <a:ext cx="10475022" cy="1062083"/>
          </a:xfrm>
          <a:prstGeom prst="rect">
            <a:avLst/>
          </a:prstGeom>
        </p:spPr>
        <p:txBody>
          <a:bodyPr vert="horz" wrap="square" lIns="0" tIns="15491" rIns="0" bIns="0" rtlCol="0">
            <a:spAutoFit/>
          </a:bodyPr>
          <a:lstStyle/>
          <a:p>
            <a:pPr marL="16306">
              <a:spcBef>
                <a:spcPts val="128"/>
              </a:spcBef>
            </a:pPr>
            <a:r>
              <a:rPr lang="en-US" sz="3600" b="1" spc="-13" dirty="0" err="1">
                <a:latin typeface="Carlito"/>
                <a:cs typeface="Carlito"/>
              </a:rPr>
              <a:t>Wajib</a:t>
            </a:r>
            <a:r>
              <a:rPr lang="en-US" sz="3600" b="1" spc="-13" dirty="0">
                <a:latin typeface="Carlito"/>
                <a:cs typeface="Carlito"/>
              </a:rPr>
              <a:t> </a:t>
            </a:r>
            <a:r>
              <a:rPr lang="en-US" sz="3600" b="1" spc="-13" dirty="0" err="1">
                <a:latin typeface="Carlito"/>
                <a:cs typeface="Carlito"/>
              </a:rPr>
              <a:t>Pajak</a:t>
            </a:r>
            <a:r>
              <a:rPr lang="en-US" sz="3600" b="1" spc="-13" dirty="0">
                <a:latin typeface="Carlito"/>
                <a:cs typeface="Carlito"/>
              </a:rPr>
              <a:t> </a:t>
            </a:r>
            <a:r>
              <a:rPr lang="en-US" sz="3600" b="1" spc="-32" dirty="0">
                <a:latin typeface="Carlito"/>
                <a:cs typeface="Carlito"/>
              </a:rPr>
              <a:t>Yang </a:t>
            </a:r>
            <a:r>
              <a:rPr lang="en-US" sz="3600" b="1" spc="-6" dirty="0" err="1">
                <a:latin typeface="Carlito"/>
                <a:cs typeface="Carlito"/>
              </a:rPr>
              <a:t>Memenuhi</a:t>
            </a:r>
            <a:r>
              <a:rPr lang="en-US" sz="3600" b="1" spc="-6" dirty="0">
                <a:latin typeface="Carlito"/>
                <a:cs typeface="Carlito"/>
              </a:rPr>
              <a:t> </a:t>
            </a:r>
            <a:r>
              <a:rPr lang="en-US" sz="3600" b="1" spc="-26" dirty="0" err="1">
                <a:latin typeface="Carlito"/>
                <a:cs typeface="Carlito"/>
              </a:rPr>
              <a:t>Persyaratan</a:t>
            </a:r>
            <a:r>
              <a:rPr lang="en-US" sz="3600" b="1" spc="-13" dirty="0">
                <a:latin typeface="Carlito"/>
                <a:cs typeface="Carlito"/>
              </a:rPr>
              <a:t> </a:t>
            </a:r>
            <a:r>
              <a:rPr lang="en-US" sz="3600" b="1" spc="-26" dirty="0" err="1">
                <a:latin typeface="Carlito"/>
                <a:cs typeface="Carlito"/>
              </a:rPr>
              <a:t>Tertentu</a:t>
            </a:r>
            <a:endParaRPr lang="en-US" sz="3600" dirty="0">
              <a:latin typeface="Carlito"/>
              <a:cs typeface="Carlito"/>
            </a:endParaRPr>
          </a:p>
          <a:p>
            <a:pPr marL="16306"/>
            <a:r>
              <a:rPr lang="en-US" sz="3200" i="1" spc="-13" dirty="0">
                <a:latin typeface="Carlito"/>
                <a:cs typeface="Carlito"/>
              </a:rPr>
              <a:t>(</a:t>
            </a:r>
            <a:r>
              <a:rPr lang="en-US" sz="3200" i="1" spc="-13" dirty="0" err="1">
                <a:latin typeface="Carlito"/>
                <a:cs typeface="Carlito"/>
              </a:rPr>
              <a:t>Pasal</a:t>
            </a:r>
            <a:r>
              <a:rPr lang="en-US" sz="3200" i="1" spc="13" dirty="0">
                <a:latin typeface="Carlito"/>
                <a:cs typeface="Carlito"/>
              </a:rPr>
              <a:t> </a:t>
            </a:r>
            <a:r>
              <a:rPr lang="en-US" sz="3200" i="1" dirty="0">
                <a:latin typeface="Carlito"/>
                <a:cs typeface="Carlito"/>
              </a:rPr>
              <a:t>17D)</a:t>
            </a:r>
            <a:endParaRPr lang="en-US" sz="3200" dirty="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693074" y="366459"/>
            <a:ext cx="1664003" cy="990720"/>
          </a:xfrm>
          <a:prstGeom prst="rect">
            <a:avLst/>
          </a:prstGeom>
          <a:ln w="76200">
            <a:solidFill>
              <a:srgbClr val="FFC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7018" algn="ctr">
              <a:lnSpc>
                <a:spcPts val="3601"/>
              </a:lnSpc>
            </a:pPr>
            <a:endParaRPr lang="en-US" sz="500" b="1" spc="-6" dirty="0">
              <a:latin typeface="Carlito"/>
              <a:cs typeface="Carlito"/>
            </a:endParaRPr>
          </a:p>
          <a:p>
            <a:pPr marL="97018" algn="ctr">
              <a:lnSpc>
                <a:spcPts val="3601"/>
              </a:lnSpc>
            </a:pPr>
            <a:r>
              <a:rPr lang="en-US" sz="5400" b="1" spc="-6" dirty="0">
                <a:latin typeface="Carlito"/>
                <a:cs typeface="Carlito"/>
              </a:rPr>
              <a:t>17 D</a:t>
            </a:r>
            <a:endParaRPr sz="5400" dirty="0">
              <a:latin typeface="Carlito"/>
              <a:cs typeface="Carlit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2074464"/>
            <a:ext cx="8219487" cy="6066236"/>
            <a:chOff x="838200" y="2492702"/>
            <a:chExt cx="3581399" cy="2064185"/>
          </a:xfrm>
        </p:grpSpPr>
        <p:sp>
          <p:nvSpPr>
            <p:cNvPr id="10" name="object 10"/>
            <p:cNvSpPr/>
            <p:nvPr/>
          </p:nvSpPr>
          <p:spPr>
            <a:xfrm>
              <a:off x="838200" y="2492702"/>
              <a:ext cx="1607820" cy="2064185"/>
            </a:xfrm>
            <a:custGeom>
              <a:avLst/>
              <a:gdLst/>
              <a:ahLst/>
              <a:cxnLst/>
              <a:rect l="l" t="t" r="r" b="b"/>
              <a:pathLst>
                <a:path w="1607820" h="2685415">
                  <a:moveTo>
                    <a:pt x="1607820" y="2685287"/>
                  </a:moveTo>
                  <a:lnTo>
                    <a:pt x="0" y="2685287"/>
                  </a:lnTo>
                  <a:lnTo>
                    <a:pt x="0" y="0"/>
                  </a:lnTo>
                  <a:lnTo>
                    <a:pt x="1607820" y="0"/>
                  </a:lnTo>
                  <a:lnTo>
                    <a:pt x="1607820" y="2685287"/>
                  </a:lnTo>
                  <a:close/>
                </a:path>
              </a:pathLst>
            </a:custGeom>
            <a:solidFill>
              <a:srgbClr val="FFC32D"/>
            </a:solidFill>
          </p:spPr>
          <p:txBody>
            <a:bodyPr wrap="square" lIns="0" tIns="0" rIns="0" bIns="0" rtlCol="0"/>
            <a:lstStyle/>
            <a:p>
              <a:endParaRPr sz="2311"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2979419" y="2990349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79">
                  <a:moveTo>
                    <a:pt x="0" y="0"/>
                  </a:moveTo>
                  <a:lnTo>
                    <a:pt x="1440179" y="0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311" dirty="0"/>
            </a:p>
          </p:txBody>
        </p:sp>
      </p:grpSp>
      <p:sp>
        <p:nvSpPr>
          <p:cNvPr id="17" name="object 9">
            <a:extLst>
              <a:ext uri="{FF2B5EF4-FFF2-40B4-BE49-F238E27FC236}">
                <a16:creationId xmlns:a16="http://schemas.microsoft.com/office/drawing/2014/main" id="{4A68BFEB-40B0-464D-95E8-61DF82917AA3}"/>
              </a:ext>
            </a:extLst>
          </p:cNvPr>
          <p:cNvSpPr/>
          <p:nvPr/>
        </p:nvSpPr>
        <p:spPr>
          <a:xfrm>
            <a:off x="348541" y="2585540"/>
            <a:ext cx="3785706" cy="5092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11" dirty="0"/>
          </a:p>
        </p:txBody>
      </p:sp>
      <p:sp>
        <p:nvSpPr>
          <p:cNvPr id="19" name="object 17">
            <a:extLst>
              <a:ext uri="{FF2B5EF4-FFF2-40B4-BE49-F238E27FC236}">
                <a16:creationId xmlns:a16="http://schemas.microsoft.com/office/drawing/2014/main" id="{06A4300F-5D2B-4FB5-9790-FECEEA0ABDB7}"/>
              </a:ext>
            </a:extLst>
          </p:cNvPr>
          <p:cNvSpPr/>
          <p:nvPr/>
        </p:nvSpPr>
        <p:spPr>
          <a:xfrm>
            <a:off x="311131" y="336550"/>
            <a:ext cx="1853293" cy="4175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11" dirty="0"/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D85E3D03-FDC0-4659-BC4F-39F10858CB54}"/>
              </a:ext>
            </a:extLst>
          </p:cNvPr>
          <p:cNvSpPr/>
          <p:nvPr/>
        </p:nvSpPr>
        <p:spPr>
          <a:xfrm>
            <a:off x="13797097" y="0"/>
            <a:ext cx="687057" cy="1723639"/>
          </a:xfrm>
          <a:custGeom>
            <a:avLst/>
            <a:gdLst/>
            <a:ahLst/>
            <a:cxnLst/>
            <a:rect l="l" t="t" r="r" b="b"/>
            <a:pathLst>
              <a:path w="215265" h="570230">
                <a:moveTo>
                  <a:pt x="214884" y="569976"/>
                </a:moveTo>
                <a:lnTo>
                  <a:pt x="0" y="569976"/>
                </a:lnTo>
                <a:lnTo>
                  <a:pt x="0" y="0"/>
                </a:lnTo>
                <a:lnTo>
                  <a:pt x="214884" y="0"/>
                </a:lnTo>
                <a:lnTo>
                  <a:pt x="214884" y="569976"/>
                </a:lnTo>
                <a:close/>
              </a:path>
            </a:pathLst>
          </a:custGeom>
          <a:solidFill>
            <a:srgbClr val="EF2328"/>
          </a:solidFill>
        </p:spPr>
        <p:txBody>
          <a:bodyPr wrap="square" lIns="0" tIns="0" rIns="0" bIns="0" rtlCol="0"/>
          <a:lstStyle/>
          <a:p>
            <a:endParaRPr sz="231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BAAEF3-572B-4CA1-92F6-4F3D5D032856}"/>
              </a:ext>
            </a:extLst>
          </p:cNvPr>
          <p:cNvSpPr/>
          <p:nvPr/>
        </p:nvSpPr>
        <p:spPr>
          <a:xfrm>
            <a:off x="4566494" y="3679526"/>
            <a:ext cx="9553440" cy="416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306" marR="218494" algn="just">
              <a:spcBef>
                <a:spcPts val="276"/>
              </a:spcBef>
            </a:pPr>
            <a:r>
              <a:rPr lang="en-US" sz="2200" spc="-6" dirty="0" err="1">
                <a:latin typeface="Carlito"/>
                <a:cs typeface="Carlito"/>
              </a:rPr>
              <a:t>Wajib</a:t>
            </a:r>
            <a:r>
              <a:rPr lang="en-US" sz="2200" spc="-6" dirty="0">
                <a:latin typeface="Carlito"/>
                <a:cs typeface="Carlito"/>
              </a:rPr>
              <a:t> </a:t>
            </a:r>
            <a:r>
              <a:rPr lang="en-US" sz="2200" spc="-6" dirty="0" err="1">
                <a:latin typeface="Carlito"/>
                <a:cs typeface="Carlito"/>
              </a:rPr>
              <a:t>Pajak</a:t>
            </a:r>
            <a:r>
              <a:rPr lang="en-US" sz="2200" spc="-6" dirty="0">
                <a:latin typeface="Carlito"/>
                <a:cs typeface="Carlito"/>
              </a:rPr>
              <a:t> yang </a:t>
            </a:r>
            <a:r>
              <a:rPr lang="en-US" sz="2200" spc="-6" dirty="0" err="1">
                <a:latin typeface="Carlito"/>
                <a:cs typeface="Carlito"/>
              </a:rPr>
              <a:t>memenuhi</a:t>
            </a:r>
            <a:r>
              <a:rPr lang="en-US" sz="2200" spc="-6" dirty="0">
                <a:latin typeface="Carlito"/>
                <a:cs typeface="Carlito"/>
              </a:rPr>
              <a:t> </a:t>
            </a:r>
            <a:r>
              <a:rPr lang="en-US" sz="2200" spc="-13" dirty="0" err="1">
                <a:latin typeface="Carlito"/>
                <a:cs typeface="Carlito"/>
              </a:rPr>
              <a:t>persyaratan</a:t>
            </a:r>
            <a:r>
              <a:rPr lang="en-US" sz="2200" spc="-13" dirty="0">
                <a:latin typeface="Carlito"/>
                <a:cs typeface="Carlito"/>
              </a:rPr>
              <a:t> </a:t>
            </a:r>
            <a:r>
              <a:rPr lang="en-US" sz="2200" spc="-13" dirty="0" err="1">
                <a:latin typeface="Carlito"/>
                <a:cs typeface="Carlito"/>
              </a:rPr>
              <a:t>tertentu</a:t>
            </a:r>
            <a:r>
              <a:rPr lang="en-US" sz="2200" spc="-13" dirty="0">
                <a:latin typeface="Carlito"/>
                <a:cs typeface="Carlito"/>
              </a:rPr>
              <a:t> </a:t>
            </a:r>
            <a:r>
              <a:rPr lang="en-US" sz="2200" spc="-6" dirty="0">
                <a:latin typeface="Carlito"/>
                <a:cs typeface="Carlito"/>
              </a:rPr>
              <a:t>yang </a:t>
            </a:r>
            <a:r>
              <a:rPr lang="en-US" sz="2200" spc="-6" dirty="0" err="1">
                <a:latin typeface="Carlito"/>
                <a:cs typeface="Carlito"/>
              </a:rPr>
              <a:t>dapat</a:t>
            </a:r>
            <a:r>
              <a:rPr lang="en-US" sz="2200" spc="-6" dirty="0">
                <a:latin typeface="Carlito"/>
                <a:cs typeface="Carlito"/>
              </a:rPr>
              <a:t> </a:t>
            </a:r>
            <a:r>
              <a:rPr lang="en-US" sz="2200" spc="-13" dirty="0" err="1">
                <a:latin typeface="Carlito"/>
                <a:cs typeface="Carlito"/>
              </a:rPr>
              <a:t>diberikan</a:t>
            </a:r>
            <a:r>
              <a:rPr lang="en-US" sz="2200" spc="-13" dirty="0">
                <a:latin typeface="Carlito"/>
                <a:cs typeface="Carlito"/>
              </a:rPr>
              <a:t> </a:t>
            </a:r>
            <a:r>
              <a:rPr lang="en-US" sz="2200" spc="-6" dirty="0" err="1">
                <a:latin typeface="Carlito"/>
                <a:cs typeface="Carlito"/>
              </a:rPr>
              <a:t>pengembalian</a:t>
            </a:r>
            <a:r>
              <a:rPr lang="en-US" sz="2200" spc="-6" dirty="0">
                <a:latin typeface="Carlito"/>
                <a:cs typeface="Carlito"/>
              </a:rPr>
              <a:t>  </a:t>
            </a:r>
            <a:r>
              <a:rPr lang="en-US" sz="2200" spc="-6" dirty="0" err="1">
                <a:latin typeface="Carlito"/>
                <a:cs typeface="Carlito"/>
              </a:rPr>
              <a:t>pendahuluan</a:t>
            </a:r>
            <a:r>
              <a:rPr lang="en-US" sz="2200" spc="-6" dirty="0">
                <a:latin typeface="Carlito"/>
                <a:cs typeface="Carlito"/>
              </a:rPr>
              <a:t> </a:t>
            </a:r>
            <a:r>
              <a:rPr lang="en-US" sz="2200" spc="-13" dirty="0" err="1">
                <a:latin typeface="Carlito"/>
                <a:cs typeface="Carlito"/>
              </a:rPr>
              <a:t>kelebihan</a:t>
            </a:r>
            <a:r>
              <a:rPr lang="en-US" sz="2200" spc="-13" dirty="0">
                <a:latin typeface="Carlito"/>
                <a:cs typeface="Carlito"/>
              </a:rPr>
              <a:t> </a:t>
            </a:r>
            <a:r>
              <a:rPr lang="en-US" sz="2200" spc="-6" dirty="0" err="1">
                <a:latin typeface="Carlito"/>
                <a:cs typeface="Carlito"/>
              </a:rPr>
              <a:t>pembayaran</a:t>
            </a:r>
            <a:r>
              <a:rPr lang="en-US" sz="2200" spc="-6" dirty="0">
                <a:latin typeface="Carlito"/>
                <a:cs typeface="Carlito"/>
              </a:rPr>
              <a:t> </a:t>
            </a:r>
            <a:r>
              <a:rPr lang="en-US" sz="2200" dirty="0" err="1">
                <a:latin typeface="Carlito"/>
                <a:cs typeface="Carlito"/>
              </a:rPr>
              <a:t>pajak</a:t>
            </a:r>
            <a:r>
              <a:rPr lang="en-US" sz="2200" spc="-39" dirty="0">
                <a:latin typeface="Carlito"/>
                <a:cs typeface="Carlito"/>
              </a:rPr>
              <a:t> </a:t>
            </a:r>
            <a:r>
              <a:rPr lang="en-US" sz="2200" spc="-6" dirty="0" err="1">
                <a:latin typeface="Carlito"/>
                <a:cs typeface="Carlito"/>
              </a:rPr>
              <a:t>adalah</a:t>
            </a:r>
            <a:r>
              <a:rPr lang="en-US" sz="2200" spc="-6" dirty="0">
                <a:latin typeface="Carlito"/>
                <a:cs typeface="Carlito"/>
              </a:rPr>
              <a:t>:</a:t>
            </a:r>
            <a:endParaRPr lang="en-US" sz="2200" dirty="0">
              <a:latin typeface="Carlito"/>
              <a:cs typeface="Carlito"/>
            </a:endParaRPr>
          </a:p>
          <a:p>
            <a:pPr marL="358390" marR="195666" indent="-342900" algn="just">
              <a:spcBef>
                <a:spcPts val="654"/>
              </a:spcBef>
              <a:buClr>
                <a:srgbClr val="548234"/>
              </a:buClr>
              <a:buFont typeface="Wingdings" panose="05000000000000000000" pitchFamily="2" charset="2"/>
              <a:buChar char="§"/>
              <a:tabLst>
                <a:tab pos="163871" algn="l"/>
              </a:tabLst>
            </a:pPr>
            <a:r>
              <a:rPr lang="en-US" sz="2200" spc="-6" dirty="0" err="1">
                <a:latin typeface="Carlito"/>
                <a:cs typeface="Carlito"/>
              </a:rPr>
              <a:t>Wajib</a:t>
            </a:r>
            <a:r>
              <a:rPr lang="en-US" sz="2200" spc="-6" dirty="0">
                <a:latin typeface="Carlito"/>
                <a:cs typeface="Carlito"/>
              </a:rPr>
              <a:t> </a:t>
            </a:r>
            <a:r>
              <a:rPr lang="en-US" sz="2200" spc="-6" dirty="0" err="1">
                <a:latin typeface="Carlito"/>
                <a:cs typeface="Carlito"/>
              </a:rPr>
              <a:t>Pajak</a:t>
            </a:r>
            <a:r>
              <a:rPr lang="en-US" sz="2200" spc="-6" dirty="0">
                <a:latin typeface="Carlito"/>
                <a:cs typeface="Carlito"/>
              </a:rPr>
              <a:t> </a:t>
            </a:r>
            <a:r>
              <a:rPr lang="en-US" sz="2200" spc="-13" dirty="0">
                <a:latin typeface="Carlito"/>
                <a:cs typeface="Carlito"/>
              </a:rPr>
              <a:t>orang </a:t>
            </a:r>
            <a:r>
              <a:rPr lang="en-US" sz="2200" spc="-6" dirty="0" err="1">
                <a:latin typeface="Carlito"/>
                <a:cs typeface="Carlito"/>
              </a:rPr>
              <a:t>pribadi</a:t>
            </a:r>
            <a:r>
              <a:rPr lang="en-US" sz="2200" spc="-6" dirty="0">
                <a:latin typeface="Carlito"/>
                <a:cs typeface="Carlito"/>
              </a:rPr>
              <a:t> yang </a:t>
            </a:r>
            <a:r>
              <a:rPr lang="en-US" sz="2200" spc="-6" dirty="0" err="1">
                <a:latin typeface="Carlito"/>
                <a:cs typeface="Carlito"/>
              </a:rPr>
              <a:t>tidak</a:t>
            </a:r>
            <a:r>
              <a:rPr lang="en-US" sz="2200" spc="-6" dirty="0">
                <a:latin typeface="Carlito"/>
                <a:cs typeface="Carlito"/>
              </a:rPr>
              <a:t> </a:t>
            </a:r>
            <a:r>
              <a:rPr lang="en-US" sz="2200" spc="-6" dirty="0" err="1">
                <a:latin typeface="Carlito"/>
                <a:cs typeface="Carlito"/>
              </a:rPr>
              <a:t>menjalankan</a:t>
            </a:r>
            <a:r>
              <a:rPr lang="en-US" sz="2200" spc="-6" dirty="0">
                <a:latin typeface="Carlito"/>
                <a:cs typeface="Carlito"/>
              </a:rPr>
              <a:t> </a:t>
            </a:r>
            <a:r>
              <a:rPr lang="en-US" sz="2200" spc="-456" dirty="0" err="1">
                <a:latin typeface="Carlito"/>
                <a:cs typeface="Carlito"/>
              </a:rPr>
              <a:t>usaha</a:t>
            </a:r>
            <a:r>
              <a:rPr lang="en-US" sz="2200" dirty="0">
                <a:latin typeface="Carlito"/>
                <a:cs typeface="Carlito"/>
              </a:rPr>
              <a:t> </a:t>
            </a:r>
            <a:r>
              <a:rPr lang="en-US" sz="2200" spc="-13" dirty="0" err="1">
                <a:latin typeface="Carlito"/>
                <a:cs typeface="Carlito"/>
              </a:rPr>
              <a:t>atau</a:t>
            </a:r>
            <a:r>
              <a:rPr lang="en-US" sz="2200" spc="-13" dirty="0">
                <a:latin typeface="Carlito"/>
                <a:cs typeface="Carlito"/>
              </a:rPr>
              <a:t> </a:t>
            </a:r>
            <a:r>
              <a:rPr lang="en-US" sz="2200" spc="-13" dirty="0" err="1">
                <a:latin typeface="Carlito"/>
                <a:cs typeface="Carlito"/>
              </a:rPr>
              <a:t>pekerjaan</a:t>
            </a:r>
            <a:r>
              <a:rPr lang="en-US" sz="2200" spc="-13" dirty="0">
                <a:latin typeface="Carlito"/>
                <a:cs typeface="Carlito"/>
              </a:rPr>
              <a:t> </a:t>
            </a:r>
            <a:r>
              <a:rPr lang="en-US" sz="2200" spc="-6" dirty="0" err="1">
                <a:latin typeface="Carlito"/>
                <a:cs typeface="Carlito"/>
              </a:rPr>
              <a:t>bebas</a:t>
            </a:r>
            <a:r>
              <a:rPr lang="en-US" sz="2200" spc="-6" dirty="0">
                <a:latin typeface="Carlito"/>
                <a:cs typeface="Carlito"/>
              </a:rPr>
              <a:t> yang  </a:t>
            </a:r>
            <a:r>
              <a:rPr lang="en-US" sz="2200" spc="-6" dirty="0" err="1">
                <a:latin typeface="Carlito"/>
                <a:cs typeface="Carlito"/>
              </a:rPr>
              <a:t>menyampaikan</a:t>
            </a:r>
            <a:r>
              <a:rPr lang="en-US" sz="2200" spc="-6" dirty="0">
                <a:latin typeface="Carlito"/>
                <a:cs typeface="Carlito"/>
              </a:rPr>
              <a:t> </a:t>
            </a:r>
            <a:r>
              <a:rPr lang="en-US" sz="2200" dirty="0">
                <a:latin typeface="Carlito"/>
                <a:cs typeface="Carlito"/>
              </a:rPr>
              <a:t>SPT </a:t>
            </a:r>
            <a:r>
              <a:rPr lang="en-US" sz="2200" spc="-13" dirty="0" err="1">
                <a:latin typeface="Carlito"/>
                <a:cs typeface="Carlito"/>
              </a:rPr>
              <a:t>Tahunan</a:t>
            </a:r>
            <a:r>
              <a:rPr lang="en-US" sz="2200" spc="-13" dirty="0">
                <a:latin typeface="Carlito"/>
                <a:cs typeface="Carlito"/>
              </a:rPr>
              <a:t> </a:t>
            </a:r>
            <a:r>
              <a:rPr lang="en-US" sz="2200" spc="6" dirty="0" err="1">
                <a:latin typeface="Carlito"/>
                <a:cs typeface="Carlito"/>
              </a:rPr>
              <a:t>PPh</a:t>
            </a:r>
            <a:r>
              <a:rPr lang="en-US" sz="2200" spc="6" dirty="0">
                <a:latin typeface="Carlito"/>
                <a:cs typeface="Carlito"/>
              </a:rPr>
              <a:t> </a:t>
            </a:r>
            <a:r>
              <a:rPr lang="en-US" sz="2200" spc="-6" dirty="0" err="1">
                <a:latin typeface="Carlito"/>
                <a:cs typeface="Carlito"/>
              </a:rPr>
              <a:t>lebih</a:t>
            </a:r>
            <a:r>
              <a:rPr lang="en-US" sz="2200" spc="-6" dirty="0">
                <a:latin typeface="Carlito"/>
                <a:cs typeface="Carlito"/>
              </a:rPr>
              <a:t> </a:t>
            </a:r>
            <a:r>
              <a:rPr lang="en-US" sz="2200" spc="-13" dirty="0" err="1">
                <a:latin typeface="Carlito"/>
                <a:cs typeface="Carlito"/>
              </a:rPr>
              <a:t>bayar</a:t>
            </a:r>
            <a:r>
              <a:rPr lang="en-US" sz="2200" spc="-135" dirty="0">
                <a:latin typeface="Carlito"/>
                <a:cs typeface="Carlito"/>
              </a:rPr>
              <a:t> </a:t>
            </a:r>
            <a:r>
              <a:rPr lang="en-US" sz="2200" spc="-13" dirty="0" err="1">
                <a:latin typeface="Carlito"/>
                <a:cs typeface="Carlito"/>
              </a:rPr>
              <a:t>restitusi</a:t>
            </a:r>
            <a:r>
              <a:rPr lang="en-US" sz="2200" spc="-13" dirty="0">
                <a:latin typeface="Carlito"/>
                <a:cs typeface="Carlito"/>
              </a:rPr>
              <a:t>;</a:t>
            </a:r>
            <a:endParaRPr lang="en-US" sz="2200" dirty="0">
              <a:latin typeface="Carlito"/>
              <a:cs typeface="Carlito"/>
            </a:endParaRPr>
          </a:p>
          <a:p>
            <a:pPr marL="358390" marR="21197" indent="-342900" algn="just">
              <a:spcBef>
                <a:spcPts val="661"/>
              </a:spcBef>
              <a:buClr>
                <a:srgbClr val="548234"/>
              </a:buClr>
              <a:buFont typeface="Wingdings" panose="05000000000000000000" pitchFamily="2" charset="2"/>
              <a:buChar char="§"/>
              <a:tabLst>
                <a:tab pos="163871" algn="l"/>
              </a:tabLst>
            </a:pPr>
            <a:r>
              <a:rPr lang="en-US" sz="2200" spc="-6" dirty="0" err="1">
                <a:latin typeface="Carlito"/>
                <a:cs typeface="Carlito"/>
              </a:rPr>
              <a:t>Wajib</a:t>
            </a:r>
            <a:r>
              <a:rPr lang="en-US" sz="2200" spc="-6" dirty="0">
                <a:latin typeface="Carlito"/>
                <a:cs typeface="Carlito"/>
              </a:rPr>
              <a:t> </a:t>
            </a:r>
            <a:r>
              <a:rPr lang="en-US" sz="2200" spc="-6" dirty="0" err="1">
                <a:latin typeface="Carlito"/>
                <a:cs typeface="Carlito"/>
              </a:rPr>
              <a:t>Pajak</a:t>
            </a:r>
            <a:r>
              <a:rPr lang="en-US" sz="2200" spc="-6" dirty="0">
                <a:latin typeface="Carlito"/>
                <a:cs typeface="Carlito"/>
              </a:rPr>
              <a:t> </a:t>
            </a:r>
            <a:r>
              <a:rPr lang="en-US" sz="2200" spc="-13" dirty="0">
                <a:latin typeface="Carlito"/>
                <a:cs typeface="Carlito"/>
              </a:rPr>
              <a:t>orang </a:t>
            </a:r>
            <a:r>
              <a:rPr lang="en-US" sz="2200" spc="-6" dirty="0" err="1">
                <a:latin typeface="Carlito"/>
                <a:cs typeface="Carlito"/>
              </a:rPr>
              <a:t>pribadi</a:t>
            </a:r>
            <a:r>
              <a:rPr lang="en-US" sz="2200" spc="-6" dirty="0">
                <a:latin typeface="Carlito"/>
                <a:cs typeface="Carlito"/>
              </a:rPr>
              <a:t> yang </a:t>
            </a:r>
            <a:r>
              <a:rPr lang="en-US" sz="2200" spc="-6" dirty="0" err="1">
                <a:latin typeface="Carlito"/>
                <a:cs typeface="Carlito"/>
              </a:rPr>
              <a:t>menjalankan</a:t>
            </a:r>
            <a:r>
              <a:rPr lang="en-US" sz="2200" spc="-6" dirty="0">
                <a:latin typeface="Carlito"/>
                <a:cs typeface="Carlito"/>
              </a:rPr>
              <a:t> </a:t>
            </a:r>
            <a:r>
              <a:rPr lang="en-US" sz="2200" spc="-6" dirty="0" err="1">
                <a:latin typeface="Carlito"/>
                <a:cs typeface="Carlito"/>
              </a:rPr>
              <a:t>usaha</a:t>
            </a:r>
            <a:r>
              <a:rPr lang="en-US" sz="2200" spc="-6" dirty="0">
                <a:latin typeface="Carlito"/>
                <a:cs typeface="Carlito"/>
              </a:rPr>
              <a:t> </a:t>
            </a:r>
            <a:r>
              <a:rPr lang="en-US" sz="2200" spc="-186" dirty="0" err="1">
                <a:latin typeface="Carlito"/>
                <a:cs typeface="Carlito"/>
              </a:rPr>
              <a:t>atau</a:t>
            </a:r>
            <a:r>
              <a:rPr lang="en-US" sz="2200" spc="-186" dirty="0">
                <a:latin typeface="Carlito"/>
                <a:cs typeface="Carlito"/>
              </a:rPr>
              <a:t> </a:t>
            </a:r>
            <a:r>
              <a:rPr lang="en-US" sz="2200" spc="-13" dirty="0" err="1">
                <a:latin typeface="Carlito"/>
                <a:cs typeface="Carlito"/>
              </a:rPr>
              <a:t>pekerjaan</a:t>
            </a:r>
            <a:r>
              <a:rPr lang="en-US" sz="2200" spc="-13" dirty="0">
                <a:latin typeface="Carlito"/>
                <a:cs typeface="Carlito"/>
              </a:rPr>
              <a:t> </a:t>
            </a:r>
            <a:r>
              <a:rPr lang="en-US" sz="2200" spc="-6" dirty="0" err="1">
                <a:latin typeface="Carlito"/>
                <a:cs typeface="Carlito"/>
              </a:rPr>
              <a:t>bebas</a:t>
            </a:r>
            <a:r>
              <a:rPr lang="en-US" sz="2200" spc="-6" dirty="0">
                <a:latin typeface="Carlito"/>
                <a:cs typeface="Carlito"/>
              </a:rPr>
              <a:t> yang  </a:t>
            </a:r>
            <a:r>
              <a:rPr lang="en-US" sz="2200" spc="-6" dirty="0" err="1">
                <a:latin typeface="Carlito"/>
                <a:cs typeface="Carlito"/>
              </a:rPr>
              <a:t>menyampaikan</a:t>
            </a:r>
            <a:r>
              <a:rPr lang="en-US" sz="2200" spc="-6" dirty="0">
                <a:latin typeface="Carlito"/>
                <a:cs typeface="Carlito"/>
              </a:rPr>
              <a:t> </a:t>
            </a:r>
            <a:r>
              <a:rPr lang="en-US" sz="2200" dirty="0">
                <a:latin typeface="Carlito"/>
                <a:cs typeface="Carlito"/>
              </a:rPr>
              <a:t>SPT </a:t>
            </a:r>
            <a:r>
              <a:rPr lang="en-US" sz="2200" spc="-13" dirty="0" err="1">
                <a:latin typeface="Carlito"/>
                <a:cs typeface="Carlito"/>
              </a:rPr>
              <a:t>Tahunan</a:t>
            </a:r>
            <a:r>
              <a:rPr lang="en-US" sz="2200" spc="-13" dirty="0">
                <a:latin typeface="Carlito"/>
                <a:cs typeface="Carlito"/>
              </a:rPr>
              <a:t> </a:t>
            </a:r>
            <a:r>
              <a:rPr lang="en-US" sz="2200" spc="6" dirty="0" err="1">
                <a:latin typeface="Carlito"/>
                <a:cs typeface="Carlito"/>
              </a:rPr>
              <a:t>PPh</a:t>
            </a:r>
            <a:r>
              <a:rPr lang="en-US" sz="2200" spc="6" dirty="0">
                <a:latin typeface="Carlito"/>
                <a:cs typeface="Carlito"/>
              </a:rPr>
              <a:t> </a:t>
            </a:r>
            <a:r>
              <a:rPr lang="en-US" sz="2200" spc="-6" dirty="0" err="1">
                <a:latin typeface="Carlito"/>
                <a:cs typeface="Carlito"/>
              </a:rPr>
              <a:t>lebih</a:t>
            </a:r>
            <a:r>
              <a:rPr lang="en-US" sz="2200" spc="-6" dirty="0">
                <a:latin typeface="Carlito"/>
                <a:cs typeface="Carlito"/>
              </a:rPr>
              <a:t> </a:t>
            </a:r>
            <a:r>
              <a:rPr lang="en-US" sz="2200" spc="-13" dirty="0" err="1">
                <a:latin typeface="Carlito"/>
                <a:cs typeface="Carlito"/>
              </a:rPr>
              <a:t>bayar</a:t>
            </a:r>
            <a:r>
              <a:rPr lang="en-US" sz="2200" spc="-13" dirty="0">
                <a:latin typeface="Carlito"/>
                <a:cs typeface="Carlito"/>
              </a:rPr>
              <a:t> </a:t>
            </a:r>
            <a:r>
              <a:rPr lang="en-US" sz="2200" spc="-13" dirty="0" err="1">
                <a:latin typeface="Carlito"/>
                <a:cs typeface="Carlito"/>
              </a:rPr>
              <a:t>restitusi</a:t>
            </a:r>
            <a:r>
              <a:rPr lang="en-US" sz="2200" spc="-13" dirty="0">
                <a:latin typeface="Carlito"/>
                <a:cs typeface="Carlito"/>
              </a:rPr>
              <a:t> </a:t>
            </a:r>
            <a:r>
              <a:rPr lang="en-US" sz="2200" spc="-6" dirty="0" err="1">
                <a:latin typeface="Carlito"/>
                <a:cs typeface="Carlito"/>
              </a:rPr>
              <a:t>dengan</a:t>
            </a:r>
            <a:r>
              <a:rPr lang="en-US" sz="2200" spc="-6" dirty="0">
                <a:latin typeface="Carlito"/>
                <a:cs typeface="Carlito"/>
              </a:rPr>
              <a:t> </a:t>
            </a:r>
            <a:r>
              <a:rPr lang="en-US" sz="2200" spc="-6" dirty="0" err="1">
                <a:latin typeface="Carlito"/>
                <a:cs typeface="Carlito"/>
              </a:rPr>
              <a:t>jumlah</a:t>
            </a:r>
            <a:r>
              <a:rPr lang="en-US" sz="2200" spc="-6" dirty="0">
                <a:latin typeface="Carlito"/>
                <a:cs typeface="Carlito"/>
              </a:rPr>
              <a:t> </a:t>
            </a:r>
            <a:r>
              <a:rPr lang="en-US" sz="2200" spc="-6" dirty="0" err="1">
                <a:latin typeface="Carlito"/>
                <a:cs typeface="Carlito"/>
              </a:rPr>
              <a:t>lebih</a:t>
            </a:r>
            <a:r>
              <a:rPr lang="en-US" sz="2200" spc="-6" dirty="0">
                <a:latin typeface="Carlito"/>
                <a:cs typeface="Carlito"/>
              </a:rPr>
              <a:t> </a:t>
            </a:r>
            <a:r>
              <a:rPr lang="en-US" sz="2200" spc="-13" dirty="0" err="1">
                <a:latin typeface="Carlito"/>
                <a:cs typeface="Carlito"/>
              </a:rPr>
              <a:t>bayar</a:t>
            </a:r>
            <a:r>
              <a:rPr lang="en-US" sz="2200" spc="-13" dirty="0">
                <a:latin typeface="Carlito"/>
                <a:cs typeface="Carlito"/>
              </a:rPr>
              <a:t> </a:t>
            </a:r>
            <a:r>
              <a:rPr lang="en-US" sz="2200" spc="-6" dirty="0">
                <a:latin typeface="Carlito"/>
                <a:cs typeface="Carlito"/>
              </a:rPr>
              <a:t>paling  </a:t>
            </a:r>
            <a:r>
              <a:rPr lang="en-US" sz="2200" spc="-6" dirty="0" err="1">
                <a:latin typeface="Carlito"/>
                <a:cs typeface="Carlito"/>
              </a:rPr>
              <a:t>banyak</a:t>
            </a:r>
            <a:r>
              <a:rPr lang="en-US" sz="2200" spc="-6" dirty="0">
                <a:latin typeface="Carlito"/>
                <a:cs typeface="Carlito"/>
              </a:rPr>
              <a:t> </a:t>
            </a:r>
            <a:r>
              <a:rPr lang="en-US" sz="2200" spc="-6" dirty="0" err="1">
                <a:latin typeface="Carlito"/>
                <a:cs typeface="Carlito"/>
              </a:rPr>
              <a:t>Rp</a:t>
            </a:r>
            <a:r>
              <a:rPr lang="en-US" sz="2200" spc="-26" dirty="0">
                <a:latin typeface="Carlito"/>
                <a:cs typeface="Carlito"/>
              </a:rPr>
              <a:t> </a:t>
            </a:r>
            <a:r>
              <a:rPr lang="en-US" sz="2200" dirty="0">
                <a:latin typeface="Carlito"/>
                <a:cs typeface="Carlito"/>
              </a:rPr>
              <a:t>100.000.000,00;</a:t>
            </a:r>
          </a:p>
          <a:p>
            <a:pPr marL="358390" marR="97018" indent="-342900" algn="just">
              <a:spcBef>
                <a:spcPts val="648"/>
              </a:spcBef>
              <a:buClr>
                <a:srgbClr val="548234"/>
              </a:buClr>
              <a:buFont typeface="Wingdings" panose="05000000000000000000" pitchFamily="2" charset="2"/>
              <a:buChar char="§"/>
              <a:tabLst>
                <a:tab pos="163871" algn="l"/>
              </a:tabLst>
            </a:pPr>
            <a:r>
              <a:rPr lang="en-US" sz="2200" spc="-6" dirty="0" err="1">
                <a:latin typeface="Carlito"/>
                <a:cs typeface="Carlito"/>
              </a:rPr>
              <a:t>Wajib</a:t>
            </a:r>
            <a:r>
              <a:rPr lang="en-US" sz="2200" spc="-6" dirty="0">
                <a:latin typeface="Carlito"/>
                <a:cs typeface="Carlito"/>
              </a:rPr>
              <a:t> </a:t>
            </a:r>
            <a:r>
              <a:rPr lang="en-US" sz="2200" spc="-6" dirty="0" err="1">
                <a:latin typeface="Carlito"/>
                <a:cs typeface="Carlito"/>
              </a:rPr>
              <a:t>Pajak</a:t>
            </a:r>
            <a:r>
              <a:rPr lang="en-US" sz="2200" spc="-6" dirty="0">
                <a:latin typeface="Carlito"/>
                <a:cs typeface="Carlito"/>
              </a:rPr>
              <a:t> </a:t>
            </a:r>
            <a:r>
              <a:rPr lang="en-US" sz="2200" dirty="0">
                <a:latin typeface="Carlito"/>
                <a:cs typeface="Carlito"/>
              </a:rPr>
              <a:t>badan </a:t>
            </a:r>
            <a:r>
              <a:rPr lang="en-US" sz="2200" spc="-6" dirty="0">
                <a:latin typeface="Carlito"/>
                <a:cs typeface="Carlito"/>
              </a:rPr>
              <a:t>yang </a:t>
            </a:r>
            <a:r>
              <a:rPr lang="en-US" sz="2200" spc="-6" dirty="0" err="1">
                <a:latin typeface="Carlito"/>
                <a:cs typeface="Carlito"/>
              </a:rPr>
              <a:t>menyampaikan</a:t>
            </a:r>
            <a:r>
              <a:rPr lang="en-US" sz="2200" spc="-6" dirty="0">
                <a:latin typeface="Carlito"/>
                <a:cs typeface="Carlito"/>
              </a:rPr>
              <a:t> </a:t>
            </a:r>
            <a:r>
              <a:rPr lang="en-US" sz="2200" dirty="0">
                <a:latin typeface="Carlito"/>
                <a:cs typeface="Carlito"/>
              </a:rPr>
              <a:t>SPT </a:t>
            </a:r>
            <a:r>
              <a:rPr lang="en-US" sz="2200" spc="-32" dirty="0" err="1">
                <a:latin typeface="Carlito"/>
                <a:cs typeface="Carlito"/>
              </a:rPr>
              <a:t>Tahunan</a:t>
            </a:r>
            <a:r>
              <a:rPr lang="en-US" sz="2200" spc="-32" dirty="0">
                <a:latin typeface="Carlito"/>
                <a:cs typeface="Carlito"/>
              </a:rPr>
              <a:t> </a:t>
            </a:r>
            <a:r>
              <a:rPr lang="en-US" sz="2200" spc="6" dirty="0" err="1">
                <a:latin typeface="Carlito"/>
                <a:cs typeface="Carlito"/>
              </a:rPr>
              <a:t>PPh</a:t>
            </a:r>
            <a:r>
              <a:rPr lang="en-US" sz="2200" spc="6" dirty="0">
                <a:latin typeface="Carlito"/>
                <a:cs typeface="Carlito"/>
              </a:rPr>
              <a:t> </a:t>
            </a:r>
            <a:r>
              <a:rPr lang="en-US" sz="2200" spc="-6" dirty="0" err="1">
                <a:latin typeface="Carlito"/>
                <a:cs typeface="Carlito"/>
              </a:rPr>
              <a:t>lebih</a:t>
            </a:r>
            <a:r>
              <a:rPr lang="en-US" sz="2200" spc="-6" dirty="0">
                <a:latin typeface="Carlito"/>
                <a:cs typeface="Carlito"/>
              </a:rPr>
              <a:t> </a:t>
            </a:r>
            <a:r>
              <a:rPr lang="en-US" sz="2200" spc="-13" dirty="0" err="1">
                <a:latin typeface="Carlito"/>
                <a:cs typeface="Carlito"/>
              </a:rPr>
              <a:t>bayar</a:t>
            </a:r>
            <a:r>
              <a:rPr lang="en-US" sz="2200" spc="-13" dirty="0">
                <a:latin typeface="Carlito"/>
                <a:cs typeface="Carlito"/>
              </a:rPr>
              <a:t> </a:t>
            </a:r>
            <a:r>
              <a:rPr lang="en-US" sz="2200" spc="-13" dirty="0" err="1">
                <a:latin typeface="Carlito"/>
                <a:cs typeface="Carlito"/>
              </a:rPr>
              <a:t>restitusi</a:t>
            </a:r>
            <a:r>
              <a:rPr lang="en-US" sz="2200" spc="-13" dirty="0">
                <a:latin typeface="Carlito"/>
                <a:cs typeface="Carlito"/>
              </a:rPr>
              <a:t> </a:t>
            </a:r>
            <a:r>
              <a:rPr lang="en-US" sz="2200" spc="-6" dirty="0" err="1">
                <a:latin typeface="Carlito"/>
                <a:cs typeface="Carlito"/>
              </a:rPr>
              <a:t>dengan</a:t>
            </a:r>
            <a:r>
              <a:rPr lang="en-US" sz="2200" spc="-6" dirty="0">
                <a:latin typeface="Carlito"/>
                <a:cs typeface="Carlito"/>
              </a:rPr>
              <a:t>  </a:t>
            </a:r>
            <a:r>
              <a:rPr lang="en-US" sz="2200" dirty="0" err="1">
                <a:latin typeface="Carlito"/>
                <a:cs typeface="Carlito"/>
              </a:rPr>
              <a:t>jumlah</a:t>
            </a:r>
            <a:r>
              <a:rPr lang="en-US" sz="2200" dirty="0">
                <a:latin typeface="Carlito"/>
                <a:cs typeface="Carlito"/>
              </a:rPr>
              <a:t> </a:t>
            </a:r>
            <a:r>
              <a:rPr lang="en-US" sz="2200" spc="-6" dirty="0" err="1">
                <a:latin typeface="Carlito"/>
                <a:cs typeface="Carlito"/>
              </a:rPr>
              <a:t>lebih</a:t>
            </a:r>
            <a:r>
              <a:rPr lang="en-US" sz="2200" spc="-6" dirty="0">
                <a:latin typeface="Carlito"/>
                <a:cs typeface="Carlito"/>
              </a:rPr>
              <a:t> </a:t>
            </a:r>
            <a:r>
              <a:rPr lang="en-US" sz="2200" spc="-13" dirty="0" err="1">
                <a:latin typeface="Carlito"/>
                <a:cs typeface="Carlito"/>
              </a:rPr>
              <a:t>bayar</a:t>
            </a:r>
            <a:r>
              <a:rPr lang="en-US" sz="2200" spc="-13" dirty="0">
                <a:latin typeface="Carlito"/>
                <a:cs typeface="Carlito"/>
              </a:rPr>
              <a:t> </a:t>
            </a:r>
            <a:r>
              <a:rPr lang="en-US" sz="2200" spc="-6" dirty="0">
                <a:latin typeface="Carlito"/>
                <a:cs typeface="Carlito"/>
              </a:rPr>
              <a:t>paling </a:t>
            </a:r>
            <a:r>
              <a:rPr lang="en-US" sz="2200" spc="-13" dirty="0" err="1">
                <a:latin typeface="Carlito"/>
                <a:cs typeface="Carlito"/>
              </a:rPr>
              <a:t>banyak</a:t>
            </a:r>
            <a:r>
              <a:rPr lang="en-US" sz="2200" spc="-13" dirty="0">
                <a:latin typeface="Carlito"/>
                <a:cs typeface="Carlito"/>
              </a:rPr>
              <a:t> </a:t>
            </a:r>
            <a:r>
              <a:rPr lang="en-US" sz="2200" spc="-6" dirty="0" err="1">
                <a:latin typeface="Carlito"/>
                <a:cs typeface="Carlito"/>
              </a:rPr>
              <a:t>Rp</a:t>
            </a:r>
            <a:r>
              <a:rPr lang="en-US" sz="2200" spc="-6" dirty="0">
                <a:latin typeface="Carlito"/>
                <a:cs typeface="Carlito"/>
              </a:rPr>
              <a:t> 1.000.000.000,00;</a:t>
            </a:r>
            <a:r>
              <a:rPr lang="en-US" sz="2200" spc="-77" dirty="0">
                <a:latin typeface="Carlito"/>
                <a:cs typeface="Carlito"/>
              </a:rPr>
              <a:t> </a:t>
            </a:r>
            <a:r>
              <a:rPr lang="en-US" sz="2200" spc="-13" dirty="0" err="1">
                <a:latin typeface="Carlito"/>
                <a:cs typeface="Carlito"/>
              </a:rPr>
              <a:t>atau</a:t>
            </a:r>
            <a:endParaRPr lang="en-US" sz="2200" dirty="0">
              <a:latin typeface="Carlito"/>
              <a:cs typeface="Carlito"/>
            </a:endParaRPr>
          </a:p>
          <a:p>
            <a:pPr marL="358390" marR="6522" indent="-342900" algn="just">
              <a:spcBef>
                <a:spcPts val="654"/>
              </a:spcBef>
              <a:buClr>
                <a:srgbClr val="548234"/>
              </a:buClr>
              <a:buFont typeface="Wingdings" panose="05000000000000000000" pitchFamily="2" charset="2"/>
              <a:buChar char="§"/>
              <a:tabLst>
                <a:tab pos="163871" algn="l"/>
              </a:tabLst>
            </a:pPr>
            <a:r>
              <a:rPr lang="en-US" sz="2200" dirty="0">
                <a:latin typeface="Carlito"/>
                <a:cs typeface="Carlito"/>
              </a:rPr>
              <a:t>PKP </a:t>
            </a:r>
            <a:r>
              <a:rPr lang="en-US" sz="2200" spc="-6" dirty="0">
                <a:latin typeface="Carlito"/>
                <a:cs typeface="Carlito"/>
              </a:rPr>
              <a:t>yang </a:t>
            </a:r>
            <a:r>
              <a:rPr lang="en-US" sz="2200" spc="-6" dirty="0" err="1">
                <a:latin typeface="Carlito"/>
                <a:cs typeface="Carlito"/>
              </a:rPr>
              <a:t>menyampaikan</a:t>
            </a:r>
            <a:r>
              <a:rPr lang="en-US" sz="2200" spc="-6" dirty="0">
                <a:latin typeface="Carlito"/>
                <a:cs typeface="Carlito"/>
              </a:rPr>
              <a:t> </a:t>
            </a:r>
            <a:r>
              <a:rPr lang="en-US" sz="2200" dirty="0">
                <a:latin typeface="Carlito"/>
                <a:cs typeface="Carlito"/>
              </a:rPr>
              <a:t>SPT </a:t>
            </a:r>
            <a:r>
              <a:rPr lang="en-US" sz="2200" spc="-6" dirty="0">
                <a:latin typeface="Carlito"/>
                <a:cs typeface="Carlito"/>
              </a:rPr>
              <a:t>Masa </a:t>
            </a:r>
            <a:r>
              <a:rPr lang="en-US" sz="2200" spc="6" dirty="0">
                <a:latin typeface="Carlito"/>
                <a:cs typeface="Carlito"/>
              </a:rPr>
              <a:t>PPN </a:t>
            </a:r>
            <a:r>
              <a:rPr lang="en-US" sz="2200" spc="-6" dirty="0" err="1">
                <a:latin typeface="Carlito"/>
                <a:cs typeface="Carlito"/>
              </a:rPr>
              <a:t>lebih</a:t>
            </a:r>
            <a:r>
              <a:rPr lang="en-US" sz="2200" spc="-6" dirty="0">
                <a:latin typeface="Carlito"/>
                <a:cs typeface="Carlito"/>
              </a:rPr>
              <a:t> </a:t>
            </a:r>
            <a:r>
              <a:rPr lang="en-US" sz="2200" spc="-13" dirty="0" err="1">
                <a:latin typeface="Carlito"/>
                <a:cs typeface="Carlito"/>
              </a:rPr>
              <a:t>bayar</a:t>
            </a:r>
            <a:r>
              <a:rPr lang="en-US" sz="2200" spc="-13" dirty="0">
                <a:latin typeface="Carlito"/>
                <a:cs typeface="Carlito"/>
              </a:rPr>
              <a:t> </a:t>
            </a:r>
            <a:r>
              <a:rPr lang="en-US" sz="2200" spc="-270" dirty="0" err="1">
                <a:latin typeface="Carlito"/>
                <a:cs typeface="Carlito"/>
              </a:rPr>
              <a:t>restitusi</a:t>
            </a:r>
            <a:r>
              <a:rPr lang="en-US" sz="2200" spc="26" dirty="0">
                <a:latin typeface="Carlito"/>
                <a:cs typeface="Carlito"/>
              </a:rPr>
              <a:t> </a:t>
            </a:r>
            <a:r>
              <a:rPr lang="en-US" sz="2200" spc="-6" dirty="0" err="1">
                <a:latin typeface="Carlito"/>
                <a:cs typeface="Carlito"/>
              </a:rPr>
              <a:t>dengan</a:t>
            </a:r>
            <a:r>
              <a:rPr lang="en-US" sz="2200" spc="-6" dirty="0">
                <a:latin typeface="Carlito"/>
                <a:cs typeface="Carlito"/>
              </a:rPr>
              <a:t> </a:t>
            </a:r>
            <a:r>
              <a:rPr lang="en-US" sz="2200" dirty="0" err="1">
                <a:latin typeface="Carlito"/>
                <a:cs typeface="Carlito"/>
              </a:rPr>
              <a:t>jumlah</a:t>
            </a:r>
            <a:r>
              <a:rPr lang="en-US" sz="2200" dirty="0">
                <a:latin typeface="Carlito"/>
                <a:cs typeface="Carlito"/>
              </a:rPr>
              <a:t> </a:t>
            </a:r>
            <a:r>
              <a:rPr lang="en-US" sz="2200" spc="-6" dirty="0" err="1">
                <a:latin typeface="Carlito"/>
                <a:cs typeface="Carlito"/>
              </a:rPr>
              <a:t>lebih</a:t>
            </a:r>
            <a:r>
              <a:rPr lang="en-US" sz="2200" spc="-6" dirty="0">
                <a:latin typeface="Carlito"/>
                <a:cs typeface="Carlito"/>
              </a:rPr>
              <a:t> </a:t>
            </a:r>
            <a:r>
              <a:rPr lang="en-US" sz="2200" spc="-13" dirty="0" err="1">
                <a:latin typeface="Carlito"/>
                <a:cs typeface="Carlito"/>
              </a:rPr>
              <a:t>bayar</a:t>
            </a:r>
            <a:r>
              <a:rPr lang="en-US" sz="2200" spc="-13" dirty="0">
                <a:latin typeface="Carlito"/>
                <a:cs typeface="Carlito"/>
              </a:rPr>
              <a:t>  </a:t>
            </a:r>
            <a:r>
              <a:rPr lang="en-US" sz="2200" spc="-6" dirty="0">
                <a:latin typeface="Carlito"/>
                <a:cs typeface="Carlito"/>
              </a:rPr>
              <a:t>paling </a:t>
            </a:r>
            <a:r>
              <a:rPr lang="en-US" sz="2200" spc="-13" dirty="0" err="1">
                <a:latin typeface="Carlito"/>
                <a:cs typeface="Carlito"/>
              </a:rPr>
              <a:t>banyak</a:t>
            </a:r>
            <a:r>
              <a:rPr lang="en-US" sz="2200" spc="-13" dirty="0">
                <a:latin typeface="Carlito"/>
                <a:cs typeface="Carlito"/>
              </a:rPr>
              <a:t> </a:t>
            </a:r>
            <a:r>
              <a:rPr lang="en-US" sz="2200" spc="-13" dirty="0" err="1">
                <a:latin typeface="Carlito"/>
                <a:cs typeface="Carlito"/>
              </a:rPr>
              <a:t>Rp</a:t>
            </a:r>
            <a:r>
              <a:rPr lang="en-US" sz="2200" spc="6" dirty="0">
                <a:latin typeface="Carlito"/>
                <a:cs typeface="Carlito"/>
              </a:rPr>
              <a:t> </a:t>
            </a:r>
            <a:r>
              <a:rPr lang="en-US" sz="2200" spc="-6" dirty="0">
                <a:latin typeface="Carlito"/>
                <a:cs typeface="Carlito"/>
              </a:rPr>
              <a:t>1.000.000.000,00.</a:t>
            </a:r>
            <a:endParaRPr lang="en-US" sz="22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35151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471649" cy="814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0"/>
          <p:cNvSpPr/>
          <p:nvPr/>
        </p:nvSpPr>
        <p:spPr>
          <a:xfrm>
            <a:off x="4" y="0"/>
            <a:ext cx="5940422" cy="814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11"/>
          </a:p>
        </p:txBody>
      </p:sp>
      <p:sp>
        <p:nvSpPr>
          <p:cNvPr id="5" name="object 21"/>
          <p:cNvSpPr txBox="1"/>
          <p:nvPr/>
        </p:nvSpPr>
        <p:spPr>
          <a:xfrm>
            <a:off x="915648" y="6051550"/>
            <a:ext cx="4109133" cy="1639638"/>
          </a:xfrm>
          <a:prstGeom prst="rect">
            <a:avLst/>
          </a:prstGeom>
          <a:solidFill>
            <a:srgbClr val="EF2328"/>
          </a:solidFill>
        </p:spPr>
        <p:txBody>
          <a:bodyPr vert="horz" wrap="square" lIns="0" tIns="69301" rIns="0" bIns="0" rtlCol="0">
            <a:spAutoFit/>
          </a:bodyPr>
          <a:lstStyle/>
          <a:p>
            <a:pPr marL="2446" algn="ctr">
              <a:spcBef>
                <a:spcPts val="546"/>
              </a:spcBef>
            </a:pPr>
            <a:r>
              <a:rPr sz="4800" spc="-19" dirty="0">
                <a:solidFill>
                  <a:srgbClr val="FFFFFF"/>
                </a:solidFill>
                <a:latin typeface="Carlito"/>
                <a:cs typeface="Carlito"/>
              </a:rPr>
              <a:t>Penerbitan</a:t>
            </a:r>
            <a:endParaRPr sz="4800" dirty="0">
              <a:latin typeface="Carlito"/>
              <a:cs typeface="Carlito"/>
            </a:endParaRPr>
          </a:p>
          <a:p>
            <a:pPr marL="4892" algn="ctr"/>
            <a:r>
              <a:rPr sz="5400" b="1" spc="-6" dirty="0">
                <a:solidFill>
                  <a:srgbClr val="FFFFFF"/>
                </a:solidFill>
                <a:latin typeface="Carlito"/>
                <a:cs typeface="Carlito"/>
              </a:rPr>
              <a:t>SKPKB</a:t>
            </a:r>
            <a:endParaRPr sz="5400" dirty="0">
              <a:latin typeface="Carlito"/>
              <a:cs typeface="Carlito"/>
            </a:endParaRPr>
          </a:p>
        </p:txBody>
      </p:sp>
      <p:sp>
        <p:nvSpPr>
          <p:cNvPr id="6" name="object 22"/>
          <p:cNvSpPr txBox="1"/>
          <p:nvPr/>
        </p:nvSpPr>
        <p:spPr>
          <a:xfrm>
            <a:off x="-536575" y="-733524"/>
            <a:ext cx="14718279" cy="8874224"/>
          </a:xfrm>
          <a:prstGeom prst="rect">
            <a:avLst/>
          </a:prstGeom>
          <a:ln w="12192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dirty="0">
              <a:latin typeface="Times New Roman"/>
              <a:cs typeface="Times New Roman"/>
            </a:endParaRPr>
          </a:p>
          <a:p>
            <a:pPr algn="just">
              <a:spcBef>
                <a:spcPts val="39"/>
              </a:spcBef>
            </a:pPr>
            <a:endParaRPr dirty="0">
              <a:latin typeface="Times New Roman"/>
              <a:cs typeface="Times New Roman"/>
            </a:endParaRPr>
          </a:p>
          <a:p>
            <a:pPr marL="7026053" marR="388887" lvl="6" algn="just"/>
            <a:r>
              <a:rPr spc="-13" dirty="0">
                <a:latin typeface="Carlito"/>
                <a:cs typeface="Carlito"/>
              </a:rPr>
              <a:t>Pasal </a:t>
            </a:r>
            <a:r>
              <a:rPr spc="-6" dirty="0">
                <a:latin typeface="Carlito"/>
                <a:cs typeface="Carlito"/>
              </a:rPr>
              <a:t>14 </a:t>
            </a:r>
            <a:r>
              <a:rPr dirty="0">
                <a:latin typeface="Carlito"/>
                <a:cs typeface="Carlito"/>
              </a:rPr>
              <a:t>PP </a:t>
            </a:r>
            <a:r>
              <a:rPr spc="-6" dirty="0">
                <a:latin typeface="Carlito"/>
                <a:cs typeface="Carlito"/>
              </a:rPr>
              <a:t>Nomor </a:t>
            </a:r>
            <a:r>
              <a:rPr dirty="0">
                <a:latin typeface="Carlito"/>
                <a:cs typeface="Carlito"/>
              </a:rPr>
              <a:t>74 </a:t>
            </a:r>
            <a:r>
              <a:rPr spc="-19" dirty="0">
                <a:latin typeface="Carlito"/>
                <a:cs typeface="Carlito"/>
              </a:rPr>
              <a:t>Tahun </a:t>
            </a:r>
            <a:r>
              <a:rPr dirty="0">
                <a:latin typeface="Carlito"/>
                <a:cs typeface="Carlito"/>
              </a:rPr>
              <a:t>2012 </a:t>
            </a:r>
            <a:r>
              <a:rPr spc="-6" dirty="0">
                <a:latin typeface="Carlito"/>
                <a:cs typeface="Carlito"/>
              </a:rPr>
              <a:t>jo. </a:t>
            </a:r>
            <a:r>
              <a:rPr dirty="0">
                <a:latin typeface="Carlito"/>
                <a:cs typeface="Carlito"/>
              </a:rPr>
              <a:t>PMK </a:t>
            </a:r>
            <a:r>
              <a:rPr spc="-6" dirty="0">
                <a:latin typeface="Carlito"/>
                <a:cs typeface="Carlito"/>
              </a:rPr>
              <a:t>Nomor 145/PMK.03/2012  </a:t>
            </a:r>
            <a:r>
              <a:rPr spc="-13" dirty="0">
                <a:latin typeface="Carlito"/>
                <a:cs typeface="Carlito"/>
              </a:rPr>
              <a:t>stdtd. </a:t>
            </a:r>
            <a:r>
              <a:rPr dirty="0">
                <a:latin typeface="Carlito"/>
                <a:cs typeface="Carlito"/>
              </a:rPr>
              <a:t>PMK </a:t>
            </a:r>
            <a:r>
              <a:rPr spc="-6" dirty="0">
                <a:latin typeface="Carlito"/>
                <a:cs typeface="Carlito"/>
              </a:rPr>
              <a:t>Nomor 183/PMK.03/2015 menjelaskan bahwa penerbitan  </a:t>
            </a:r>
            <a:r>
              <a:rPr dirty="0">
                <a:latin typeface="Carlito"/>
                <a:cs typeface="Carlito"/>
              </a:rPr>
              <a:t>SKPKB </a:t>
            </a:r>
            <a:r>
              <a:rPr spc="-13" dirty="0">
                <a:latin typeface="Carlito"/>
                <a:cs typeface="Carlito"/>
              </a:rPr>
              <a:t>dilakukan</a:t>
            </a:r>
            <a:r>
              <a:rPr spc="-39" dirty="0">
                <a:latin typeface="Carlito"/>
                <a:cs typeface="Carlito"/>
              </a:rPr>
              <a:t> </a:t>
            </a:r>
            <a:r>
              <a:rPr spc="-6" dirty="0">
                <a:latin typeface="Carlito"/>
                <a:cs typeface="Carlito"/>
              </a:rPr>
              <a:t>berdasarkan:</a:t>
            </a:r>
            <a:endParaRPr dirty="0">
              <a:latin typeface="Carlito"/>
              <a:cs typeface="Carlito"/>
            </a:endParaRPr>
          </a:p>
          <a:p>
            <a:pPr marL="7194000" lvl="6" indent="-168762" algn="just">
              <a:spcBef>
                <a:spcPts val="379"/>
              </a:spcBef>
              <a:buAutoNum type="arabicPeriod"/>
              <a:tabLst>
                <a:tab pos="3672821" algn="l"/>
              </a:tabLst>
            </a:pPr>
            <a:r>
              <a:rPr spc="-6" dirty="0">
                <a:latin typeface="Carlito"/>
                <a:cs typeface="Carlito"/>
              </a:rPr>
              <a:t>Hasil Pemeriksaan</a:t>
            </a:r>
            <a:r>
              <a:rPr spc="-32" dirty="0">
                <a:latin typeface="Carlito"/>
                <a:cs typeface="Carlito"/>
              </a:rPr>
              <a:t> </a:t>
            </a:r>
            <a:r>
              <a:rPr spc="-6" dirty="0">
                <a:latin typeface="Carlito"/>
                <a:cs typeface="Carlito"/>
              </a:rPr>
              <a:t>terhadap:</a:t>
            </a:r>
            <a:endParaRPr dirty="0">
              <a:latin typeface="Carlito"/>
              <a:cs typeface="Carlito"/>
            </a:endParaRPr>
          </a:p>
          <a:p>
            <a:pPr marL="7466302" lvl="7" indent="-208711" algn="just">
              <a:spcBef>
                <a:spcPts val="372"/>
              </a:spcBef>
              <a:buFont typeface="Arial"/>
              <a:buChar char="•"/>
              <a:tabLst>
                <a:tab pos="3945123" algn="l"/>
              </a:tabLst>
            </a:pPr>
            <a:r>
              <a:rPr spc="-13" dirty="0">
                <a:latin typeface="Carlito"/>
                <a:cs typeface="Carlito"/>
              </a:rPr>
              <a:t>Surat</a:t>
            </a:r>
            <a:r>
              <a:rPr spc="-19" dirty="0">
                <a:latin typeface="Carlito"/>
                <a:cs typeface="Carlito"/>
              </a:rPr>
              <a:t> </a:t>
            </a:r>
            <a:r>
              <a:rPr spc="-6" dirty="0">
                <a:latin typeface="Carlito"/>
                <a:cs typeface="Carlito"/>
              </a:rPr>
              <a:t>Pemberitahuan;</a:t>
            </a:r>
            <a:endParaRPr dirty="0">
              <a:latin typeface="Carlito"/>
              <a:cs typeface="Carlito"/>
            </a:endParaRPr>
          </a:p>
          <a:p>
            <a:pPr marL="7466302" marR="304097" lvl="7" indent="-207896" algn="just">
              <a:buFont typeface="Arial"/>
              <a:buChar char="•"/>
              <a:tabLst>
                <a:tab pos="3945123" algn="l"/>
              </a:tabLst>
            </a:pPr>
            <a:r>
              <a:rPr spc="-13" dirty="0">
                <a:latin typeface="Carlito"/>
                <a:cs typeface="Carlito"/>
              </a:rPr>
              <a:t>kewajiban </a:t>
            </a:r>
            <a:r>
              <a:rPr spc="-6" dirty="0">
                <a:latin typeface="Carlito"/>
                <a:cs typeface="Carlito"/>
              </a:rPr>
              <a:t>perpajakan </a:t>
            </a:r>
            <a:r>
              <a:rPr spc="-13" dirty="0">
                <a:latin typeface="Carlito"/>
                <a:cs typeface="Carlito"/>
              </a:rPr>
              <a:t>Wajib </a:t>
            </a:r>
            <a:r>
              <a:rPr spc="-6" dirty="0">
                <a:latin typeface="Carlito"/>
                <a:cs typeface="Carlito"/>
              </a:rPr>
              <a:t>Pajak </a:t>
            </a:r>
            <a:r>
              <a:rPr spc="-13" dirty="0">
                <a:latin typeface="Carlito"/>
                <a:cs typeface="Carlito"/>
              </a:rPr>
              <a:t>karena Wajib </a:t>
            </a:r>
            <a:r>
              <a:rPr spc="-6" dirty="0">
                <a:latin typeface="Carlito"/>
                <a:cs typeface="Carlito"/>
              </a:rPr>
              <a:t>Pajak tidak  menyampaikan Surat Pemberitahuan </a:t>
            </a:r>
            <a:r>
              <a:rPr dirty="0">
                <a:latin typeface="Carlito"/>
                <a:cs typeface="Carlito"/>
              </a:rPr>
              <a:t>dalam </a:t>
            </a:r>
            <a:r>
              <a:rPr spc="-6" dirty="0">
                <a:latin typeface="Carlito"/>
                <a:cs typeface="Carlito"/>
              </a:rPr>
              <a:t>jangka waktu  sebagaimana dimaksud dalam Pasal </a:t>
            </a:r>
            <a:r>
              <a:rPr dirty="0">
                <a:latin typeface="Carlito"/>
                <a:cs typeface="Carlito"/>
              </a:rPr>
              <a:t>3 </a:t>
            </a:r>
            <a:r>
              <a:rPr spc="-13" dirty="0">
                <a:latin typeface="Carlito"/>
                <a:cs typeface="Carlito"/>
              </a:rPr>
              <a:t>ayat </a:t>
            </a:r>
            <a:r>
              <a:rPr dirty="0">
                <a:latin typeface="Carlito"/>
                <a:cs typeface="Carlito"/>
              </a:rPr>
              <a:t>(3) UU </a:t>
            </a:r>
            <a:r>
              <a:rPr spc="-39" dirty="0">
                <a:latin typeface="Carlito"/>
                <a:cs typeface="Carlito"/>
              </a:rPr>
              <a:t>KUP, </a:t>
            </a:r>
            <a:r>
              <a:rPr spc="-6" dirty="0">
                <a:latin typeface="Carlito"/>
                <a:cs typeface="Carlito"/>
              </a:rPr>
              <a:t>dan  setelah ditegur </a:t>
            </a:r>
            <a:r>
              <a:rPr spc="-13" dirty="0">
                <a:latin typeface="Carlito"/>
                <a:cs typeface="Carlito"/>
              </a:rPr>
              <a:t>secara </a:t>
            </a:r>
            <a:r>
              <a:rPr spc="-6" dirty="0">
                <a:latin typeface="Carlito"/>
                <a:cs typeface="Carlito"/>
              </a:rPr>
              <a:t>tertulis </a:t>
            </a:r>
            <a:r>
              <a:rPr spc="-13" dirty="0">
                <a:latin typeface="Carlito"/>
                <a:cs typeface="Carlito"/>
              </a:rPr>
              <a:t>Wajib </a:t>
            </a:r>
            <a:r>
              <a:rPr spc="-6" dirty="0">
                <a:latin typeface="Carlito"/>
                <a:cs typeface="Carlito"/>
              </a:rPr>
              <a:t>Pajak tidak </a:t>
            </a:r>
            <a:r>
              <a:rPr spc="-13" dirty="0">
                <a:latin typeface="Carlito"/>
                <a:cs typeface="Carlito"/>
              </a:rPr>
              <a:t>menyampaikan  Surat </a:t>
            </a:r>
            <a:r>
              <a:rPr spc="-6" dirty="0">
                <a:latin typeface="Carlito"/>
                <a:cs typeface="Carlito"/>
              </a:rPr>
              <a:t>Pemberitahuan pada </a:t>
            </a:r>
            <a:r>
              <a:rPr spc="-13" dirty="0">
                <a:latin typeface="Carlito"/>
                <a:cs typeface="Carlito"/>
              </a:rPr>
              <a:t>waktunya </a:t>
            </a:r>
            <a:r>
              <a:rPr spc="-6" dirty="0">
                <a:latin typeface="Carlito"/>
                <a:cs typeface="Carlito"/>
              </a:rPr>
              <a:t>sebagaimana </a:t>
            </a:r>
            <a:r>
              <a:rPr spc="-13" dirty="0">
                <a:latin typeface="Carlito"/>
                <a:cs typeface="Carlito"/>
              </a:rPr>
              <a:t>ditentukan  </a:t>
            </a:r>
            <a:r>
              <a:rPr spc="-6" dirty="0">
                <a:latin typeface="Carlito"/>
                <a:cs typeface="Carlito"/>
              </a:rPr>
              <a:t>dalam </a:t>
            </a:r>
            <a:r>
              <a:rPr spc="-13" dirty="0">
                <a:latin typeface="Carlito"/>
                <a:cs typeface="Carlito"/>
              </a:rPr>
              <a:t>Surat </a:t>
            </a:r>
            <a:r>
              <a:rPr spc="-19" dirty="0">
                <a:latin typeface="Carlito"/>
                <a:cs typeface="Carlito"/>
              </a:rPr>
              <a:t>Teguran;</a:t>
            </a:r>
            <a:r>
              <a:rPr spc="-32" dirty="0">
                <a:latin typeface="Carlito"/>
                <a:cs typeface="Carlito"/>
              </a:rPr>
              <a:t> </a:t>
            </a:r>
            <a:r>
              <a:rPr spc="-13" dirty="0">
                <a:latin typeface="Carlito"/>
                <a:cs typeface="Carlito"/>
              </a:rPr>
              <a:t>atau</a:t>
            </a:r>
            <a:endParaRPr dirty="0">
              <a:latin typeface="Carlito"/>
              <a:cs typeface="Carlito"/>
            </a:endParaRPr>
          </a:p>
          <a:p>
            <a:pPr marL="7466302" marR="375842" lvl="7" indent="-207896" algn="just">
              <a:spcBef>
                <a:spcPts val="648"/>
              </a:spcBef>
              <a:buFont typeface="Arial"/>
              <a:buChar char="•"/>
              <a:tabLst>
                <a:tab pos="3945123" algn="l"/>
              </a:tabLst>
            </a:pPr>
            <a:r>
              <a:rPr spc="-6" dirty="0">
                <a:latin typeface="Carlito"/>
                <a:cs typeface="Carlito"/>
              </a:rPr>
              <a:t>Putusan Pengadilan yang telah mempunyai </a:t>
            </a:r>
            <a:r>
              <a:rPr spc="-13" dirty="0">
                <a:latin typeface="Carlito"/>
                <a:cs typeface="Carlito"/>
              </a:rPr>
              <a:t>kekuatan </a:t>
            </a:r>
            <a:r>
              <a:rPr spc="-6" dirty="0">
                <a:latin typeface="Carlito"/>
                <a:cs typeface="Carlito"/>
              </a:rPr>
              <a:t>hukum  </a:t>
            </a:r>
            <a:r>
              <a:rPr spc="-13" dirty="0">
                <a:latin typeface="Carlito"/>
                <a:cs typeface="Carlito"/>
              </a:rPr>
              <a:t>tetap </a:t>
            </a:r>
            <a:r>
              <a:rPr spc="-6" dirty="0">
                <a:latin typeface="Carlito"/>
                <a:cs typeface="Carlito"/>
              </a:rPr>
              <a:t>terhadap </a:t>
            </a:r>
            <a:r>
              <a:rPr spc="-13" dirty="0">
                <a:latin typeface="Carlito"/>
                <a:cs typeface="Carlito"/>
              </a:rPr>
              <a:t>Wajib </a:t>
            </a:r>
            <a:r>
              <a:rPr spc="-6" dirty="0">
                <a:latin typeface="Carlito"/>
                <a:cs typeface="Carlito"/>
              </a:rPr>
              <a:t>Pajak </a:t>
            </a:r>
            <a:r>
              <a:rPr spc="-13" dirty="0">
                <a:latin typeface="Carlito"/>
                <a:cs typeface="Carlito"/>
              </a:rPr>
              <a:t>yang </a:t>
            </a:r>
            <a:r>
              <a:rPr spc="-6" dirty="0">
                <a:latin typeface="Carlito"/>
                <a:cs typeface="Carlito"/>
              </a:rPr>
              <a:t>dipidana </a:t>
            </a:r>
            <a:r>
              <a:rPr spc="-13" dirty="0">
                <a:latin typeface="Carlito"/>
                <a:cs typeface="Carlito"/>
              </a:rPr>
              <a:t>karena melakukan  </a:t>
            </a:r>
            <a:r>
              <a:rPr spc="-6" dirty="0">
                <a:latin typeface="Carlito"/>
                <a:cs typeface="Carlito"/>
              </a:rPr>
              <a:t>tindak pidana di bidang perpajakan </a:t>
            </a:r>
            <a:r>
              <a:rPr spc="-13" dirty="0">
                <a:latin typeface="Carlito"/>
                <a:cs typeface="Carlito"/>
              </a:rPr>
              <a:t>atau </a:t>
            </a:r>
            <a:r>
              <a:rPr spc="-6" dirty="0">
                <a:latin typeface="Carlito"/>
                <a:cs typeface="Carlito"/>
              </a:rPr>
              <a:t>tindak pidana </a:t>
            </a:r>
            <a:r>
              <a:rPr spc="-13" dirty="0">
                <a:latin typeface="Carlito"/>
                <a:cs typeface="Carlito"/>
              </a:rPr>
              <a:t>lainnya  </a:t>
            </a:r>
            <a:r>
              <a:rPr spc="-6" dirty="0">
                <a:latin typeface="Carlito"/>
                <a:cs typeface="Carlito"/>
              </a:rPr>
              <a:t>yang dapat menimbulkan </a:t>
            </a:r>
            <a:r>
              <a:rPr spc="-13" dirty="0">
                <a:latin typeface="Carlito"/>
                <a:cs typeface="Carlito"/>
              </a:rPr>
              <a:t>kerugian </a:t>
            </a:r>
            <a:r>
              <a:rPr spc="-6" dirty="0">
                <a:latin typeface="Carlito"/>
                <a:cs typeface="Carlito"/>
              </a:rPr>
              <a:t>pada pendapatan negara;  </a:t>
            </a:r>
            <a:r>
              <a:rPr spc="-13" dirty="0">
                <a:latin typeface="Carlito"/>
                <a:cs typeface="Carlito"/>
              </a:rPr>
              <a:t>atau</a:t>
            </a:r>
            <a:endParaRPr dirty="0">
              <a:latin typeface="Carlito"/>
              <a:cs typeface="Carlito"/>
            </a:endParaRPr>
          </a:p>
          <a:p>
            <a:pPr marL="7466302" marR="752500" lvl="7" indent="-207896" algn="just">
              <a:spcBef>
                <a:spcPts val="616"/>
              </a:spcBef>
              <a:buFont typeface="Arial"/>
              <a:buChar char="•"/>
              <a:tabLst>
                <a:tab pos="3945123" algn="l"/>
              </a:tabLst>
            </a:pPr>
            <a:r>
              <a:rPr spc="-13" dirty="0">
                <a:latin typeface="Carlito"/>
                <a:cs typeface="Carlito"/>
              </a:rPr>
              <a:t>keterangan </a:t>
            </a:r>
            <a:r>
              <a:rPr spc="-6" dirty="0">
                <a:latin typeface="Carlito"/>
                <a:cs typeface="Carlito"/>
              </a:rPr>
              <a:t>lain yang berupa </a:t>
            </a:r>
            <a:r>
              <a:rPr spc="-13" dirty="0">
                <a:latin typeface="Carlito"/>
                <a:cs typeface="Carlito"/>
              </a:rPr>
              <a:t>data konkret </a:t>
            </a:r>
            <a:r>
              <a:rPr spc="-6" dirty="0">
                <a:latin typeface="Carlito"/>
                <a:cs typeface="Carlito"/>
              </a:rPr>
              <a:t>sebagaimana  dimaksud dalam </a:t>
            </a:r>
            <a:r>
              <a:rPr spc="-13" dirty="0">
                <a:latin typeface="Carlito"/>
                <a:cs typeface="Carlito"/>
              </a:rPr>
              <a:t>Pasal </a:t>
            </a:r>
            <a:r>
              <a:rPr dirty="0">
                <a:latin typeface="Carlito"/>
                <a:cs typeface="Carlito"/>
              </a:rPr>
              <a:t>13 </a:t>
            </a:r>
            <a:r>
              <a:rPr spc="-13" dirty="0">
                <a:latin typeface="Carlito"/>
                <a:cs typeface="Carlito"/>
              </a:rPr>
              <a:t>ayat </a:t>
            </a:r>
            <a:r>
              <a:rPr dirty="0">
                <a:latin typeface="Carlito"/>
                <a:cs typeface="Carlito"/>
              </a:rPr>
              <a:t>(1) UU</a:t>
            </a:r>
            <a:r>
              <a:rPr spc="-39" dirty="0">
                <a:latin typeface="Carlito"/>
                <a:cs typeface="Carlito"/>
              </a:rPr>
              <a:t> </a:t>
            </a:r>
            <a:r>
              <a:rPr spc="-6" dirty="0">
                <a:latin typeface="Carlito"/>
                <a:cs typeface="Carlito"/>
              </a:rPr>
              <a:t>KUP</a:t>
            </a:r>
            <a:endParaRPr lang="en-US" spc="-6" dirty="0">
              <a:latin typeface="Carlito"/>
              <a:cs typeface="Carlito"/>
            </a:endParaRPr>
          </a:p>
          <a:p>
            <a:pPr marL="7258407" marR="752500" lvl="7" algn="just">
              <a:spcBef>
                <a:spcPts val="616"/>
              </a:spcBef>
              <a:tabLst>
                <a:tab pos="3945123" algn="l"/>
              </a:tabLst>
            </a:pPr>
            <a:endParaRPr dirty="0">
              <a:latin typeface="Carlito"/>
              <a:cs typeface="Carlito"/>
            </a:endParaRPr>
          </a:p>
          <a:p>
            <a:pPr marL="7202153" marR="333448" lvl="6" indent="-176915" algn="just">
              <a:spcBef>
                <a:spcPts val="648"/>
              </a:spcBef>
              <a:buAutoNum type="arabicPeriod"/>
              <a:tabLst>
                <a:tab pos="3672821" algn="l"/>
              </a:tabLst>
            </a:pPr>
            <a:r>
              <a:rPr spc="-6" dirty="0">
                <a:latin typeface="Carlito"/>
                <a:cs typeface="Carlito"/>
              </a:rPr>
              <a:t>Hasil Pemeriksaan Bukti Permulaan terhadap </a:t>
            </a:r>
            <a:r>
              <a:rPr spc="-13" dirty="0">
                <a:latin typeface="Carlito"/>
                <a:cs typeface="Carlito"/>
              </a:rPr>
              <a:t>Wajib </a:t>
            </a:r>
            <a:r>
              <a:rPr spc="-6" dirty="0">
                <a:latin typeface="Carlito"/>
                <a:cs typeface="Carlito"/>
              </a:rPr>
              <a:t>Pajak </a:t>
            </a:r>
            <a:r>
              <a:rPr spc="-13" dirty="0">
                <a:latin typeface="Carlito"/>
                <a:cs typeface="Carlito"/>
              </a:rPr>
              <a:t>yang  melakukan </a:t>
            </a:r>
            <a:r>
              <a:rPr spc="-6" dirty="0">
                <a:latin typeface="Carlito"/>
                <a:cs typeface="Carlito"/>
              </a:rPr>
              <a:t>perbuatan sebagaimana diatur dalam Pasal </a:t>
            </a:r>
            <a:r>
              <a:rPr dirty="0">
                <a:latin typeface="Carlito"/>
                <a:cs typeface="Carlito"/>
              </a:rPr>
              <a:t>13A UU</a:t>
            </a:r>
            <a:r>
              <a:rPr spc="6" dirty="0">
                <a:latin typeface="Carlito"/>
                <a:cs typeface="Carlito"/>
              </a:rPr>
              <a:t> </a:t>
            </a:r>
            <a:r>
              <a:rPr spc="-6" dirty="0">
                <a:latin typeface="Carlito"/>
                <a:cs typeface="Carlito"/>
              </a:rPr>
              <a:t>KUP</a:t>
            </a:r>
            <a:endParaRPr lang="en-US" spc="-6" dirty="0">
              <a:latin typeface="Carlito"/>
              <a:cs typeface="Carlito"/>
            </a:endParaRPr>
          </a:p>
          <a:p>
            <a:pPr marL="7202153" marR="333448" lvl="6" indent="-176915" algn="just">
              <a:spcBef>
                <a:spcPts val="648"/>
              </a:spcBef>
              <a:buAutoNum type="arabicPeriod"/>
              <a:tabLst>
                <a:tab pos="3672821" algn="l"/>
              </a:tabLst>
            </a:pPr>
            <a:endParaRPr lang="en-US" spc="-6" dirty="0">
              <a:latin typeface="Carlito"/>
              <a:cs typeface="Carlito"/>
            </a:endParaRPr>
          </a:p>
          <a:p>
            <a:pPr marL="6615154" marR="333448" lvl="5" indent="-176915" algn="just">
              <a:spcBef>
                <a:spcPts val="648"/>
              </a:spcBef>
              <a:buAutoNum type="arabicPeriod"/>
              <a:tabLst>
                <a:tab pos="3672821" algn="l"/>
              </a:tabLst>
            </a:pPr>
            <a:endParaRPr dirty="0">
              <a:latin typeface="Carlito"/>
              <a:cs typeface="Carlito"/>
            </a:endParaRPr>
          </a:p>
        </p:txBody>
      </p:sp>
      <p:sp>
        <p:nvSpPr>
          <p:cNvPr id="14" name="object 30"/>
          <p:cNvSpPr/>
          <p:nvPr/>
        </p:nvSpPr>
        <p:spPr>
          <a:xfrm>
            <a:off x="12775914" y="107950"/>
            <a:ext cx="1546511" cy="3489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11"/>
          </a:p>
        </p:txBody>
      </p:sp>
    </p:spTree>
    <p:extLst>
      <p:ext uri="{BB962C8B-B14F-4D97-AF65-F5344CB8AC3E}">
        <p14:creationId xmlns:p14="http://schemas.microsoft.com/office/powerpoint/2010/main" val="59847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49225" y="2288891"/>
            <a:ext cx="10813100" cy="5216813"/>
          </a:xfrm>
          <a:prstGeom prst="rect">
            <a:avLst/>
          </a:prstGeom>
          <a:ln w="12192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590260" marR="3665483" algn="just"/>
            <a:r>
              <a:rPr spc="-6" dirty="0" err="1">
                <a:latin typeface="Carlito"/>
                <a:cs typeface="Carlito"/>
              </a:rPr>
              <a:t>Menurut</a:t>
            </a:r>
            <a:r>
              <a:rPr spc="-6" dirty="0">
                <a:latin typeface="Carlito"/>
                <a:cs typeface="Carlito"/>
              </a:rPr>
              <a:t> Pasal 18 </a:t>
            </a:r>
            <a:r>
              <a:rPr dirty="0">
                <a:latin typeface="Carlito"/>
                <a:cs typeface="Carlito"/>
              </a:rPr>
              <a:t>PP Nomor 74 </a:t>
            </a:r>
            <a:r>
              <a:rPr spc="-26" dirty="0">
                <a:latin typeface="Carlito"/>
                <a:cs typeface="Carlito"/>
              </a:rPr>
              <a:t>Tahun </a:t>
            </a:r>
            <a:r>
              <a:rPr spc="-6" dirty="0">
                <a:latin typeface="Carlito"/>
                <a:cs typeface="Carlito"/>
              </a:rPr>
              <a:t>2011 </a:t>
            </a:r>
            <a:r>
              <a:rPr dirty="0">
                <a:latin typeface="Carlito"/>
                <a:cs typeface="Carlito"/>
              </a:rPr>
              <a:t>jo. </a:t>
            </a:r>
            <a:r>
              <a:rPr spc="-6" dirty="0">
                <a:latin typeface="Carlito"/>
                <a:cs typeface="Carlito"/>
              </a:rPr>
              <a:t>PMK </a:t>
            </a:r>
            <a:r>
              <a:rPr dirty="0">
                <a:latin typeface="Carlito"/>
                <a:cs typeface="Carlito"/>
              </a:rPr>
              <a:t>Nomor  </a:t>
            </a:r>
            <a:r>
              <a:rPr spc="-6" dirty="0">
                <a:latin typeface="Carlito"/>
                <a:cs typeface="Carlito"/>
              </a:rPr>
              <a:t>145/PMK.03/2012 </a:t>
            </a:r>
            <a:r>
              <a:rPr spc="-13" dirty="0">
                <a:latin typeface="Carlito"/>
                <a:cs typeface="Carlito"/>
              </a:rPr>
              <a:t>stdtd. </a:t>
            </a:r>
            <a:r>
              <a:rPr spc="-6" dirty="0">
                <a:latin typeface="Carlito"/>
                <a:cs typeface="Carlito"/>
              </a:rPr>
              <a:t>PMK Nomor</a:t>
            </a:r>
            <a:r>
              <a:rPr spc="45" dirty="0">
                <a:latin typeface="Carlito"/>
                <a:cs typeface="Carlito"/>
              </a:rPr>
              <a:t> </a:t>
            </a:r>
            <a:r>
              <a:rPr spc="-6" dirty="0">
                <a:latin typeface="Carlito"/>
                <a:cs typeface="Carlito"/>
              </a:rPr>
              <a:t>183/PMK.03/2015</a:t>
            </a:r>
            <a:endParaRPr dirty="0">
              <a:latin typeface="Carlito"/>
              <a:cs typeface="Carlito"/>
            </a:endParaRPr>
          </a:p>
          <a:p>
            <a:pPr marL="590260" marR="3776361" algn="just"/>
            <a:r>
              <a:rPr spc="-6" dirty="0">
                <a:latin typeface="Carlito"/>
                <a:cs typeface="Carlito"/>
              </a:rPr>
              <a:t>diatur </a:t>
            </a:r>
            <a:r>
              <a:rPr spc="-13" dirty="0">
                <a:latin typeface="Carlito"/>
                <a:cs typeface="Carlito"/>
              </a:rPr>
              <a:t>bahwa </a:t>
            </a:r>
            <a:r>
              <a:rPr spc="-6" dirty="0">
                <a:latin typeface="Carlito"/>
                <a:cs typeface="Carlito"/>
              </a:rPr>
              <a:t>Dirjen Pajak berwenang menerbitkan SKPLB  dalam hal</a:t>
            </a:r>
            <a:r>
              <a:rPr spc="13" dirty="0">
                <a:latin typeface="Carlito"/>
                <a:cs typeface="Carlito"/>
              </a:rPr>
              <a:t> </a:t>
            </a:r>
            <a:r>
              <a:rPr spc="-13" dirty="0">
                <a:latin typeface="Carlito"/>
                <a:cs typeface="Carlito"/>
              </a:rPr>
              <a:t>berdasarkan:</a:t>
            </a:r>
            <a:endParaRPr dirty="0">
              <a:latin typeface="Carlito"/>
              <a:cs typeface="Carlito"/>
            </a:endParaRPr>
          </a:p>
          <a:p>
            <a:pPr marL="1177259" marR="3606783" indent="-440249" algn="just">
              <a:spcBef>
                <a:spcPts val="648"/>
              </a:spcBef>
              <a:buFont typeface="+mj-lt"/>
              <a:buAutoNum type="arabicPeriod"/>
            </a:pPr>
            <a:r>
              <a:rPr spc="-6" dirty="0">
                <a:latin typeface="Carlito"/>
                <a:cs typeface="Carlito"/>
              </a:rPr>
              <a:t>hasil penelitian </a:t>
            </a:r>
            <a:r>
              <a:rPr spc="-13" dirty="0">
                <a:latin typeface="Carlito"/>
                <a:cs typeface="Carlito"/>
              </a:rPr>
              <a:t>kebenaran pembayaran </a:t>
            </a:r>
            <a:r>
              <a:rPr spc="-6" dirty="0">
                <a:latin typeface="Carlito"/>
                <a:cs typeface="Carlito"/>
              </a:rPr>
              <a:t>pajak terhadap  permohonan pengembalian </a:t>
            </a:r>
            <a:r>
              <a:rPr spc="-13" dirty="0">
                <a:latin typeface="Carlito"/>
                <a:cs typeface="Carlito"/>
              </a:rPr>
              <a:t>kelebihan </a:t>
            </a:r>
            <a:r>
              <a:rPr spc="-6" dirty="0">
                <a:latin typeface="Carlito"/>
                <a:cs typeface="Carlito"/>
              </a:rPr>
              <a:t>pajak yang  </a:t>
            </a:r>
            <a:r>
              <a:rPr spc="-13" dirty="0">
                <a:latin typeface="Carlito"/>
                <a:cs typeface="Carlito"/>
              </a:rPr>
              <a:t>seharusnya </a:t>
            </a:r>
            <a:r>
              <a:rPr spc="-6" dirty="0">
                <a:latin typeface="Carlito"/>
                <a:cs typeface="Carlito"/>
              </a:rPr>
              <a:t>tidak </a:t>
            </a:r>
            <a:r>
              <a:rPr spc="-13" dirty="0">
                <a:latin typeface="Carlito"/>
                <a:cs typeface="Carlito"/>
              </a:rPr>
              <a:t>terutang </a:t>
            </a:r>
            <a:r>
              <a:rPr spc="-6" dirty="0">
                <a:latin typeface="Carlito"/>
                <a:cs typeface="Carlito"/>
              </a:rPr>
              <a:t>sebagaimana dimaksud dalam  </a:t>
            </a:r>
            <a:r>
              <a:rPr spc="-13" dirty="0">
                <a:latin typeface="Carlito"/>
                <a:cs typeface="Carlito"/>
              </a:rPr>
              <a:t>Pasal </a:t>
            </a:r>
            <a:r>
              <a:rPr dirty="0">
                <a:latin typeface="Carlito"/>
                <a:cs typeface="Carlito"/>
              </a:rPr>
              <a:t>17 </a:t>
            </a:r>
            <a:r>
              <a:rPr spc="-19" dirty="0">
                <a:latin typeface="Carlito"/>
                <a:cs typeface="Carlito"/>
              </a:rPr>
              <a:t>ayat </a:t>
            </a:r>
            <a:r>
              <a:rPr spc="-6" dirty="0">
                <a:latin typeface="Carlito"/>
                <a:cs typeface="Carlito"/>
              </a:rPr>
              <a:t>(2) UU KUP </a:t>
            </a:r>
            <a:r>
              <a:rPr spc="-13" dirty="0">
                <a:latin typeface="Carlito"/>
                <a:cs typeface="Carlito"/>
              </a:rPr>
              <a:t>terdapat pembayaran </a:t>
            </a:r>
            <a:r>
              <a:rPr spc="-6" dirty="0">
                <a:latin typeface="Carlito"/>
                <a:cs typeface="Carlito"/>
              </a:rPr>
              <a:t>pajak yang  </a:t>
            </a:r>
            <a:r>
              <a:rPr spc="-13" dirty="0">
                <a:latin typeface="Carlito"/>
                <a:cs typeface="Carlito"/>
              </a:rPr>
              <a:t>seharusnya </a:t>
            </a:r>
            <a:r>
              <a:rPr spc="-6" dirty="0">
                <a:latin typeface="Carlito"/>
                <a:cs typeface="Carlito"/>
              </a:rPr>
              <a:t>tidak </a:t>
            </a:r>
            <a:r>
              <a:rPr spc="-13" dirty="0">
                <a:latin typeface="Carlito"/>
                <a:cs typeface="Carlito"/>
              </a:rPr>
              <a:t>terutang;</a:t>
            </a:r>
            <a:r>
              <a:rPr spc="109" dirty="0">
                <a:latin typeface="Carlito"/>
                <a:cs typeface="Carlito"/>
              </a:rPr>
              <a:t> </a:t>
            </a:r>
            <a:r>
              <a:rPr spc="-13" dirty="0">
                <a:latin typeface="Carlito"/>
                <a:cs typeface="Carlito"/>
              </a:rPr>
              <a:t>atau</a:t>
            </a:r>
            <a:endParaRPr dirty="0">
              <a:latin typeface="Carlito"/>
              <a:cs typeface="Carlito"/>
            </a:endParaRPr>
          </a:p>
          <a:p>
            <a:pPr marL="1177259" marR="3711139" indent="-440249" algn="just">
              <a:spcBef>
                <a:spcPts val="648"/>
              </a:spcBef>
              <a:buFont typeface="+mj-lt"/>
              <a:buAutoNum type="arabicPeriod"/>
            </a:pPr>
            <a:r>
              <a:rPr spc="-6" dirty="0">
                <a:latin typeface="Carlito"/>
                <a:cs typeface="Carlito"/>
              </a:rPr>
              <a:t>hasil </a:t>
            </a:r>
            <a:r>
              <a:rPr spc="-13" dirty="0">
                <a:latin typeface="Carlito"/>
                <a:cs typeface="Carlito"/>
              </a:rPr>
              <a:t>Pemeriksaan </a:t>
            </a:r>
            <a:r>
              <a:rPr spc="-6" dirty="0">
                <a:latin typeface="Carlito"/>
                <a:cs typeface="Carlito"/>
              </a:rPr>
              <a:t>terhadap </a:t>
            </a:r>
            <a:r>
              <a:rPr spc="-19" dirty="0">
                <a:latin typeface="Carlito"/>
                <a:cs typeface="Carlito"/>
              </a:rPr>
              <a:t>Surat </a:t>
            </a:r>
            <a:r>
              <a:rPr spc="-13" dirty="0">
                <a:latin typeface="Carlito"/>
                <a:cs typeface="Carlito"/>
              </a:rPr>
              <a:t>Pemberitahuan  terdapat </a:t>
            </a:r>
            <a:r>
              <a:rPr spc="-6" dirty="0">
                <a:latin typeface="Carlito"/>
                <a:cs typeface="Carlito"/>
              </a:rPr>
              <a:t>jumlah </a:t>
            </a:r>
            <a:r>
              <a:rPr spc="-13" dirty="0">
                <a:latin typeface="Carlito"/>
                <a:cs typeface="Carlito"/>
              </a:rPr>
              <a:t>kredit </a:t>
            </a:r>
            <a:r>
              <a:rPr spc="-6" dirty="0">
                <a:latin typeface="Carlito"/>
                <a:cs typeface="Carlito"/>
              </a:rPr>
              <a:t>pajak </a:t>
            </a:r>
            <a:r>
              <a:rPr spc="-13" dirty="0">
                <a:latin typeface="Carlito"/>
                <a:cs typeface="Carlito"/>
              </a:rPr>
              <a:t>atau </a:t>
            </a:r>
            <a:r>
              <a:rPr spc="-6" dirty="0">
                <a:latin typeface="Carlito"/>
                <a:cs typeface="Carlito"/>
              </a:rPr>
              <a:t>jumlah pajak yang  </a:t>
            </a:r>
            <a:r>
              <a:rPr spc="-13" dirty="0">
                <a:latin typeface="Carlito"/>
                <a:cs typeface="Carlito"/>
              </a:rPr>
              <a:t>dibayar </a:t>
            </a:r>
            <a:r>
              <a:rPr spc="-6" dirty="0">
                <a:latin typeface="Carlito"/>
                <a:cs typeface="Carlito"/>
              </a:rPr>
              <a:t>lebih besar daripada jumlah pajak yang </a:t>
            </a:r>
            <a:r>
              <a:rPr spc="-13" dirty="0">
                <a:latin typeface="Carlito"/>
                <a:cs typeface="Carlito"/>
              </a:rPr>
              <a:t>terutang  </a:t>
            </a:r>
            <a:r>
              <a:rPr spc="-6" dirty="0">
                <a:latin typeface="Carlito"/>
                <a:cs typeface="Carlito"/>
              </a:rPr>
              <a:t>sebagaimana dimaksud dalam </a:t>
            </a:r>
            <a:r>
              <a:rPr spc="-13" dirty="0">
                <a:latin typeface="Carlito"/>
                <a:cs typeface="Carlito"/>
              </a:rPr>
              <a:t>Pasal </a:t>
            </a:r>
            <a:r>
              <a:rPr dirty="0">
                <a:latin typeface="Carlito"/>
                <a:cs typeface="Carlito"/>
              </a:rPr>
              <a:t>17 </a:t>
            </a:r>
            <a:r>
              <a:rPr spc="-19" dirty="0">
                <a:latin typeface="Carlito"/>
                <a:cs typeface="Carlito"/>
              </a:rPr>
              <a:t>ayat </a:t>
            </a:r>
            <a:r>
              <a:rPr dirty="0">
                <a:latin typeface="Carlito"/>
                <a:cs typeface="Carlito"/>
              </a:rPr>
              <a:t>(1) </a:t>
            </a:r>
            <a:r>
              <a:rPr spc="-6" dirty="0">
                <a:latin typeface="Carlito"/>
                <a:cs typeface="Carlito"/>
              </a:rPr>
              <a:t>UU </a:t>
            </a:r>
            <a:r>
              <a:rPr spc="-13" dirty="0">
                <a:latin typeface="Carlito"/>
                <a:cs typeface="Carlito"/>
              </a:rPr>
              <a:t>KUP;  atau</a:t>
            </a:r>
            <a:endParaRPr dirty="0">
              <a:latin typeface="Carlito"/>
              <a:cs typeface="Carlito"/>
            </a:endParaRPr>
          </a:p>
          <a:p>
            <a:pPr marL="1177259" marR="3730705" indent="-440249" algn="just">
              <a:spcBef>
                <a:spcPts val="629"/>
              </a:spcBef>
              <a:buFont typeface="+mj-lt"/>
              <a:buAutoNum type="arabicPeriod"/>
            </a:pPr>
            <a:r>
              <a:rPr spc="-6" dirty="0">
                <a:latin typeface="Carlito"/>
                <a:cs typeface="Carlito"/>
              </a:rPr>
              <a:t>hasil </a:t>
            </a:r>
            <a:r>
              <a:rPr spc="-13" dirty="0">
                <a:latin typeface="Carlito"/>
                <a:cs typeface="Carlito"/>
              </a:rPr>
              <a:t>Pemeriksaan </a:t>
            </a:r>
            <a:r>
              <a:rPr spc="-6" dirty="0">
                <a:latin typeface="Carlito"/>
                <a:cs typeface="Carlito"/>
              </a:rPr>
              <a:t>terhadap permohonan pengembalian  </a:t>
            </a:r>
            <a:r>
              <a:rPr spc="-13" dirty="0">
                <a:latin typeface="Carlito"/>
                <a:cs typeface="Carlito"/>
              </a:rPr>
              <a:t>kelebihan pembayaran </a:t>
            </a:r>
            <a:r>
              <a:rPr spc="-6" dirty="0">
                <a:latin typeface="Carlito"/>
                <a:cs typeface="Carlito"/>
              </a:rPr>
              <a:t>pajak sebagaimana dimaksud  dalam </a:t>
            </a:r>
            <a:r>
              <a:rPr spc="-13" dirty="0">
                <a:latin typeface="Carlito"/>
                <a:cs typeface="Carlito"/>
              </a:rPr>
              <a:t>Pasal </a:t>
            </a:r>
            <a:r>
              <a:rPr spc="-6" dirty="0">
                <a:latin typeface="Carlito"/>
                <a:cs typeface="Carlito"/>
              </a:rPr>
              <a:t>17B UU KUP </a:t>
            </a:r>
            <a:r>
              <a:rPr spc="-13" dirty="0">
                <a:latin typeface="Carlito"/>
                <a:cs typeface="Carlito"/>
              </a:rPr>
              <a:t>terdapat </a:t>
            </a:r>
            <a:r>
              <a:rPr spc="-6" dirty="0">
                <a:latin typeface="Carlito"/>
                <a:cs typeface="Carlito"/>
              </a:rPr>
              <a:t>jumlah </a:t>
            </a:r>
            <a:r>
              <a:rPr spc="-13" dirty="0">
                <a:latin typeface="Carlito"/>
                <a:cs typeface="Carlito"/>
              </a:rPr>
              <a:t>kredit </a:t>
            </a:r>
            <a:r>
              <a:rPr spc="-6" dirty="0">
                <a:latin typeface="Carlito"/>
                <a:cs typeface="Carlito"/>
              </a:rPr>
              <a:t>pajak  </a:t>
            </a:r>
            <a:r>
              <a:rPr spc="-13" dirty="0">
                <a:latin typeface="Carlito"/>
                <a:cs typeface="Carlito"/>
              </a:rPr>
              <a:t>atau </a:t>
            </a:r>
            <a:r>
              <a:rPr spc="-6" dirty="0">
                <a:latin typeface="Carlito"/>
                <a:cs typeface="Carlito"/>
              </a:rPr>
              <a:t>jumlah pajak yang </a:t>
            </a:r>
            <a:r>
              <a:rPr spc="-13" dirty="0">
                <a:latin typeface="Carlito"/>
                <a:cs typeface="Carlito"/>
              </a:rPr>
              <a:t>dibayar </a:t>
            </a:r>
            <a:r>
              <a:rPr spc="-6" dirty="0">
                <a:latin typeface="Carlito"/>
                <a:cs typeface="Carlito"/>
              </a:rPr>
              <a:t>lebih besar daripada  jumlah pajak yang</a:t>
            </a:r>
            <a:r>
              <a:rPr spc="6" dirty="0">
                <a:latin typeface="Carlito"/>
                <a:cs typeface="Carlito"/>
              </a:rPr>
              <a:t> </a:t>
            </a:r>
            <a:r>
              <a:rPr spc="-13" dirty="0" err="1">
                <a:latin typeface="Carlito"/>
                <a:cs typeface="Carlito"/>
              </a:rPr>
              <a:t>terutang</a:t>
            </a:r>
            <a:r>
              <a:rPr spc="-13" dirty="0">
                <a:latin typeface="Carlito"/>
                <a:cs typeface="Carlito"/>
              </a:rPr>
              <a:t>.</a:t>
            </a:r>
            <a:endParaRPr lang="en-US" spc="-13" dirty="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312027" y="0"/>
            <a:ext cx="6159623" cy="814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11"/>
          </a:p>
        </p:txBody>
      </p:sp>
      <p:sp>
        <p:nvSpPr>
          <p:cNvPr id="8" name="object 8"/>
          <p:cNvSpPr txBox="1"/>
          <p:nvPr/>
        </p:nvSpPr>
        <p:spPr>
          <a:xfrm>
            <a:off x="9299609" y="5800619"/>
            <a:ext cx="4184458" cy="1731971"/>
          </a:xfrm>
          <a:prstGeom prst="rect">
            <a:avLst/>
          </a:prstGeom>
          <a:solidFill>
            <a:srgbClr val="EF2328"/>
          </a:solidFill>
        </p:spPr>
        <p:txBody>
          <a:bodyPr vert="horz" wrap="square" lIns="0" tIns="69301" rIns="0" bIns="0" rtlCol="0">
            <a:spAutoFit/>
          </a:bodyPr>
          <a:lstStyle/>
          <a:p>
            <a:pPr marL="815" algn="ctr">
              <a:spcBef>
                <a:spcPts val="546"/>
              </a:spcBef>
            </a:pPr>
            <a:r>
              <a:rPr sz="5400" spc="-19" dirty="0">
                <a:solidFill>
                  <a:srgbClr val="FFFFFF"/>
                </a:solidFill>
                <a:latin typeface="Carlito"/>
                <a:cs typeface="Carlito"/>
              </a:rPr>
              <a:t>Penerbitan</a:t>
            </a:r>
            <a:endParaRPr sz="5400" dirty="0">
              <a:latin typeface="Carlito"/>
              <a:cs typeface="Carlito"/>
            </a:endParaRPr>
          </a:p>
          <a:p>
            <a:pPr marL="815" algn="ctr"/>
            <a:r>
              <a:rPr sz="5400" b="1" spc="-6" dirty="0">
                <a:solidFill>
                  <a:srgbClr val="FFFFFF"/>
                </a:solidFill>
                <a:latin typeface="Carlito"/>
                <a:cs typeface="Carlito"/>
              </a:rPr>
              <a:t>SKPLB</a:t>
            </a:r>
            <a:endParaRPr sz="5400" dirty="0">
              <a:latin typeface="Carlito"/>
              <a:cs typeface="Carlito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77825" y="258151"/>
            <a:ext cx="1549005" cy="3084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1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9"/>
          <p:cNvSpPr/>
          <p:nvPr/>
        </p:nvSpPr>
        <p:spPr>
          <a:xfrm>
            <a:off x="-6418" y="0"/>
            <a:ext cx="5605335" cy="814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11"/>
          </a:p>
        </p:txBody>
      </p:sp>
      <p:sp>
        <p:nvSpPr>
          <p:cNvPr id="3" name="object 20"/>
          <p:cNvSpPr txBox="1"/>
          <p:nvPr/>
        </p:nvSpPr>
        <p:spPr>
          <a:xfrm>
            <a:off x="225425" y="-501650"/>
            <a:ext cx="14467573" cy="8572090"/>
          </a:xfrm>
          <a:prstGeom prst="rect">
            <a:avLst/>
          </a:prstGeom>
          <a:ln w="12192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56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56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56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56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56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56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56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1156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1156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1156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1156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56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56" dirty="0">
              <a:latin typeface="Times New Roman"/>
              <a:cs typeface="Times New Roman"/>
            </a:endParaRPr>
          </a:p>
          <a:p>
            <a:pPr lvl="1" algn="just">
              <a:spcBef>
                <a:spcPts val="6"/>
              </a:spcBef>
            </a:pPr>
            <a:endParaRPr sz="1541" dirty="0">
              <a:latin typeface="Times New Roman"/>
              <a:cs typeface="Times New Roman"/>
            </a:endParaRPr>
          </a:p>
          <a:p>
            <a:pPr marL="6082778" lvl="4" algn="just">
              <a:spcBef>
                <a:spcPts val="6"/>
              </a:spcBef>
            </a:pPr>
            <a:r>
              <a:rPr sz="3081" spc="-6" dirty="0">
                <a:latin typeface="Carlito"/>
                <a:cs typeface="Carlito"/>
              </a:rPr>
              <a:t>SKPN diterbitkan</a:t>
            </a:r>
            <a:r>
              <a:rPr sz="3081" spc="26" dirty="0">
                <a:latin typeface="Carlito"/>
                <a:cs typeface="Carlito"/>
              </a:rPr>
              <a:t> </a:t>
            </a:r>
            <a:r>
              <a:rPr sz="3081" spc="-6" dirty="0">
                <a:latin typeface="Carlito"/>
                <a:cs typeface="Carlito"/>
              </a:rPr>
              <a:t>apabila:</a:t>
            </a:r>
            <a:endParaRPr sz="3081" dirty="0">
              <a:latin typeface="Carlito"/>
              <a:cs typeface="Carlito"/>
            </a:endParaRPr>
          </a:p>
          <a:p>
            <a:pPr marL="6082778" marR="528299" lvl="4" algn="just">
              <a:spcBef>
                <a:spcPts val="668"/>
              </a:spcBef>
              <a:buFont typeface="Carlito"/>
              <a:buAutoNum type="alphaLcPeriod"/>
              <a:tabLst>
                <a:tab pos="3892130" algn="l"/>
              </a:tabLst>
            </a:pPr>
            <a:r>
              <a:rPr lang="en-US" sz="3081" b="1" spc="-6" dirty="0">
                <a:latin typeface="Carlito"/>
                <a:cs typeface="Carlito"/>
              </a:rPr>
              <a:t> </a:t>
            </a:r>
            <a:r>
              <a:rPr sz="3081" b="1" spc="-6" dirty="0" err="1">
                <a:latin typeface="Carlito"/>
                <a:cs typeface="Carlito"/>
              </a:rPr>
              <a:t>untuk</a:t>
            </a:r>
            <a:r>
              <a:rPr sz="3081" b="1" spc="-6" dirty="0">
                <a:latin typeface="Carlito"/>
                <a:cs typeface="Carlito"/>
              </a:rPr>
              <a:t> PPh</a:t>
            </a:r>
            <a:r>
              <a:rPr sz="3081" spc="-6" dirty="0">
                <a:latin typeface="Carlito"/>
                <a:cs typeface="Carlito"/>
              </a:rPr>
              <a:t>, apabila jumlah kredit pajak </a:t>
            </a:r>
            <a:r>
              <a:rPr sz="3081" spc="-13" dirty="0">
                <a:latin typeface="Carlito"/>
                <a:cs typeface="Carlito"/>
              </a:rPr>
              <a:t>sama  dengan </a:t>
            </a:r>
            <a:r>
              <a:rPr sz="3081" dirty="0">
                <a:latin typeface="Carlito"/>
                <a:cs typeface="Carlito"/>
              </a:rPr>
              <a:t>pajak </a:t>
            </a:r>
            <a:r>
              <a:rPr sz="3081" spc="-6" dirty="0">
                <a:latin typeface="Carlito"/>
                <a:cs typeface="Carlito"/>
              </a:rPr>
              <a:t>yang </a:t>
            </a:r>
            <a:r>
              <a:rPr sz="3081" spc="-13" dirty="0">
                <a:latin typeface="Carlito"/>
                <a:cs typeface="Carlito"/>
              </a:rPr>
              <a:t>terutang atau </a:t>
            </a:r>
            <a:r>
              <a:rPr sz="3081" spc="-6" dirty="0">
                <a:latin typeface="Carlito"/>
                <a:cs typeface="Carlito"/>
              </a:rPr>
              <a:t>pajak tidak </a:t>
            </a:r>
            <a:r>
              <a:rPr sz="3081" spc="-13" dirty="0">
                <a:latin typeface="Carlito"/>
                <a:cs typeface="Carlito"/>
              </a:rPr>
              <a:t>terutang  </a:t>
            </a:r>
            <a:r>
              <a:rPr sz="3081" spc="-6" dirty="0">
                <a:latin typeface="Carlito"/>
                <a:cs typeface="Carlito"/>
              </a:rPr>
              <a:t>dan tidak </a:t>
            </a:r>
            <a:r>
              <a:rPr sz="3081" dirty="0">
                <a:latin typeface="Carlito"/>
                <a:cs typeface="Carlito"/>
              </a:rPr>
              <a:t>ada </a:t>
            </a:r>
            <a:r>
              <a:rPr sz="3081" spc="-13" dirty="0">
                <a:latin typeface="Carlito"/>
                <a:cs typeface="Carlito"/>
              </a:rPr>
              <a:t>kredit</a:t>
            </a:r>
            <a:r>
              <a:rPr sz="3081" spc="13" dirty="0">
                <a:latin typeface="Carlito"/>
                <a:cs typeface="Carlito"/>
              </a:rPr>
              <a:t> </a:t>
            </a:r>
            <a:r>
              <a:rPr sz="3081" dirty="0" err="1">
                <a:latin typeface="Carlito"/>
                <a:cs typeface="Carlito"/>
              </a:rPr>
              <a:t>pajak</a:t>
            </a:r>
            <a:r>
              <a:rPr sz="3081" dirty="0">
                <a:latin typeface="Carlito"/>
                <a:cs typeface="Carlito"/>
              </a:rPr>
              <a:t>;</a:t>
            </a:r>
            <a:endParaRPr lang="en-US" sz="3081" dirty="0">
              <a:latin typeface="Carlito"/>
              <a:cs typeface="Carlito"/>
            </a:endParaRPr>
          </a:p>
          <a:p>
            <a:pPr marL="6082778" marR="528299" lvl="4" algn="just">
              <a:spcBef>
                <a:spcPts val="668"/>
              </a:spcBef>
              <a:buFont typeface="Carlito"/>
              <a:buAutoNum type="alphaLcPeriod"/>
              <a:tabLst>
                <a:tab pos="3892130" algn="l"/>
              </a:tabLst>
            </a:pPr>
            <a:r>
              <a:rPr sz="3081" b="1" spc="-6" dirty="0" err="1">
                <a:latin typeface="Carlito"/>
                <a:cs typeface="Carlito"/>
              </a:rPr>
              <a:t>untuk</a:t>
            </a:r>
            <a:r>
              <a:rPr sz="3081" b="1" spc="-6" dirty="0">
                <a:latin typeface="Carlito"/>
                <a:cs typeface="Carlito"/>
              </a:rPr>
              <a:t> PPN</a:t>
            </a:r>
            <a:r>
              <a:rPr sz="3081" spc="-6" dirty="0">
                <a:latin typeface="Carlito"/>
                <a:cs typeface="Carlito"/>
              </a:rPr>
              <a:t>, apabila jumlah kredit pajak </a:t>
            </a:r>
            <a:r>
              <a:rPr sz="3081" spc="-13" dirty="0">
                <a:latin typeface="Carlito"/>
                <a:cs typeface="Carlito"/>
              </a:rPr>
              <a:t>sama  dengan </a:t>
            </a:r>
            <a:r>
              <a:rPr sz="3081" spc="-6" dirty="0">
                <a:latin typeface="Carlito"/>
                <a:cs typeface="Carlito"/>
              </a:rPr>
              <a:t>jumlah pajak yang terutang, </a:t>
            </a:r>
            <a:r>
              <a:rPr sz="3081" spc="-13" dirty="0">
                <a:latin typeface="Carlito"/>
                <a:cs typeface="Carlito"/>
              </a:rPr>
              <a:t>atau </a:t>
            </a:r>
            <a:r>
              <a:rPr sz="3081" spc="-6" dirty="0">
                <a:latin typeface="Carlito"/>
                <a:cs typeface="Carlito"/>
              </a:rPr>
              <a:t>pajak tidak  terutang dan tidak ada kredit</a:t>
            </a:r>
            <a:r>
              <a:rPr sz="3081" spc="39" dirty="0">
                <a:latin typeface="Carlito"/>
                <a:cs typeface="Carlito"/>
              </a:rPr>
              <a:t> </a:t>
            </a:r>
            <a:r>
              <a:rPr sz="3081" spc="-6" dirty="0">
                <a:latin typeface="Carlito"/>
                <a:cs typeface="Carlito"/>
              </a:rPr>
              <a:t>pajak.</a:t>
            </a:r>
            <a:endParaRPr sz="3081" dirty="0">
              <a:latin typeface="Carlito"/>
              <a:cs typeface="Carlito"/>
            </a:endParaRPr>
          </a:p>
          <a:p>
            <a:pPr marL="6082778" marR="619610" lvl="4" algn="just">
              <a:spcBef>
                <a:spcPts val="648"/>
              </a:spcBef>
              <a:buFont typeface="Carlito"/>
              <a:buAutoNum type="alphaLcPeriod"/>
              <a:tabLst>
                <a:tab pos="3882347" algn="l"/>
              </a:tabLst>
            </a:pPr>
            <a:r>
              <a:rPr sz="3081" b="1" spc="-6" dirty="0">
                <a:latin typeface="Carlito"/>
                <a:cs typeface="Carlito"/>
              </a:rPr>
              <a:t>untuk PPnBM</a:t>
            </a:r>
            <a:r>
              <a:rPr sz="3081" spc="-6" dirty="0">
                <a:latin typeface="Carlito"/>
                <a:cs typeface="Carlito"/>
              </a:rPr>
              <a:t>, apabila jumlah </a:t>
            </a:r>
            <a:r>
              <a:rPr sz="3081" dirty="0">
                <a:latin typeface="Carlito"/>
                <a:cs typeface="Carlito"/>
              </a:rPr>
              <a:t>pajak </a:t>
            </a:r>
            <a:r>
              <a:rPr sz="3081" spc="-6" dirty="0">
                <a:latin typeface="Carlito"/>
                <a:cs typeface="Carlito"/>
              </a:rPr>
              <a:t>yang </a:t>
            </a:r>
            <a:r>
              <a:rPr sz="3081" spc="-13" dirty="0">
                <a:latin typeface="Carlito"/>
                <a:cs typeface="Carlito"/>
              </a:rPr>
              <a:t>dibayar  sama dengan </a:t>
            </a:r>
            <a:r>
              <a:rPr sz="3081" spc="-6" dirty="0">
                <a:latin typeface="Carlito"/>
                <a:cs typeface="Carlito"/>
              </a:rPr>
              <a:t>jumlah </a:t>
            </a:r>
            <a:r>
              <a:rPr sz="3081" dirty="0">
                <a:latin typeface="Carlito"/>
                <a:cs typeface="Carlito"/>
              </a:rPr>
              <a:t>pajak </a:t>
            </a:r>
            <a:r>
              <a:rPr sz="3081" spc="-6" dirty="0">
                <a:latin typeface="Carlito"/>
                <a:cs typeface="Carlito"/>
              </a:rPr>
              <a:t>yang terutang </a:t>
            </a:r>
            <a:r>
              <a:rPr sz="3081" spc="-13" dirty="0">
                <a:latin typeface="Carlito"/>
                <a:cs typeface="Carlito"/>
              </a:rPr>
              <a:t>atau </a:t>
            </a:r>
            <a:r>
              <a:rPr sz="3081" dirty="0">
                <a:latin typeface="Carlito"/>
                <a:cs typeface="Carlito"/>
              </a:rPr>
              <a:t>pajak  </a:t>
            </a:r>
            <a:r>
              <a:rPr sz="3081" spc="-6" dirty="0">
                <a:latin typeface="Carlito"/>
                <a:cs typeface="Carlito"/>
              </a:rPr>
              <a:t>tidak </a:t>
            </a:r>
            <a:r>
              <a:rPr sz="3081" spc="-13" dirty="0">
                <a:latin typeface="Carlito"/>
                <a:cs typeface="Carlito"/>
              </a:rPr>
              <a:t>terutang </a:t>
            </a:r>
            <a:r>
              <a:rPr sz="3081" spc="-6" dirty="0">
                <a:latin typeface="Carlito"/>
                <a:cs typeface="Carlito"/>
              </a:rPr>
              <a:t>dan tidak ada </a:t>
            </a:r>
            <a:r>
              <a:rPr sz="3081" spc="-13" dirty="0">
                <a:latin typeface="Carlito"/>
                <a:cs typeface="Carlito"/>
              </a:rPr>
              <a:t>pembayaran</a:t>
            </a:r>
            <a:r>
              <a:rPr sz="3081" spc="83" dirty="0">
                <a:latin typeface="Carlito"/>
                <a:cs typeface="Carlito"/>
              </a:rPr>
              <a:t> </a:t>
            </a:r>
            <a:r>
              <a:rPr sz="3081" spc="-6" dirty="0" err="1">
                <a:latin typeface="Carlito"/>
                <a:cs typeface="Carlito"/>
              </a:rPr>
              <a:t>pajak</a:t>
            </a:r>
            <a:r>
              <a:rPr sz="3081" spc="-6" dirty="0">
                <a:latin typeface="Carlito"/>
                <a:cs typeface="Carlito"/>
              </a:rPr>
              <a:t>.</a:t>
            </a:r>
            <a:endParaRPr lang="en-US" sz="3081" spc="-6" dirty="0">
              <a:latin typeface="Carlito"/>
              <a:cs typeface="Carlito"/>
            </a:endParaRPr>
          </a:p>
          <a:p>
            <a:pPr marL="6082778" marR="619610" lvl="4" algn="just">
              <a:spcBef>
                <a:spcPts val="648"/>
              </a:spcBef>
              <a:tabLst>
                <a:tab pos="3882347" algn="l"/>
              </a:tabLst>
            </a:pPr>
            <a:endParaRPr lang="en-US" sz="3081" spc="-6" dirty="0">
              <a:latin typeface="Carlito"/>
              <a:cs typeface="Carlito"/>
            </a:endParaRPr>
          </a:p>
        </p:txBody>
      </p:sp>
      <p:sp>
        <p:nvSpPr>
          <p:cNvPr id="4" name="object 21"/>
          <p:cNvSpPr txBox="1"/>
          <p:nvPr/>
        </p:nvSpPr>
        <p:spPr>
          <a:xfrm>
            <a:off x="472149" y="5594350"/>
            <a:ext cx="4648199" cy="1907011"/>
          </a:xfrm>
          <a:prstGeom prst="rect">
            <a:avLst/>
          </a:prstGeom>
          <a:solidFill>
            <a:srgbClr val="EF2328"/>
          </a:solidFill>
        </p:spPr>
        <p:txBody>
          <a:bodyPr vert="horz" wrap="square" lIns="0" tIns="8968" rIns="0" bIns="0" rtlCol="0">
            <a:spAutoFit/>
          </a:bodyPr>
          <a:lstStyle/>
          <a:p>
            <a:pPr marL="4892" algn="ctr"/>
            <a:r>
              <a:rPr sz="4000" spc="-19" dirty="0">
                <a:solidFill>
                  <a:srgbClr val="FFFFFF"/>
                </a:solidFill>
                <a:latin typeface="Carlito"/>
                <a:cs typeface="Carlito"/>
              </a:rPr>
              <a:t>Surat Ketetapan</a:t>
            </a:r>
            <a:r>
              <a:rPr sz="4000" spc="19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4000" spc="-13" dirty="0">
                <a:solidFill>
                  <a:srgbClr val="FFFFFF"/>
                </a:solidFill>
                <a:latin typeface="Carlito"/>
                <a:cs typeface="Carlito"/>
              </a:rPr>
              <a:t>Pajak</a:t>
            </a:r>
            <a:endParaRPr sz="4000" dirty="0">
              <a:latin typeface="Carlito"/>
              <a:cs typeface="Carlito"/>
            </a:endParaRPr>
          </a:p>
          <a:p>
            <a:pPr marL="833213" marR="823429" indent="3261" algn="ctr">
              <a:spcBef>
                <a:spcPts val="186"/>
              </a:spcBef>
            </a:pPr>
            <a:r>
              <a:rPr sz="4000" b="1" spc="-6" dirty="0">
                <a:solidFill>
                  <a:srgbClr val="FFFFFF"/>
                </a:solidFill>
                <a:latin typeface="Carlito"/>
                <a:cs typeface="Carlito"/>
              </a:rPr>
              <a:t>Nihil</a:t>
            </a:r>
            <a:endParaRPr lang="en-US" sz="4000" b="1" spc="-6" dirty="0">
              <a:solidFill>
                <a:srgbClr val="FFFFFF"/>
              </a:solidFill>
              <a:latin typeface="Carlito"/>
              <a:cs typeface="Carlito"/>
            </a:endParaRPr>
          </a:p>
          <a:p>
            <a:pPr marL="833213" marR="823429" indent="3261" algn="ctr">
              <a:spcBef>
                <a:spcPts val="186"/>
              </a:spcBef>
            </a:pPr>
            <a:r>
              <a:rPr sz="4000" b="1" spc="-13" dirty="0">
                <a:solidFill>
                  <a:srgbClr val="FFFFFF"/>
                </a:solidFill>
                <a:latin typeface="Carlito"/>
                <a:cs typeface="Carlito"/>
              </a:rPr>
              <a:t>(</a:t>
            </a:r>
            <a:r>
              <a:rPr sz="4000" b="1" spc="13" dirty="0">
                <a:solidFill>
                  <a:srgbClr val="FFFFFF"/>
                </a:solidFill>
                <a:latin typeface="Carlito"/>
                <a:cs typeface="Carlito"/>
              </a:rPr>
              <a:t>S</a:t>
            </a:r>
            <a:r>
              <a:rPr sz="4000" b="1" spc="-32" dirty="0">
                <a:solidFill>
                  <a:srgbClr val="FFFFFF"/>
                </a:solidFill>
                <a:latin typeface="Carlito"/>
                <a:cs typeface="Carlito"/>
              </a:rPr>
              <a:t>K</a:t>
            </a:r>
            <a:r>
              <a:rPr sz="4000" b="1" spc="-13" dirty="0">
                <a:solidFill>
                  <a:srgbClr val="FFFFFF"/>
                </a:solidFill>
                <a:latin typeface="Carlito"/>
                <a:cs typeface="Carlito"/>
              </a:rPr>
              <a:t>P</a:t>
            </a:r>
            <a:r>
              <a:rPr sz="4000" b="1" spc="-6" dirty="0">
                <a:solidFill>
                  <a:srgbClr val="FFFFFF"/>
                </a:solidFill>
                <a:latin typeface="Carlito"/>
                <a:cs typeface="Carlito"/>
              </a:rPr>
              <a:t>N)</a:t>
            </a:r>
            <a:endParaRPr lang="en-US" sz="4000" dirty="0">
              <a:latin typeface="Carlito"/>
              <a:cs typeface="Carlito"/>
            </a:endParaRPr>
          </a:p>
        </p:txBody>
      </p:sp>
      <p:sp>
        <p:nvSpPr>
          <p:cNvPr id="5" name="object 22"/>
          <p:cNvSpPr/>
          <p:nvPr/>
        </p:nvSpPr>
        <p:spPr>
          <a:xfrm>
            <a:off x="12605370" y="336550"/>
            <a:ext cx="1610118" cy="4660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11"/>
          </a:p>
        </p:txBody>
      </p:sp>
    </p:spTree>
    <p:extLst>
      <p:ext uri="{BB962C8B-B14F-4D97-AF65-F5344CB8AC3E}">
        <p14:creationId xmlns:p14="http://schemas.microsoft.com/office/powerpoint/2010/main" val="2014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1650" cy="814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9842294" y="2907984"/>
            <a:ext cx="4216042" cy="3827576"/>
          </a:xfrm>
          <a:custGeom>
            <a:avLst/>
            <a:gdLst/>
            <a:ahLst/>
            <a:cxnLst/>
            <a:rect l="l" t="t" r="r" b="b"/>
            <a:pathLst>
              <a:path w="2368550" h="1828800">
                <a:moveTo>
                  <a:pt x="2368296" y="1828799"/>
                </a:moveTo>
                <a:lnTo>
                  <a:pt x="0" y="1828799"/>
                </a:lnTo>
                <a:lnTo>
                  <a:pt x="0" y="0"/>
                </a:lnTo>
                <a:lnTo>
                  <a:pt x="2368296" y="0"/>
                </a:lnTo>
                <a:lnTo>
                  <a:pt x="2368296" y="1828799"/>
                </a:lnTo>
                <a:close/>
              </a:path>
            </a:pathLst>
          </a:custGeom>
          <a:solidFill>
            <a:srgbClr val="FFC32D"/>
          </a:solidFill>
        </p:spPr>
        <p:txBody>
          <a:bodyPr wrap="square" lIns="0" tIns="0" rIns="0" bIns="0" rtlCol="0"/>
          <a:lstStyle/>
          <a:p>
            <a:endParaRPr sz="2311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663825" y="1720627"/>
            <a:ext cx="4587875" cy="938972"/>
          </a:xfrm>
          <a:prstGeom prst="rect">
            <a:avLst/>
          </a:prstGeom>
        </p:spPr>
        <p:txBody>
          <a:bodyPr vert="horz" wrap="square" lIns="0" tIns="15491" rIns="0" bIns="0" rtlCol="0">
            <a:spAutoFit/>
          </a:bodyPr>
          <a:lstStyle/>
          <a:p>
            <a:pPr marL="16306" algn="ctr">
              <a:spcBef>
                <a:spcPts val="122"/>
              </a:spcBef>
            </a:pPr>
            <a:r>
              <a:rPr lang="en-US" sz="6000" spc="-13" dirty="0" err="1"/>
              <a:t>Pemeriksaan</a:t>
            </a:r>
            <a:endParaRPr lang="en-US" sz="5400" spc="-13" dirty="0"/>
          </a:p>
        </p:txBody>
      </p:sp>
      <p:sp>
        <p:nvSpPr>
          <p:cNvPr id="8" name="object 8"/>
          <p:cNvSpPr/>
          <p:nvPr/>
        </p:nvSpPr>
        <p:spPr>
          <a:xfrm>
            <a:off x="10201949" y="2317750"/>
            <a:ext cx="4269701" cy="39809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11"/>
          </a:p>
        </p:txBody>
      </p:sp>
      <p:sp>
        <p:nvSpPr>
          <p:cNvPr id="14" name="object 14"/>
          <p:cNvSpPr txBox="1"/>
          <p:nvPr/>
        </p:nvSpPr>
        <p:spPr>
          <a:xfrm>
            <a:off x="911225" y="3155950"/>
            <a:ext cx="8120430" cy="3860230"/>
          </a:xfrm>
          <a:prstGeom prst="rect">
            <a:avLst/>
          </a:prstGeom>
        </p:spPr>
        <p:txBody>
          <a:bodyPr vert="horz" wrap="square" lIns="0" tIns="35058" rIns="0" bIns="0" rtlCol="0">
            <a:spAutoFit/>
          </a:bodyPr>
          <a:lstStyle/>
          <a:p>
            <a:pPr marL="16306" marR="216048">
              <a:lnSpc>
                <a:spcPct val="90000"/>
              </a:lnSpc>
              <a:spcBef>
                <a:spcPts val="276"/>
              </a:spcBef>
            </a:pPr>
            <a:r>
              <a:rPr sz="2311" spc="-13" dirty="0">
                <a:latin typeface="Carlito"/>
                <a:cs typeface="Carlito"/>
              </a:rPr>
              <a:t>Pemeriksaan </a:t>
            </a:r>
            <a:r>
              <a:rPr sz="2311" spc="-6" dirty="0">
                <a:latin typeface="Carlito"/>
                <a:cs typeface="Carlito"/>
              </a:rPr>
              <a:t>adalah </a:t>
            </a:r>
            <a:r>
              <a:rPr sz="2311" spc="-13" dirty="0">
                <a:latin typeface="Carlito"/>
                <a:cs typeface="Carlito"/>
              </a:rPr>
              <a:t>serangkaian kegiatan  </a:t>
            </a:r>
            <a:r>
              <a:rPr sz="3081" b="1" spc="-6" dirty="0">
                <a:latin typeface="Carlito"/>
                <a:cs typeface="Carlito"/>
              </a:rPr>
              <a:t>menghimpun dan mengolah </a:t>
            </a:r>
            <a:r>
              <a:rPr sz="3081" b="1" spc="-19" dirty="0">
                <a:latin typeface="Carlito"/>
                <a:cs typeface="Carlito"/>
              </a:rPr>
              <a:t>data, keterangan,  </a:t>
            </a:r>
            <a:r>
              <a:rPr sz="3081" b="1" spc="-13" dirty="0">
                <a:latin typeface="Carlito"/>
                <a:cs typeface="Carlito"/>
              </a:rPr>
              <a:t>dan/atau </a:t>
            </a:r>
            <a:r>
              <a:rPr sz="3081" b="1" spc="-6" dirty="0">
                <a:latin typeface="Carlito"/>
                <a:cs typeface="Carlito"/>
              </a:rPr>
              <a:t>bukti </a:t>
            </a:r>
            <a:r>
              <a:rPr sz="2311" spc="-6" dirty="0">
                <a:latin typeface="Carlito"/>
                <a:cs typeface="Carlito"/>
              </a:rPr>
              <a:t>yang dilaksanakan </a:t>
            </a:r>
            <a:r>
              <a:rPr sz="2311" spc="-19" dirty="0">
                <a:latin typeface="Carlito"/>
                <a:cs typeface="Carlito"/>
              </a:rPr>
              <a:t>secara </a:t>
            </a:r>
            <a:r>
              <a:rPr sz="2311" spc="-6" dirty="0">
                <a:latin typeface="Carlito"/>
                <a:cs typeface="Carlito"/>
              </a:rPr>
              <a:t>objektif dan  </a:t>
            </a:r>
            <a:r>
              <a:rPr sz="2311" spc="-13" dirty="0">
                <a:latin typeface="Carlito"/>
                <a:cs typeface="Carlito"/>
              </a:rPr>
              <a:t>profesional </a:t>
            </a:r>
            <a:r>
              <a:rPr sz="2311" spc="-6" dirty="0">
                <a:latin typeface="Carlito"/>
                <a:cs typeface="Carlito"/>
              </a:rPr>
              <a:t>berdasarkan suatu </a:t>
            </a:r>
            <a:r>
              <a:rPr sz="2311" spc="-13" dirty="0">
                <a:latin typeface="Carlito"/>
                <a:cs typeface="Carlito"/>
              </a:rPr>
              <a:t>standar </a:t>
            </a:r>
            <a:r>
              <a:rPr sz="2311" spc="-6" dirty="0">
                <a:latin typeface="Carlito"/>
                <a:cs typeface="Carlito"/>
              </a:rPr>
              <a:t>pemeriksaan  untuk </a:t>
            </a:r>
            <a:r>
              <a:rPr sz="3081" b="1" dirty="0">
                <a:latin typeface="Carlito"/>
                <a:cs typeface="Carlito"/>
              </a:rPr>
              <a:t>menguji </a:t>
            </a:r>
            <a:r>
              <a:rPr sz="3081" b="1" spc="-19" dirty="0">
                <a:latin typeface="Carlito"/>
                <a:cs typeface="Carlito"/>
              </a:rPr>
              <a:t>kepatuhan </a:t>
            </a:r>
            <a:r>
              <a:rPr sz="2311" spc="-6" dirty="0">
                <a:latin typeface="Carlito"/>
                <a:cs typeface="Carlito"/>
              </a:rPr>
              <a:t>pemenuhan </a:t>
            </a:r>
            <a:r>
              <a:rPr sz="2311" spc="-13" dirty="0">
                <a:latin typeface="Carlito"/>
                <a:cs typeface="Carlito"/>
              </a:rPr>
              <a:t>kewajiban  </a:t>
            </a:r>
            <a:r>
              <a:rPr sz="2311" spc="-6" dirty="0">
                <a:latin typeface="Carlito"/>
                <a:cs typeface="Carlito"/>
              </a:rPr>
              <a:t>perpajakan </a:t>
            </a:r>
            <a:r>
              <a:rPr sz="2311" spc="-13" dirty="0">
                <a:latin typeface="Carlito"/>
                <a:cs typeface="Carlito"/>
              </a:rPr>
              <a:t>dan/atau </a:t>
            </a:r>
            <a:r>
              <a:rPr sz="2311" spc="-6" dirty="0">
                <a:latin typeface="Carlito"/>
                <a:cs typeface="Carlito"/>
              </a:rPr>
              <a:t>untuk </a:t>
            </a:r>
            <a:r>
              <a:rPr sz="2311" b="1" spc="-6" dirty="0">
                <a:latin typeface="Carlito"/>
                <a:cs typeface="Carlito"/>
              </a:rPr>
              <a:t>tujuan </a:t>
            </a:r>
            <a:r>
              <a:rPr sz="2311" b="1" spc="-13" dirty="0">
                <a:latin typeface="Carlito"/>
                <a:cs typeface="Carlito"/>
              </a:rPr>
              <a:t>lain </a:t>
            </a:r>
            <a:r>
              <a:rPr sz="2311" spc="-6" dirty="0">
                <a:latin typeface="Carlito"/>
                <a:cs typeface="Carlito"/>
              </a:rPr>
              <a:t>dalam </a:t>
            </a:r>
            <a:r>
              <a:rPr sz="2311" spc="-13" dirty="0">
                <a:latin typeface="Carlito"/>
                <a:cs typeface="Carlito"/>
              </a:rPr>
              <a:t>rangka  </a:t>
            </a:r>
            <a:r>
              <a:rPr sz="2311" spc="-6" dirty="0">
                <a:latin typeface="Carlito"/>
                <a:cs typeface="Carlito"/>
              </a:rPr>
              <a:t>melaksanakan </a:t>
            </a:r>
            <a:r>
              <a:rPr sz="2311" spc="-13" dirty="0">
                <a:latin typeface="Carlito"/>
                <a:cs typeface="Carlito"/>
              </a:rPr>
              <a:t>ketentuan peraturan </a:t>
            </a:r>
            <a:r>
              <a:rPr sz="2311" spc="-6" dirty="0">
                <a:latin typeface="Carlito"/>
                <a:cs typeface="Carlito"/>
              </a:rPr>
              <a:t>perundang-  </a:t>
            </a:r>
            <a:r>
              <a:rPr sz="2311" spc="-13" dirty="0">
                <a:latin typeface="Carlito"/>
                <a:cs typeface="Carlito"/>
              </a:rPr>
              <a:t>undangan </a:t>
            </a:r>
            <a:r>
              <a:rPr sz="2311" spc="-6" dirty="0">
                <a:latin typeface="Carlito"/>
                <a:cs typeface="Carlito"/>
              </a:rPr>
              <a:t>perpajakan.</a:t>
            </a:r>
            <a:endParaRPr sz="2311" dirty="0">
              <a:latin typeface="Carlito"/>
              <a:cs typeface="Carlito"/>
            </a:endParaRPr>
          </a:p>
          <a:p>
            <a:pPr>
              <a:spcBef>
                <a:spcPts val="45"/>
              </a:spcBef>
            </a:pPr>
            <a:endParaRPr sz="3595" dirty="0">
              <a:latin typeface="Carlito"/>
              <a:cs typeface="Carlito"/>
            </a:endParaRPr>
          </a:p>
          <a:p>
            <a:pPr marL="48917" algn="just"/>
            <a:r>
              <a:rPr sz="1541" b="1" spc="-6" dirty="0">
                <a:latin typeface="Carlito"/>
                <a:cs typeface="Carlito"/>
              </a:rPr>
              <a:t>Dasar </a:t>
            </a:r>
            <a:r>
              <a:rPr sz="1541" b="1" spc="-13" dirty="0">
                <a:latin typeface="Carlito"/>
                <a:cs typeface="Carlito"/>
              </a:rPr>
              <a:t>Hukum</a:t>
            </a:r>
            <a:r>
              <a:rPr sz="1541" b="1" spc="13" dirty="0">
                <a:latin typeface="Carlito"/>
                <a:cs typeface="Carlito"/>
              </a:rPr>
              <a:t> </a:t>
            </a:r>
            <a:r>
              <a:rPr sz="1541" b="1" spc="-6" dirty="0">
                <a:latin typeface="Carlito"/>
                <a:cs typeface="Carlito"/>
              </a:rPr>
              <a:t>:</a:t>
            </a:r>
            <a:endParaRPr sz="1541" dirty="0">
              <a:latin typeface="Carlito"/>
              <a:cs typeface="Carlito"/>
            </a:endParaRPr>
          </a:p>
          <a:p>
            <a:pPr marL="48917" marR="6522" algn="just"/>
            <a:r>
              <a:rPr sz="1541" i="1" spc="-6" dirty="0">
                <a:latin typeface="Carlito"/>
                <a:cs typeface="Carlito"/>
              </a:rPr>
              <a:t>Pasal 29 dan 44 Undang-Undang </a:t>
            </a:r>
            <a:r>
              <a:rPr sz="1541" i="1" spc="-13" dirty="0">
                <a:latin typeface="Carlito"/>
                <a:cs typeface="Carlito"/>
              </a:rPr>
              <a:t>Nomor </a:t>
            </a:r>
            <a:r>
              <a:rPr sz="1541" i="1" spc="-6" dirty="0">
                <a:latin typeface="Carlito"/>
                <a:cs typeface="Carlito"/>
              </a:rPr>
              <a:t>6 </a:t>
            </a:r>
            <a:r>
              <a:rPr sz="1541" i="1" spc="-26" dirty="0">
                <a:latin typeface="Carlito"/>
                <a:cs typeface="Carlito"/>
              </a:rPr>
              <a:t>Tahun </a:t>
            </a:r>
            <a:r>
              <a:rPr sz="1541" i="1" spc="-13" dirty="0">
                <a:latin typeface="Carlito"/>
                <a:cs typeface="Carlito"/>
              </a:rPr>
              <a:t>1983 </a:t>
            </a:r>
            <a:r>
              <a:rPr sz="1541" i="1" spc="-6" dirty="0">
                <a:latin typeface="Carlito"/>
                <a:cs typeface="Carlito"/>
              </a:rPr>
              <a:t>sebagaimana </a:t>
            </a:r>
            <a:r>
              <a:rPr sz="1541" i="1" spc="-13" dirty="0">
                <a:latin typeface="Carlito"/>
                <a:cs typeface="Carlito"/>
              </a:rPr>
              <a:t>telah </a:t>
            </a:r>
            <a:r>
              <a:rPr sz="1541" i="1" spc="-6" dirty="0">
                <a:latin typeface="Carlito"/>
                <a:cs typeface="Carlito"/>
              </a:rPr>
              <a:t>diubah  </a:t>
            </a:r>
            <a:r>
              <a:rPr sz="1541" i="1" spc="-13" dirty="0">
                <a:latin typeface="Carlito"/>
                <a:cs typeface="Carlito"/>
              </a:rPr>
              <a:t>terakhir </a:t>
            </a:r>
            <a:r>
              <a:rPr sz="1541" i="1" spc="-6" dirty="0">
                <a:latin typeface="Carlito"/>
                <a:cs typeface="Carlito"/>
              </a:rPr>
              <a:t>dengan Undang-Undang </a:t>
            </a:r>
            <a:r>
              <a:rPr sz="1541" i="1" spc="-13" dirty="0">
                <a:latin typeface="Carlito"/>
                <a:cs typeface="Carlito"/>
              </a:rPr>
              <a:t>Nomor </a:t>
            </a:r>
            <a:r>
              <a:rPr sz="1541" i="1" spc="-6" dirty="0">
                <a:latin typeface="Carlito"/>
                <a:cs typeface="Carlito"/>
              </a:rPr>
              <a:t>16 </a:t>
            </a:r>
            <a:r>
              <a:rPr sz="1541" i="1" spc="-26" dirty="0">
                <a:latin typeface="Carlito"/>
                <a:cs typeface="Carlito"/>
              </a:rPr>
              <a:t>Tahun </a:t>
            </a:r>
            <a:r>
              <a:rPr sz="1541" i="1" spc="-13" dirty="0">
                <a:latin typeface="Carlito"/>
                <a:cs typeface="Carlito"/>
              </a:rPr>
              <a:t>2009 tentang Ketentuan Umum </a:t>
            </a:r>
            <a:r>
              <a:rPr sz="1541" i="1" spc="173" dirty="0">
                <a:latin typeface="Carlito"/>
                <a:cs typeface="Carlito"/>
              </a:rPr>
              <a:t> </a:t>
            </a:r>
            <a:r>
              <a:rPr sz="1541" i="1" spc="-6" dirty="0">
                <a:latin typeface="Carlito"/>
                <a:cs typeface="Carlito"/>
              </a:rPr>
              <a:t>dan </a:t>
            </a:r>
            <a:r>
              <a:rPr sz="1541" i="1" spc="-32" dirty="0">
                <a:latin typeface="Carlito"/>
                <a:cs typeface="Carlito"/>
              </a:rPr>
              <a:t>Tata </a:t>
            </a:r>
            <a:r>
              <a:rPr sz="1541" i="1" spc="-6" dirty="0">
                <a:latin typeface="Carlito"/>
                <a:cs typeface="Carlito"/>
              </a:rPr>
              <a:t>Cara</a:t>
            </a:r>
            <a:r>
              <a:rPr sz="1541" i="1" spc="77" dirty="0">
                <a:latin typeface="Carlito"/>
                <a:cs typeface="Carlito"/>
              </a:rPr>
              <a:t> </a:t>
            </a:r>
            <a:r>
              <a:rPr sz="1541" i="1" spc="-13" dirty="0">
                <a:latin typeface="Carlito"/>
                <a:cs typeface="Carlito"/>
              </a:rPr>
              <a:t>Perpajakan.</a:t>
            </a:r>
            <a:endParaRPr sz="1541" dirty="0">
              <a:latin typeface="Carlito"/>
              <a:cs typeface="Carlito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2028125" y="328599"/>
            <a:ext cx="1869654" cy="3761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622"/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A695303D-97F3-414B-A19A-B13FF55A9A28}"/>
              </a:ext>
            </a:extLst>
          </p:cNvPr>
          <p:cNvSpPr/>
          <p:nvPr/>
        </p:nvSpPr>
        <p:spPr>
          <a:xfrm>
            <a:off x="0" y="0"/>
            <a:ext cx="687057" cy="1723639"/>
          </a:xfrm>
          <a:custGeom>
            <a:avLst/>
            <a:gdLst/>
            <a:ahLst/>
            <a:cxnLst/>
            <a:rect l="l" t="t" r="r" b="b"/>
            <a:pathLst>
              <a:path w="215265" h="570230">
                <a:moveTo>
                  <a:pt x="214884" y="569976"/>
                </a:moveTo>
                <a:lnTo>
                  <a:pt x="0" y="569976"/>
                </a:lnTo>
                <a:lnTo>
                  <a:pt x="0" y="0"/>
                </a:lnTo>
                <a:lnTo>
                  <a:pt x="214884" y="0"/>
                </a:lnTo>
                <a:lnTo>
                  <a:pt x="214884" y="569976"/>
                </a:lnTo>
                <a:close/>
              </a:path>
            </a:pathLst>
          </a:custGeom>
          <a:solidFill>
            <a:srgbClr val="EF2328"/>
          </a:solidFill>
        </p:spPr>
        <p:txBody>
          <a:bodyPr wrap="square" lIns="0" tIns="0" rIns="0" bIns="0" rtlCol="0"/>
          <a:lstStyle/>
          <a:p>
            <a:endParaRPr sz="231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42"/>
          <p:cNvGrpSpPr/>
          <p:nvPr/>
        </p:nvGrpSpPr>
        <p:grpSpPr>
          <a:xfrm>
            <a:off x="0" y="2546350"/>
            <a:ext cx="5635625" cy="4724400"/>
            <a:chOff x="838200" y="6568440"/>
            <a:chExt cx="2627630" cy="1981200"/>
          </a:xfrm>
        </p:grpSpPr>
        <p:sp>
          <p:nvSpPr>
            <p:cNvPr id="3" name="object 43"/>
            <p:cNvSpPr/>
            <p:nvPr/>
          </p:nvSpPr>
          <p:spPr>
            <a:xfrm>
              <a:off x="838200" y="6568440"/>
              <a:ext cx="2124710" cy="1981200"/>
            </a:xfrm>
            <a:custGeom>
              <a:avLst/>
              <a:gdLst/>
              <a:ahLst/>
              <a:cxnLst/>
              <a:rect l="l" t="t" r="r" b="b"/>
              <a:pathLst>
                <a:path w="2124710" h="1981200">
                  <a:moveTo>
                    <a:pt x="2124456" y="1981200"/>
                  </a:moveTo>
                  <a:lnTo>
                    <a:pt x="0" y="1981200"/>
                  </a:lnTo>
                  <a:lnTo>
                    <a:pt x="0" y="0"/>
                  </a:lnTo>
                  <a:lnTo>
                    <a:pt x="2124456" y="0"/>
                  </a:lnTo>
                  <a:lnTo>
                    <a:pt x="2124456" y="1981200"/>
                  </a:lnTo>
                  <a:close/>
                </a:path>
              </a:pathLst>
            </a:custGeom>
            <a:solidFill>
              <a:srgbClr val="EF2328"/>
            </a:solidFill>
          </p:spPr>
          <p:txBody>
            <a:bodyPr wrap="square" lIns="0" tIns="0" rIns="0" bIns="0" rtlCol="0"/>
            <a:lstStyle/>
            <a:p>
              <a:endParaRPr sz="2311"/>
            </a:p>
          </p:txBody>
        </p:sp>
        <p:sp>
          <p:nvSpPr>
            <p:cNvPr id="4" name="object 44"/>
            <p:cNvSpPr/>
            <p:nvPr/>
          </p:nvSpPr>
          <p:spPr>
            <a:xfrm>
              <a:off x="1050036" y="6797040"/>
              <a:ext cx="2415540" cy="16154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311"/>
            </a:p>
          </p:txBody>
        </p:sp>
      </p:grpSp>
      <p:sp>
        <p:nvSpPr>
          <p:cNvPr id="5" name="object 45"/>
          <p:cNvSpPr txBox="1"/>
          <p:nvPr/>
        </p:nvSpPr>
        <p:spPr>
          <a:xfrm>
            <a:off x="481097" y="0"/>
            <a:ext cx="13990621" cy="8815721"/>
          </a:xfrm>
          <a:prstGeom prst="rect">
            <a:avLst/>
          </a:prstGeom>
          <a:ln w="12192">
            <a:noFill/>
          </a:ln>
        </p:spPr>
        <p:txBody>
          <a:bodyPr vert="horz" wrap="square" lIns="0" tIns="281280" rIns="0" bIns="0" rtlCol="0">
            <a:spAutoFit/>
          </a:bodyPr>
          <a:lstStyle/>
          <a:p>
            <a:pPr marR="392148" algn="r">
              <a:spcBef>
                <a:spcPts val="2215"/>
              </a:spcBef>
            </a:pPr>
            <a:r>
              <a:rPr sz="4800" b="1" spc="-128" dirty="0">
                <a:latin typeface="Carlito"/>
                <a:cs typeface="Carlito"/>
              </a:rPr>
              <a:t>DATA </a:t>
            </a:r>
            <a:r>
              <a:rPr sz="4800" b="1" spc="-13" dirty="0">
                <a:latin typeface="Carlito"/>
                <a:cs typeface="Carlito"/>
              </a:rPr>
              <a:t>BARU</a:t>
            </a:r>
            <a:endParaRPr sz="4800" dirty="0">
              <a:latin typeface="Carlito"/>
              <a:cs typeface="Carlito"/>
            </a:endParaRPr>
          </a:p>
          <a:p>
            <a:pPr marR="399485" algn="r">
              <a:spcBef>
                <a:spcPts val="199"/>
              </a:spcBef>
            </a:pPr>
            <a:r>
              <a:rPr b="1" i="1" spc="-6" dirty="0">
                <a:latin typeface="Carlito"/>
                <a:cs typeface="Carlito"/>
              </a:rPr>
              <a:t>(Penjelasan Pasal 15 </a:t>
            </a:r>
            <a:r>
              <a:rPr b="1" i="1" spc="-13" dirty="0">
                <a:latin typeface="Carlito"/>
                <a:cs typeface="Carlito"/>
              </a:rPr>
              <a:t>UU</a:t>
            </a:r>
            <a:r>
              <a:rPr b="1" i="1" spc="-45" dirty="0">
                <a:latin typeface="Carlito"/>
                <a:cs typeface="Carlito"/>
              </a:rPr>
              <a:t> </a:t>
            </a:r>
            <a:r>
              <a:rPr b="1" i="1" spc="-13" dirty="0">
                <a:latin typeface="Carlito"/>
                <a:cs typeface="Carlito"/>
              </a:rPr>
              <a:t>KUP</a:t>
            </a:r>
            <a:r>
              <a:rPr sz="1100" b="1" i="1" spc="-13" dirty="0">
                <a:latin typeface="Carlito"/>
                <a:cs typeface="Carlito"/>
              </a:rPr>
              <a:t>)</a:t>
            </a:r>
            <a:endParaRPr lang="en-US" sz="1100" b="1" i="1" spc="-13" dirty="0">
              <a:latin typeface="Carlito"/>
              <a:cs typeface="Carlito"/>
            </a:endParaRPr>
          </a:p>
          <a:p>
            <a:pPr marR="399485" algn="r">
              <a:spcBef>
                <a:spcPts val="199"/>
              </a:spcBef>
            </a:pPr>
            <a:endParaRPr lang="en-US" sz="899" b="1" i="1" spc="-13" dirty="0">
              <a:latin typeface="Carlito"/>
              <a:cs typeface="Carlito"/>
            </a:endParaRPr>
          </a:p>
          <a:p>
            <a:pPr marR="399485" algn="r">
              <a:spcBef>
                <a:spcPts val="199"/>
              </a:spcBef>
            </a:pPr>
            <a:endParaRPr lang="en-US" sz="899" b="1" i="1" spc="-13" dirty="0">
              <a:latin typeface="Carlito"/>
              <a:cs typeface="Carlito"/>
            </a:endParaRPr>
          </a:p>
          <a:p>
            <a:pPr marR="399485" algn="r">
              <a:spcBef>
                <a:spcPts val="199"/>
              </a:spcBef>
            </a:pPr>
            <a:endParaRPr sz="899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899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899" dirty="0">
              <a:latin typeface="Carlito"/>
              <a:cs typeface="Carlito"/>
            </a:endParaRPr>
          </a:p>
          <a:p>
            <a:pPr marL="5442786" lvl="3" algn="just">
              <a:spcBef>
                <a:spcPts val="571"/>
              </a:spcBef>
            </a:pPr>
            <a:r>
              <a:rPr sz="2054" b="1" spc="-13" dirty="0">
                <a:latin typeface="Carlito"/>
                <a:cs typeface="Carlito"/>
              </a:rPr>
              <a:t>data </a:t>
            </a:r>
            <a:r>
              <a:rPr sz="2054" b="1" dirty="0">
                <a:latin typeface="Carlito"/>
                <a:cs typeface="Carlito"/>
              </a:rPr>
              <a:t>baru </a:t>
            </a:r>
            <a:r>
              <a:rPr sz="2054" b="1" spc="-6" dirty="0">
                <a:latin typeface="Carlito"/>
                <a:cs typeface="Carlito"/>
              </a:rPr>
              <a:t>adalah </a:t>
            </a:r>
            <a:r>
              <a:rPr sz="2054" b="1" spc="-13" dirty="0">
                <a:latin typeface="Carlito"/>
                <a:cs typeface="Carlito"/>
              </a:rPr>
              <a:t>data </a:t>
            </a:r>
            <a:r>
              <a:rPr sz="2054" b="1" spc="-6" dirty="0">
                <a:latin typeface="Carlito"/>
                <a:cs typeface="Carlito"/>
              </a:rPr>
              <a:t>yang </a:t>
            </a:r>
            <a:r>
              <a:rPr sz="2054" b="1" dirty="0">
                <a:latin typeface="Carlito"/>
                <a:cs typeface="Carlito"/>
              </a:rPr>
              <a:t>semula belum </a:t>
            </a:r>
            <a:r>
              <a:rPr sz="2054" b="1" spc="-6" dirty="0">
                <a:latin typeface="Carlito"/>
                <a:cs typeface="Carlito"/>
              </a:rPr>
              <a:t>terungkap, yaitu </a:t>
            </a:r>
            <a:r>
              <a:rPr sz="2054" b="1" spc="-13" dirty="0">
                <a:latin typeface="Carlito"/>
                <a:cs typeface="Carlito"/>
              </a:rPr>
              <a:t>data</a:t>
            </a:r>
            <a:r>
              <a:rPr sz="2054" b="1" spc="-58" dirty="0">
                <a:latin typeface="Carlito"/>
                <a:cs typeface="Carlito"/>
              </a:rPr>
              <a:t> </a:t>
            </a:r>
            <a:r>
              <a:rPr sz="2054" b="1" spc="-6" dirty="0">
                <a:latin typeface="Carlito"/>
                <a:cs typeface="Carlito"/>
              </a:rPr>
              <a:t>yang:</a:t>
            </a:r>
            <a:endParaRPr sz="2054" dirty="0">
              <a:latin typeface="Carlito"/>
              <a:cs typeface="Carlito"/>
            </a:endParaRPr>
          </a:p>
          <a:p>
            <a:pPr lvl="3" algn="just">
              <a:spcBef>
                <a:spcPts val="58"/>
              </a:spcBef>
            </a:pPr>
            <a:endParaRPr sz="2054" dirty="0">
              <a:latin typeface="Carlito"/>
              <a:cs typeface="Carlito"/>
            </a:endParaRPr>
          </a:p>
          <a:p>
            <a:pPr marL="6166751" marR="459001" lvl="3" indent="-440249" algn="just">
              <a:buFont typeface="+mj-lt"/>
              <a:buAutoNum type="arabicPeriod"/>
            </a:pPr>
            <a:r>
              <a:rPr sz="2054" spc="-6" dirty="0">
                <a:latin typeface="Carlito"/>
                <a:cs typeface="Carlito"/>
              </a:rPr>
              <a:t>tidak diungkapkan oleh </a:t>
            </a:r>
            <a:r>
              <a:rPr sz="2054" spc="-13" dirty="0">
                <a:latin typeface="Carlito"/>
                <a:cs typeface="Carlito"/>
              </a:rPr>
              <a:t>Wajib </a:t>
            </a:r>
            <a:r>
              <a:rPr sz="2054" spc="-6" dirty="0">
                <a:latin typeface="Carlito"/>
                <a:cs typeface="Carlito"/>
              </a:rPr>
              <a:t>Pajak dalam Surat Pemberitahuan  </a:t>
            </a:r>
            <a:r>
              <a:rPr sz="2054" spc="-13" dirty="0">
                <a:latin typeface="Carlito"/>
                <a:cs typeface="Carlito"/>
              </a:rPr>
              <a:t>beserta </a:t>
            </a:r>
            <a:r>
              <a:rPr sz="2054" spc="-6" dirty="0">
                <a:latin typeface="Carlito"/>
                <a:cs typeface="Carlito"/>
              </a:rPr>
              <a:t>lampirannya (termasuk laporan </a:t>
            </a:r>
            <a:r>
              <a:rPr sz="2054" spc="-13" dirty="0">
                <a:latin typeface="Carlito"/>
                <a:cs typeface="Carlito"/>
              </a:rPr>
              <a:t>keuangan);</a:t>
            </a:r>
            <a:r>
              <a:rPr sz="2054" spc="6" dirty="0">
                <a:latin typeface="Carlito"/>
                <a:cs typeface="Carlito"/>
              </a:rPr>
              <a:t> </a:t>
            </a:r>
            <a:r>
              <a:rPr sz="2054" spc="-13" dirty="0">
                <a:latin typeface="Carlito"/>
                <a:cs typeface="Carlito"/>
              </a:rPr>
              <a:t>dan/atau</a:t>
            </a:r>
            <a:endParaRPr sz="2054" dirty="0">
              <a:latin typeface="Carlito"/>
              <a:cs typeface="Carlito"/>
            </a:endParaRPr>
          </a:p>
          <a:p>
            <a:pPr marL="6166751" marR="359537" lvl="3" indent="-440249" algn="just">
              <a:spcBef>
                <a:spcPts val="597"/>
              </a:spcBef>
              <a:buFont typeface="+mj-lt"/>
              <a:buAutoNum type="arabicPeriod"/>
            </a:pPr>
            <a:r>
              <a:rPr sz="2054" spc="-6" dirty="0">
                <a:latin typeface="Carlito"/>
                <a:cs typeface="Carlito"/>
              </a:rPr>
              <a:t>pada waktu pemeriksaan untuk penetapan semula Wajib Pajak  tidak mengungkapkan </a:t>
            </a:r>
            <a:r>
              <a:rPr sz="2054" spc="-13" dirty="0">
                <a:latin typeface="Carlito"/>
                <a:cs typeface="Carlito"/>
              </a:rPr>
              <a:t>data dan/atau </a:t>
            </a:r>
            <a:r>
              <a:rPr sz="2054" spc="-6" dirty="0">
                <a:latin typeface="Carlito"/>
                <a:cs typeface="Carlito"/>
              </a:rPr>
              <a:t>memberikan </a:t>
            </a:r>
            <a:r>
              <a:rPr sz="2054" spc="-13" dirty="0">
                <a:latin typeface="Carlito"/>
                <a:cs typeface="Carlito"/>
              </a:rPr>
              <a:t>keterangan </a:t>
            </a:r>
            <a:r>
              <a:rPr sz="2054" spc="-6" dirty="0">
                <a:latin typeface="Carlito"/>
                <a:cs typeface="Carlito"/>
              </a:rPr>
              <a:t>lain  </a:t>
            </a:r>
            <a:r>
              <a:rPr sz="2054" spc="-13" dirty="0">
                <a:latin typeface="Carlito"/>
                <a:cs typeface="Carlito"/>
              </a:rPr>
              <a:t>secara </a:t>
            </a:r>
            <a:r>
              <a:rPr sz="2054" spc="-19" dirty="0">
                <a:latin typeface="Carlito"/>
                <a:cs typeface="Carlito"/>
              </a:rPr>
              <a:t>benar, </a:t>
            </a:r>
            <a:r>
              <a:rPr sz="2054" spc="-6" dirty="0">
                <a:latin typeface="Carlito"/>
                <a:cs typeface="Carlito"/>
              </a:rPr>
              <a:t>lengkap, dan </a:t>
            </a:r>
            <a:r>
              <a:rPr sz="2054" spc="-13" dirty="0">
                <a:latin typeface="Carlito"/>
                <a:cs typeface="Carlito"/>
              </a:rPr>
              <a:t>terinci </a:t>
            </a:r>
            <a:r>
              <a:rPr sz="2054" spc="-6" dirty="0">
                <a:latin typeface="Carlito"/>
                <a:cs typeface="Carlito"/>
              </a:rPr>
              <a:t>sehingga tidak memungkinkan  </a:t>
            </a:r>
            <a:r>
              <a:rPr sz="2054" spc="-13" dirty="0">
                <a:latin typeface="Carlito"/>
                <a:cs typeface="Carlito"/>
              </a:rPr>
              <a:t>fiskus </a:t>
            </a:r>
            <a:r>
              <a:rPr sz="2054" spc="-6" dirty="0">
                <a:latin typeface="Carlito"/>
                <a:cs typeface="Carlito"/>
              </a:rPr>
              <a:t>dapat menerapkan </a:t>
            </a:r>
            <a:r>
              <a:rPr sz="2054" spc="-13" dirty="0">
                <a:latin typeface="Carlito"/>
                <a:cs typeface="Carlito"/>
              </a:rPr>
              <a:t>ketentuan peraturan </a:t>
            </a:r>
            <a:r>
              <a:rPr sz="2054" spc="-6" dirty="0">
                <a:latin typeface="Carlito"/>
                <a:cs typeface="Carlito"/>
              </a:rPr>
              <a:t>perundang-  undangan perpajakan dengan benar dalam menghitung </a:t>
            </a:r>
            <a:r>
              <a:rPr sz="2054" dirty="0">
                <a:latin typeface="Carlito"/>
                <a:cs typeface="Carlito"/>
              </a:rPr>
              <a:t>jumlah  pajak </a:t>
            </a:r>
            <a:r>
              <a:rPr sz="2054" spc="-6" dirty="0">
                <a:latin typeface="Carlito"/>
                <a:cs typeface="Carlito"/>
              </a:rPr>
              <a:t>yang</a:t>
            </a:r>
            <a:r>
              <a:rPr sz="2054" spc="-26" dirty="0">
                <a:latin typeface="Carlito"/>
                <a:cs typeface="Carlito"/>
              </a:rPr>
              <a:t> </a:t>
            </a:r>
            <a:r>
              <a:rPr sz="2054" spc="-13" dirty="0" err="1">
                <a:latin typeface="Carlito"/>
                <a:cs typeface="Carlito"/>
              </a:rPr>
              <a:t>terutang</a:t>
            </a:r>
            <a:r>
              <a:rPr sz="2054" spc="-13" dirty="0">
                <a:latin typeface="Carlito"/>
                <a:cs typeface="Carlito"/>
              </a:rPr>
              <a:t>.</a:t>
            </a:r>
            <a:endParaRPr lang="en-US" sz="2054" spc="-13" dirty="0">
              <a:latin typeface="Carlito"/>
              <a:cs typeface="Carlito"/>
            </a:endParaRPr>
          </a:p>
          <a:p>
            <a:pPr marL="6166751" marR="359537" lvl="3" indent="-440249" algn="just">
              <a:spcBef>
                <a:spcPts val="597"/>
              </a:spcBef>
              <a:buFont typeface="+mj-lt"/>
              <a:buAutoNum type="arabicPeriod"/>
            </a:pPr>
            <a:endParaRPr sz="2054" dirty="0">
              <a:latin typeface="Carlito"/>
              <a:cs typeface="Carlito"/>
            </a:endParaRPr>
          </a:p>
          <a:p>
            <a:pPr marL="5442786" marR="229093" lvl="3" algn="just">
              <a:spcBef>
                <a:spcPts val="758"/>
              </a:spcBef>
            </a:pPr>
            <a:r>
              <a:rPr sz="2054" spc="-6" dirty="0">
                <a:latin typeface="Carlito"/>
                <a:cs typeface="Carlito"/>
              </a:rPr>
              <a:t>Walaupun </a:t>
            </a:r>
            <a:r>
              <a:rPr sz="2054" spc="-13" dirty="0">
                <a:latin typeface="Carlito"/>
                <a:cs typeface="Carlito"/>
              </a:rPr>
              <a:t>Wajib </a:t>
            </a:r>
            <a:r>
              <a:rPr sz="2054" spc="-6" dirty="0">
                <a:latin typeface="Carlito"/>
                <a:cs typeface="Carlito"/>
              </a:rPr>
              <a:t>Pajak </a:t>
            </a:r>
            <a:r>
              <a:rPr sz="2054" spc="-13" dirty="0">
                <a:latin typeface="Carlito"/>
                <a:cs typeface="Carlito"/>
              </a:rPr>
              <a:t>telah </a:t>
            </a:r>
            <a:r>
              <a:rPr sz="2054" spc="-6" dirty="0">
                <a:latin typeface="Carlito"/>
                <a:cs typeface="Carlito"/>
              </a:rPr>
              <a:t>memberitahukan </a:t>
            </a:r>
            <a:r>
              <a:rPr sz="2054" spc="-13" dirty="0">
                <a:latin typeface="Carlito"/>
                <a:cs typeface="Carlito"/>
              </a:rPr>
              <a:t>data </a:t>
            </a:r>
            <a:r>
              <a:rPr sz="2054" spc="-6" dirty="0">
                <a:latin typeface="Carlito"/>
                <a:cs typeface="Carlito"/>
              </a:rPr>
              <a:t>dalam </a:t>
            </a:r>
            <a:r>
              <a:rPr sz="2054" spc="-13" dirty="0">
                <a:latin typeface="Carlito"/>
                <a:cs typeface="Carlito"/>
              </a:rPr>
              <a:t>Surat  </a:t>
            </a:r>
            <a:r>
              <a:rPr sz="2054" spc="-6" dirty="0">
                <a:latin typeface="Carlito"/>
                <a:cs typeface="Carlito"/>
              </a:rPr>
              <a:t>Pemberitahuan </a:t>
            </a:r>
            <a:r>
              <a:rPr sz="2054" spc="-13" dirty="0">
                <a:latin typeface="Carlito"/>
                <a:cs typeface="Carlito"/>
              </a:rPr>
              <a:t>atau </a:t>
            </a:r>
            <a:r>
              <a:rPr sz="2054" spc="-6" dirty="0">
                <a:latin typeface="Carlito"/>
                <a:cs typeface="Carlito"/>
              </a:rPr>
              <a:t>mengungkapkannya pada waktu pemeriksaan, </a:t>
            </a:r>
            <a:r>
              <a:rPr sz="2054" spc="-13" dirty="0">
                <a:latin typeface="Carlito"/>
                <a:cs typeface="Carlito"/>
              </a:rPr>
              <a:t>tetapi  </a:t>
            </a:r>
            <a:r>
              <a:rPr sz="2054" spc="-6" dirty="0">
                <a:latin typeface="Carlito"/>
                <a:cs typeface="Carlito"/>
              </a:rPr>
              <a:t>apabila memberitahukannya </a:t>
            </a:r>
            <a:r>
              <a:rPr sz="2054" spc="-13" dirty="0">
                <a:latin typeface="Carlito"/>
                <a:cs typeface="Carlito"/>
              </a:rPr>
              <a:t>atau </a:t>
            </a:r>
            <a:r>
              <a:rPr sz="2054" spc="-6" dirty="0">
                <a:latin typeface="Carlito"/>
                <a:cs typeface="Carlito"/>
              </a:rPr>
              <a:t>mengungkapkannya dengan </a:t>
            </a:r>
            <a:r>
              <a:rPr sz="2054" spc="-13" dirty="0">
                <a:latin typeface="Carlito"/>
                <a:cs typeface="Carlito"/>
              </a:rPr>
              <a:t>cara  </a:t>
            </a:r>
            <a:r>
              <a:rPr sz="2054" spc="-6" dirty="0">
                <a:latin typeface="Carlito"/>
                <a:cs typeface="Carlito"/>
              </a:rPr>
              <a:t>sedemikian rupa sehingga membuat </a:t>
            </a:r>
            <a:r>
              <a:rPr sz="2054" spc="-13" dirty="0">
                <a:latin typeface="Carlito"/>
                <a:cs typeface="Carlito"/>
              </a:rPr>
              <a:t>fiskus </a:t>
            </a:r>
            <a:r>
              <a:rPr sz="2054" spc="-6" dirty="0">
                <a:latin typeface="Carlito"/>
                <a:cs typeface="Carlito"/>
              </a:rPr>
              <a:t>tidak mungkin menghitung  </a:t>
            </a:r>
            <a:r>
              <a:rPr sz="2054" spc="-13" dirty="0">
                <a:latin typeface="Carlito"/>
                <a:cs typeface="Carlito"/>
              </a:rPr>
              <a:t>besarnya </a:t>
            </a:r>
            <a:r>
              <a:rPr sz="2054" spc="-6" dirty="0">
                <a:latin typeface="Carlito"/>
                <a:cs typeface="Carlito"/>
              </a:rPr>
              <a:t>jumlah pajak yang </a:t>
            </a:r>
            <a:r>
              <a:rPr sz="2054" spc="-13" dirty="0">
                <a:latin typeface="Carlito"/>
                <a:cs typeface="Carlito"/>
              </a:rPr>
              <a:t>terutang secara </a:t>
            </a:r>
            <a:r>
              <a:rPr sz="2054" spc="-6" dirty="0">
                <a:latin typeface="Carlito"/>
                <a:cs typeface="Carlito"/>
              </a:rPr>
              <a:t>benar sehingga </a:t>
            </a:r>
            <a:r>
              <a:rPr sz="2054" dirty="0">
                <a:latin typeface="Carlito"/>
                <a:cs typeface="Carlito"/>
              </a:rPr>
              <a:t>jumlah </a:t>
            </a:r>
            <a:r>
              <a:rPr sz="2054" spc="-6" dirty="0">
                <a:latin typeface="Carlito"/>
                <a:cs typeface="Carlito"/>
              </a:rPr>
              <a:t>pajak  yang </a:t>
            </a:r>
            <a:r>
              <a:rPr sz="2054" spc="-13" dirty="0">
                <a:latin typeface="Carlito"/>
                <a:cs typeface="Carlito"/>
              </a:rPr>
              <a:t>terutang ditetapkan kurang </a:t>
            </a:r>
            <a:r>
              <a:rPr sz="2054" spc="-6" dirty="0">
                <a:latin typeface="Carlito"/>
                <a:cs typeface="Carlito"/>
              </a:rPr>
              <a:t>dari yang seharusnya, hal </a:t>
            </a:r>
            <a:r>
              <a:rPr sz="2054" spc="-13" dirty="0">
                <a:latin typeface="Carlito"/>
                <a:cs typeface="Carlito"/>
              </a:rPr>
              <a:t>tersebut  </a:t>
            </a:r>
            <a:r>
              <a:rPr sz="2054" spc="-6" dirty="0">
                <a:latin typeface="Carlito"/>
                <a:cs typeface="Carlito"/>
              </a:rPr>
              <a:t>termasuk dalam pengertian </a:t>
            </a:r>
            <a:r>
              <a:rPr sz="2054" spc="-13" dirty="0">
                <a:latin typeface="Carlito"/>
                <a:cs typeface="Carlito"/>
              </a:rPr>
              <a:t>data </a:t>
            </a:r>
            <a:r>
              <a:rPr sz="2054" spc="-6" dirty="0">
                <a:latin typeface="Carlito"/>
                <a:cs typeface="Carlito"/>
              </a:rPr>
              <a:t>yang semula belum</a:t>
            </a:r>
            <a:r>
              <a:rPr sz="2054" spc="6" dirty="0">
                <a:latin typeface="Carlito"/>
                <a:cs typeface="Carlito"/>
              </a:rPr>
              <a:t> </a:t>
            </a:r>
            <a:r>
              <a:rPr sz="2054" spc="-13" dirty="0" err="1">
                <a:latin typeface="Carlito"/>
                <a:cs typeface="Carlito"/>
              </a:rPr>
              <a:t>terungkap</a:t>
            </a:r>
            <a:r>
              <a:rPr sz="2054" spc="-13" dirty="0">
                <a:latin typeface="Carlito"/>
                <a:cs typeface="Carlito"/>
              </a:rPr>
              <a:t>.</a:t>
            </a:r>
            <a:endParaRPr lang="en-US" sz="2054" spc="-13" dirty="0">
              <a:latin typeface="Carlito"/>
              <a:cs typeface="Carlito"/>
            </a:endParaRPr>
          </a:p>
          <a:p>
            <a:pPr marL="5442786" marR="229093" lvl="3" algn="just">
              <a:spcBef>
                <a:spcPts val="758"/>
              </a:spcBef>
            </a:pPr>
            <a:endParaRPr lang="en-US" sz="2054" spc="-13" dirty="0">
              <a:latin typeface="Carlito"/>
              <a:cs typeface="Carlito"/>
            </a:endParaRPr>
          </a:p>
          <a:p>
            <a:pPr marL="5442786" marR="229093" lvl="3" algn="just">
              <a:spcBef>
                <a:spcPts val="758"/>
              </a:spcBef>
            </a:pPr>
            <a:endParaRPr sz="2054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50743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147211" y="-1131811"/>
            <a:ext cx="1522797" cy="268396"/>
          </a:xfrm>
          <a:prstGeom prst="rect">
            <a:avLst/>
          </a:prstGeom>
        </p:spPr>
        <p:txBody>
          <a:bodyPr vert="horz" wrap="square" lIns="0" tIns="21198" rIns="0" bIns="0" rtlCol="0">
            <a:spAutoFit/>
          </a:bodyPr>
          <a:lstStyle/>
          <a:p>
            <a:pPr marL="16306">
              <a:spcBef>
                <a:spcPts val="167"/>
              </a:spcBef>
            </a:pPr>
            <a:r>
              <a:rPr sz="1605" spc="58" dirty="0">
                <a:latin typeface="Carlito"/>
                <a:cs typeface="Carlito"/>
              </a:rPr>
              <a:t>25/02/2021</a:t>
            </a:r>
            <a:endParaRPr sz="1605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689" y="2348"/>
            <a:ext cx="14469961" cy="3773182"/>
            <a:chOff x="708684" y="1365437"/>
            <a:chExt cx="6359202" cy="1097347"/>
          </a:xfrm>
        </p:grpSpPr>
        <p:sp>
          <p:nvSpPr>
            <p:cNvPr id="4" name="object 4"/>
            <p:cNvSpPr/>
            <p:nvPr/>
          </p:nvSpPr>
          <p:spPr>
            <a:xfrm>
              <a:off x="1066799" y="2148840"/>
              <a:ext cx="1380743" cy="3139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311"/>
            </a:p>
          </p:txBody>
        </p:sp>
        <p:sp>
          <p:nvSpPr>
            <p:cNvPr id="5" name="object 5"/>
            <p:cNvSpPr/>
            <p:nvPr/>
          </p:nvSpPr>
          <p:spPr>
            <a:xfrm>
              <a:off x="1124711" y="2208276"/>
              <a:ext cx="1266825" cy="200025"/>
            </a:xfrm>
            <a:custGeom>
              <a:avLst/>
              <a:gdLst/>
              <a:ahLst/>
              <a:cxnLst/>
              <a:rect l="l" t="t" r="r" b="b"/>
              <a:pathLst>
                <a:path w="1266825" h="200025">
                  <a:moveTo>
                    <a:pt x="1165860" y="199644"/>
                  </a:moveTo>
                  <a:lnTo>
                    <a:pt x="100584" y="199644"/>
                  </a:lnTo>
                  <a:lnTo>
                    <a:pt x="61079" y="191857"/>
                  </a:lnTo>
                  <a:lnTo>
                    <a:pt x="29146" y="170497"/>
                  </a:lnTo>
                  <a:lnTo>
                    <a:pt x="7786" y="138564"/>
                  </a:lnTo>
                  <a:lnTo>
                    <a:pt x="0" y="99060"/>
                  </a:lnTo>
                  <a:lnTo>
                    <a:pt x="7786" y="60436"/>
                  </a:lnTo>
                  <a:lnTo>
                    <a:pt x="29146" y="28956"/>
                  </a:lnTo>
                  <a:lnTo>
                    <a:pt x="61079" y="7762"/>
                  </a:lnTo>
                  <a:lnTo>
                    <a:pt x="100584" y="0"/>
                  </a:lnTo>
                  <a:lnTo>
                    <a:pt x="1165860" y="0"/>
                  </a:lnTo>
                  <a:lnTo>
                    <a:pt x="1204722" y="7762"/>
                  </a:lnTo>
                  <a:lnTo>
                    <a:pt x="1236726" y="28956"/>
                  </a:lnTo>
                  <a:lnTo>
                    <a:pt x="1258443" y="60436"/>
                  </a:lnTo>
                  <a:lnTo>
                    <a:pt x="1266444" y="99060"/>
                  </a:lnTo>
                  <a:lnTo>
                    <a:pt x="1258443" y="138564"/>
                  </a:lnTo>
                  <a:lnTo>
                    <a:pt x="1236726" y="170497"/>
                  </a:lnTo>
                  <a:lnTo>
                    <a:pt x="1204722" y="191857"/>
                  </a:lnTo>
                  <a:lnTo>
                    <a:pt x="1165860" y="1996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311"/>
            </a:p>
          </p:txBody>
        </p:sp>
        <p:sp>
          <p:nvSpPr>
            <p:cNvPr id="6" name="object 6"/>
            <p:cNvSpPr/>
            <p:nvPr/>
          </p:nvSpPr>
          <p:spPr>
            <a:xfrm>
              <a:off x="708684" y="1365437"/>
              <a:ext cx="6359202" cy="6068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311" dirty="0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076736" y="4280801"/>
            <a:ext cx="4520935" cy="491392"/>
          </a:xfrm>
          <a:prstGeom prst="rect">
            <a:avLst/>
          </a:prstGeom>
        </p:spPr>
        <p:txBody>
          <a:bodyPr vert="horz" wrap="square" lIns="0" tIns="17121" rIns="0" bIns="0" rtlCol="0">
            <a:spAutoFit/>
          </a:bodyPr>
          <a:lstStyle/>
          <a:p>
            <a:pPr>
              <a:spcBef>
                <a:spcPts val="135"/>
              </a:spcBef>
            </a:pPr>
            <a:r>
              <a:rPr sz="3081" spc="-6" dirty="0">
                <a:latin typeface="Carlito"/>
                <a:cs typeface="Carlito"/>
              </a:rPr>
              <a:t>Tindakan</a:t>
            </a:r>
            <a:r>
              <a:rPr sz="3081" spc="-71" dirty="0">
                <a:latin typeface="Carlito"/>
                <a:cs typeface="Carlito"/>
              </a:rPr>
              <a:t> </a:t>
            </a:r>
            <a:r>
              <a:rPr sz="3081" spc="-13" dirty="0">
                <a:latin typeface="Carlito"/>
                <a:cs typeface="Carlito"/>
              </a:rPr>
              <a:t>Preventif</a:t>
            </a:r>
            <a:endParaRPr sz="3081" dirty="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76739" y="5433688"/>
            <a:ext cx="4834979" cy="491392"/>
          </a:xfrm>
          <a:prstGeom prst="rect">
            <a:avLst/>
          </a:prstGeom>
        </p:spPr>
        <p:txBody>
          <a:bodyPr vert="horz" wrap="square" lIns="0" tIns="17121" rIns="0" bIns="0" rtlCol="0">
            <a:spAutoFit/>
          </a:bodyPr>
          <a:lstStyle/>
          <a:p>
            <a:pPr>
              <a:spcBef>
                <a:spcPts val="135"/>
              </a:spcBef>
            </a:pPr>
            <a:r>
              <a:rPr sz="3081" spc="-13" dirty="0">
                <a:latin typeface="Carlito"/>
                <a:cs typeface="Carlito"/>
              </a:rPr>
              <a:t>Persiapan</a:t>
            </a:r>
            <a:r>
              <a:rPr sz="3081" spc="-77" dirty="0">
                <a:latin typeface="Carlito"/>
                <a:cs typeface="Carlito"/>
              </a:rPr>
              <a:t> </a:t>
            </a:r>
            <a:r>
              <a:rPr sz="3081" spc="-6" dirty="0">
                <a:latin typeface="Carlito"/>
                <a:cs typeface="Carlito"/>
              </a:rPr>
              <a:t>Dokumen</a:t>
            </a:r>
            <a:endParaRPr sz="3081" dirty="0">
              <a:latin typeface="Carlito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76739" y="6631619"/>
            <a:ext cx="2788439" cy="491392"/>
          </a:xfrm>
          <a:prstGeom prst="rect">
            <a:avLst/>
          </a:prstGeom>
        </p:spPr>
        <p:txBody>
          <a:bodyPr vert="horz" wrap="square" lIns="0" tIns="17121" rIns="0" bIns="0" rtlCol="0">
            <a:spAutoFit/>
          </a:bodyPr>
          <a:lstStyle/>
          <a:p>
            <a:pPr>
              <a:spcBef>
                <a:spcPts val="135"/>
              </a:spcBef>
            </a:pPr>
            <a:r>
              <a:rPr sz="3081" spc="-13" dirty="0">
                <a:latin typeface="Carlito"/>
                <a:cs typeface="Carlito"/>
              </a:rPr>
              <a:t>Komunikasi</a:t>
            </a:r>
            <a:endParaRPr sz="3081" dirty="0">
              <a:latin typeface="Carlito"/>
              <a:cs typeface="Carli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521718" y="4028056"/>
            <a:ext cx="4148290" cy="996781"/>
          </a:xfrm>
          <a:prstGeom prst="rect">
            <a:avLst/>
          </a:prstGeom>
        </p:spPr>
        <p:txBody>
          <a:bodyPr vert="horz" wrap="square" lIns="0" tIns="48103" rIns="0" bIns="0" rtlCol="0">
            <a:spAutoFit/>
          </a:bodyPr>
          <a:lstStyle/>
          <a:p>
            <a:pPr marR="6522">
              <a:spcBef>
                <a:spcPts val="379"/>
              </a:spcBef>
            </a:pPr>
            <a:r>
              <a:rPr sz="3081" spc="-13" dirty="0">
                <a:latin typeface="Carlito"/>
                <a:cs typeface="Carlito"/>
              </a:rPr>
              <a:t>Pembuktian</a:t>
            </a:r>
            <a:r>
              <a:rPr sz="3081" spc="-45" dirty="0">
                <a:latin typeface="Carlito"/>
                <a:cs typeface="Carlito"/>
              </a:rPr>
              <a:t> </a:t>
            </a:r>
            <a:r>
              <a:rPr sz="3081" spc="-6" dirty="0">
                <a:latin typeface="Carlito"/>
                <a:cs typeface="Carlito"/>
              </a:rPr>
              <a:t>dan  </a:t>
            </a:r>
            <a:r>
              <a:rPr sz="3081" spc="-13" dirty="0">
                <a:latin typeface="Carlito"/>
                <a:cs typeface="Carlito"/>
              </a:rPr>
              <a:t>Argumentasi</a:t>
            </a:r>
            <a:endParaRPr sz="3081" dirty="0">
              <a:latin typeface="Carlito"/>
              <a:cs typeface="Carli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516275" y="5433686"/>
            <a:ext cx="4510398" cy="491392"/>
          </a:xfrm>
          <a:prstGeom prst="rect">
            <a:avLst/>
          </a:prstGeom>
        </p:spPr>
        <p:txBody>
          <a:bodyPr vert="horz" wrap="square" lIns="0" tIns="17121" rIns="0" bIns="0" rtlCol="0">
            <a:spAutoFit/>
          </a:bodyPr>
          <a:lstStyle/>
          <a:p>
            <a:pPr>
              <a:spcBef>
                <a:spcPts val="135"/>
              </a:spcBef>
            </a:pPr>
            <a:r>
              <a:rPr sz="3081" spc="-6" dirty="0">
                <a:latin typeface="Carlito"/>
                <a:cs typeface="Carlito"/>
              </a:rPr>
              <a:t>Pembahasan</a:t>
            </a:r>
            <a:r>
              <a:rPr sz="3081" spc="-90" dirty="0">
                <a:latin typeface="Carlito"/>
                <a:cs typeface="Carlito"/>
              </a:rPr>
              <a:t> </a:t>
            </a:r>
            <a:r>
              <a:rPr sz="3081" dirty="0">
                <a:latin typeface="Carlito"/>
                <a:cs typeface="Carlito"/>
              </a:rPr>
              <a:t>Akhir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9516276" y="6511529"/>
            <a:ext cx="4071373" cy="996781"/>
          </a:xfrm>
          <a:prstGeom prst="rect">
            <a:avLst/>
          </a:prstGeom>
        </p:spPr>
        <p:txBody>
          <a:bodyPr vert="horz" wrap="square" lIns="0" tIns="48103" rIns="0" bIns="0" rtlCol="0">
            <a:spAutoFit/>
          </a:bodyPr>
          <a:lstStyle/>
          <a:p>
            <a:pPr marR="6522">
              <a:spcBef>
                <a:spcPts val="379"/>
              </a:spcBef>
            </a:pPr>
            <a:r>
              <a:rPr sz="3081" spc="-13" dirty="0">
                <a:latin typeface="Carlito"/>
                <a:cs typeface="Carlito"/>
              </a:rPr>
              <a:t>Langkah</a:t>
            </a:r>
            <a:r>
              <a:rPr sz="3081" spc="-71" dirty="0">
                <a:latin typeface="Carlito"/>
                <a:cs typeface="Carlito"/>
              </a:rPr>
              <a:t> </a:t>
            </a:r>
            <a:r>
              <a:rPr sz="3081" spc="-6" dirty="0">
                <a:latin typeface="Carlito"/>
                <a:cs typeface="Carlito"/>
              </a:rPr>
              <a:t>Hukum  </a:t>
            </a:r>
            <a:r>
              <a:rPr sz="3081" spc="-13" dirty="0">
                <a:latin typeface="Carlito"/>
                <a:cs typeface="Carlito"/>
              </a:rPr>
              <a:t>Selanjutnya</a:t>
            </a:r>
            <a:endParaRPr sz="3081" dirty="0">
              <a:latin typeface="Carlito"/>
              <a:cs typeface="Carlito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515652" y="1669138"/>
            <a:ext cx="6071997" cy="703292"/>
          </a:xfrm>
          <a:custGeom>
            <a:avLst/>
            <a:gdLst/>
            <a:ahLst/>
            <a:cxnLst/>
            <a:rect l="l" t="t" r="r" b="b"/>
            <a:pathLst>
              <a:path w="3415665" h="277494">
                <a:moveTo>
                  <a:pt x="3415284" y="277368"/>
                </a:moveTo>
                <a:lnTo>
                  <a:pt x="0" y="277368"/>
                </a:lnTo>
                <a:lnTo>
                  <a:pt x="0" y="0"/>
                </a:lnTo>
                <a:lnTo>
                  <a:pt x="3415284" y="0"/>
                </a:lnTo>
                <a:lnTo>
                  <a:pt x="3415284" y="277368"/>
                </a:lnTo>
                <a:close/>
              </a:path>
            </a:pathLst>
          </a:custGeom>
          <a:solidFill>
            <a:srgbClr val="EF2328"/>
          </a:solidFill>
        </p:spPr>
        <p:txBody>
          <a:bodyPr wrap="square" lIns="0" tIns="0" rIns="0" bIns="0" rtlCol="0"/>
          <a:lstStyle/>
          <a:p>
            <a:endParaRPr sz="2311"/>
          </a:p>
        </p:txBody>
      </p:sp>
      <p:sp>
        <p:nvSpPr>
          <p:cNvPr id="20" name="object 20"/>
          <p:cNvSpPr txBox="1"/>
          <p:nvPr/>
        </p:nvSpPr>
        <p:spPr>
          <a:xfrm>
            <a:off x="3312865" y="2566805"/>
            <a:ext cx="12012054" cy="1186016"/>
          </a:xfrm>
          <a:prstGeom prst="rect">
            <a:avLst/>
          </a:prstGeom>
        </p:spPr>
        <p:txBody>
          <a:bodyPr vert="horz" wrap="square" lIns="0" tIns="16306" rIns="0" bIns="0" rtlCol="0">
            <a:spAutoFit/>
          </a:bodyPr>
          <a:lstStyle/>
          <a:p>
            <a:pPr marL="2723024">
              <a:spcBef>
                <a:spcPts val="128"/>
              </a:spcBef>
            </a:pPr>
            <a:r>
              <a:rPr sz="4000" b="1" spc="-6" dirty="0">
                <a:latin typeface="Carlito"/>
                <a:cs typeface="Carlito"/>
              </a:rPr>
              <a:t>Tips Menghadapi Pemeriksaan</a:t>
            </a:r>
            <a:r>
              <a:rPr sz="4000" b="1" spc="-58" dirty="0">
                <a:latin typeface="Carlito"/>
                <a:cs typeface="Carlito"/>
              </a:rPr>
              <a:t> </a:t>
            </a:r>
            <a:r>
              <a:rPr sz="4000" b="1" spc="-19" dirty="0">
                <a:latin typeface="Carlito"/>
                <a:cs typeface="Carlito"/>
              </a:rPr>
              <a:t>Pajak</a:t>
            </a:r>
            <a:endParaRPr sz="4000" dirty="0">
              <a:latin typeface="Carlito"/>
              <a:cs typeface="Carlito"/>
            </a:endParaRPr>
          </a:p>
          <a:p>
            <a:endParaRPr sz="3600" dirty="0">
              <a:latin typeface="Carlito"/>
              <a:cs typeface="Carlito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870214" y="4098481"/>
            <a:ext cx="960702" cy="856132"/>
          </a:xfrm>
          <a:custGeom>
            <a:avLst/>
            <a:gdLst/>
            <a:ahLst/>
            <a:cxnLst/>
            <a:rect l="l" t="t" r="r" b="b"/>
            <a:pathLst>
              <a:path w="375285" h="388619">
                <a:moveTo>
                  <a:pt x="374904" y="388620"/>
                </a:moveTo>
                <a:lnTo>
                  <a:pt x="0" y="388620"/>
                </a:lnTo>
                <a:lnTo>
                  <a:pt x="0" y="0"/>
                </a:lnTo>
                <a:lnTo>
                  <a:pt x="374904" y="0"/>
                </a:lnTo>
                <a:lnTo>
                  <a:pt x="374904" y="388620"/>
                </a:lnTo>
                <a:close/>
              </a:path>
            </a:pathLst>
          </a:custGeom>
          <a:solidFill>
            <a:srgbClr val="FFC32D"/>
          </a:solidFill>
        </p:spPr>
        <p:txBody>
          <a:bodyPr wrap="square" lIns="0" tIns="0" rIns="0" bIns="0" rtlCol="0"/>
          <a:lstStyle/>
          <a:p>
            <a:endParaRPr sz="4108"/>
          </a:p>
        </p:txBody>
      </p:sp>
      <p:sp>
        <p:nvSpPr>
          <p:cNvPr id="22" name="object 22"/>
          <p:cNvSpPr txBox="1"/>
          <p:nvPr/>
        </p:nvSpPr>
        <p:spPr>
          <a:xfrm>
            <a:off x="2554593" y="4098480"/>
            <a:ext cx="874249" cy="806810"/>
          </a:xfrm>
          <a:prstGeom prst="rect">
            <a:avLst/>
          </a:prstGeom>
        </p:spPr>
        <p:txBody>
          <a:bodyPr vert="horz" wrap="square" lIns="0" tIns="16306" rIns="0" bIns="0" rtlCol="0">
            <a:spAutoFit/>
          </a:bodyPr>
          <a:lstStyle/>
          <a:p>
            <a:pPr>
              <a:spcBef>
                <a:spcPts val="128"/>
              </a:spcBef>
            </a:pPr>
            <a:r>
              <a:rPr sz="5136" b="1" spc="6" dirty="0">
                <a:latin typeface="Carlito"/>
                <a:cs typeface="Carlito"/>
              </a:rPr>
              <a:t>0</a:t>
            </a:r>
            <a:r>
              <a:rPr sz="5136" b="1" dirty="0">
                <a:latin typeface="Carlito"/>
                <a:cs typeface="Carlito"/>
              </a:rPr>
              <a:t>1</a:t>
            </a:r>
            <a:endParaRPr sz="5136" dirty="0">
              <a:latin typeface="Carlito"/>
              <a:cs typeface="Carlito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870214" y="5322637"/>
            <a:ext cx="960702" cy="713588"/>
          </a:xfrm>
          <a:custGeom>
            <a:avLst/>
            <a:gdLst/>
            <a:ahLst/>
            <a:cxnLst/>
            <a:rect l="l" t="t" r="r" b="b"/>
            <a:pathLst>
              <a:path w="375285" h="388620">
                <a:moveTo>
                  <a:pt x="374904" y="388620"/>
                </a:moveTo>
                <a:lnTo>
                  <a:pt x="0" y="388620"/>
                </a:lnTo>
                <a:lnTo>
                  <a:pt x="0" y="0"/>
                </a:lnTo>
                <a:lnTo>
                  <a:pt x="374904" y="0"/>
                </a:lnTo>
                <a:lnTo>
                  <a:pt x="374904" y="388620"/>
                </a:lnTo>
                <a:close/>
              </a:path>
            </a:pathLst>
          </a:custGeom>
          <a:solidFill>
            <a:srgbClr val="FFC32D"/>
          </a:solidFill>
        </p:spPr>
        <p:txBody>
          <a:bodyPr wrap="square" lIns="0" tIns="0" rIns="0" bIns="0" rtlCol="0"/>
          <a:lstStyle/>
          <a:p>
            <a:endParaRPr sz="4108"/>
          </a:p>
        </p:txBody>
      </p:sp>
      <p:sp>
        <p:nvSpPr>
          <p:cNvPr id="24" name="object 24"/>
          <p:cNvSpPr txBox="1"/>
          <p:nvPr/>
        </p:nvSpPr>
        <p:spPr>
          <a:xfrm>
            <a:off x="2554593" y="5362605"/>
            <a:ext cx="1201367" cy="806810"/>
          </a:xfrm>
          <a:prstGeom prst="rect">
            <a:avLst/>
          </a:prstGeom>
        </p:spPr>
        <p:txBody>
          <a:bodyPr vert="horz" wrap="square" lIns="0" tIns="16306" rIns="0" bIns="0" rtlCol="0">
            <a:spAutoFit/>
          </a:bodyPr>
          <a:lstStyle/>
          <a:p>
            <a:pPr>
              <a:spcBef>
                <a:spcPts val="128"/>
              </a:spcBef>
            </a:pPr>
            <a:r>
              <a:rPr sz="5136" b="1" spc="6" dirty="0">
                <a:latin typeface="Carlito"/>
                <a:cs typeface="Carlito"/>
              </a:rPr>
              <a:t>0</a:t>
            </a:r>
            <a:r>
              <a:rPr sz="5136" b="1" dirty="0">
                <a:latin typeface="Carlito"/>
                <a:cs typeface="Carlito"/>
              </a:rPr>
              <a:t>2</a:t>
            </a:r>
            <a:endParaRPr sz="5136" dirty="0">
              <a:latin typeface="Carlito"/>
              <a:cs typeface="Carlito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869259" y="6505501"/>
            <a:ext cx="961657" cy="743722"/>
          </a:xfrm>
          <a:custGeom>
            <a:avLst/>
            <a:gdLst/>
            <a:ahLst/>
            <a:cxnLst/>
            <a:rect l="l" t="t" r="r" b="b"/>
            <a:pathLst>
              <a:path w="375285" h="387350">
                <a:moveTo>
                  <a:pt x="374904" y="387096"/>
                </a:moveTo>
                <a:lnTo>
                  <a:pt x="0" y="387096"/>
                </a:lnTo>
                <a:lnTo>
                  <a:pt x="0" y="0"/>
                </a:lnTo>
                <a:lnTo>
                  <a:pt x="374904" y="0"/>
                </a:lnTo>
                <a:lnTo>
                  <a:pt x="374904" y="387096"/>
                </a:lnTo>
                <a:close/>
              </a:path>
            </a:pathLst>
          </a:custGeom>
          <a:solidFill>
            <a:srgbClr val="FFC32D"/>
          </a:solidFill>
        </p:spPr>
        <p:txBody>
          <a:bodyPr wrap="square" lIns="0" tIns="0" rIns="0" bIns="0" rtlCol="0"/>
          <a:lstStyle/>
          <a:p>
            <a:endParaRPr sz="4108"/>
          </a:p>
        </p:txBody>
      </p:sp>
      <p:sp>
        <p:nvSpPr>
          <p:cNvPr id="26" name="object 26"/>
          <p:cNvSpPr txBox="1"/>
          <p:nvPr/>
        </p:nvSpPr>
        <p:spPr>
          <a:xfrm>
            <a:off x="2554591" y="6442425"/>
            <a:ext cx="1201367" cy="806810"/>
          </a:xfrm>
          <a:prstGeom prst="rect">
            <a:avLst/>
          </a:prstGeom>
        </p:spPr>
        <p:txBody>
          <a:bodyPr vert="horz" wrap="square" lIns="0" tIns="16306" rIns="0" bIns="0" rtlCol="0">
            <a:spAutoFit/>
          </a:bodyPr>
          <a:lstStyle/>
          <a:p>
            <a:pPr>
              <a:spcBef>
                <a:spcPts val="128"/>
              </a:spcBef>
            </a:pPr>
            <a:r>
              <a:rPr sz="5136" b="1" spc="6" dirty="0">
                <a:latin typeface="Carlito"/>
                <a:cs typeface="Carlito"/>
              </a:rPr>
              <a:t>0</a:t>
            </a:r>
            <a:r>
              <a:rPr sz="5136" b="1" dirty="0">
                <a:latin typeface="Carlito"/>
                <a:cs typeface="Carlito"/>
              </a:rPr>
              <a:t>3</a:t>
            </a:r>
            <a:endParaRPr sz="5136" dirty="0">
              <a:latin typeface="Carlito"/>
              <a:cs typeface="Carlito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522902" y="4098479"/>
            <a:ext cx="846709" cy="806801"/>
          </a:xfrm>
          <a:custGeom>
            <a:avLst/>
            <a:gdLst/>
            <a:ahLst/>
            <a:cxnLst/>
            <a:rect l="l" t="t" r="r" b="b"/>
            <a:pathLst>
              <a:path w="376554" h="388619">
                <a:moveTo>
                  <a:pt x="376427" y="388620"/>
                </a:moveTo>
                <a:lnTo>
                  <a:pt x="0" y="388620"/>
                </a:lnTo>
                <a:lnTo>
                  <a:pt x="0" y="0"/>
                </a:lnTo>
                <a:lnTo>
                  <a:pt x="376427" y="0"/>
                </a:lnTo>
                <a:lnTo>
                  <a:pt x="376427" y="388620"/>
                </a:lnTo>
                <a:close/>
              </a:path>
            </a:pathLst>
          </a:custGeom>
          <a:solidFill>
            <a:srgbClr val="FFC32D"/>
          </a:solidFill>
        </p:spPr>
        <p:txBody>
          <a:bodyPr wrap="square" lIns="0" tIns="0" rIns="0" bIns="0" rtlCol="0"/>
          <a:lstStyle/>
          <a:p>
            <a:endParaRPr sz="4108"/>
          </a:p>
        </p:txBody>
      </p:sp>
      <p:sp>
        <p:nvSpPr>
          <p:cNvPr id="28" name="object 28"/>
          <p:cNvSpPr txBox="1"/>
          <p:nvPr/>
        </p:nvSpPr>
        <p:spPr>
          <a:xfrm>
            <a:off x="8259905" y="4098479"/>
            <a:ext cx="1201367" cy="806810"/>
          </a:xfrm>
          <a:prstGeom prst="rect">
            <a:avLst/>
          </a:prstGeom>
        </p:spPr>
        <p:txBody>
          <a:bodyPr vert="horz" wrap="square" lIns="0" tIns="16306" rIns="0" bIns="0" rtlCol="0">
            <a:spAutoFit/>
          </a:bodyPr>
          <a:lstStyle/>
          <a:p>
            <a:pPr>
              <a:spcBef>
                <a:spcPts val="128"/>
              </a:spcBef>
            </a:pPr>
            <a:r>
              <a:rPr sz="5136" b="1" spc="6" dirty="0">
                <a:latin typeface="Carlito"/>
                <a:cs typeface="Carlito"/>
              </a:rPr>
              <a:t>0</a:t>
            </a:r>
            <a:r>
              <a:rPr sz="5136" b="1" dirty="0">
                <a:latin typeface="Carlito"/>
                <a:cs typeface="Carlito"/>
              </a:rPr>
              <a:t>4</a:t>
            </a:r>
            <a:endParaRPr sz="5136" dirty="0">
              <a:latin typeface="Carlito"/>
              <a:cs typeface="Carlito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522901" y="5354988"/>
            <a:ext cx="810813" cy="648888"/>
          </a:xfrm>
          <a:custGeom>
            <a:avLst/>
            <a:gdLst/>
            <a:ahLst/>
            <a:cxnLst/>
            <a:rect l="l" t="t" r="r" b="b"/>
            <a:pathLst>
              <a:path w="375285" h="388620">
                <a:moveTo>
                  <a:pt x="374903" y="388620"/>
                </a:moveTo>
                <a:lnTo>
                  <a:pt x="0" y="388620"/>
                </a:lnTo>
                <a:lnTo>
                  <a:pt x="0" y="0"/>
                </a:lnTo>
                <a:lnTo>
                  <a:pt x="374903" y="0"/>
                </a:lnTo>
                <a:lnTo>
                  <a:pt x="374903" y="388620"/>
                </a:lnTo>
                <a:close/>
              </a:path>
            </a:pathLst>
          </a:custGeom>
          <a:solidFill>
            <a:srgbClr val="FFC32D"/>
          </a:solidFill>
        </p:spPr>
        <p:txBody>
          <a:bodyPr wrap="square" lIns="0" tIns="0" rIns="0" bIns="0" rtlCol="0"/>
          <a:lstStyle/>
          <a:p>
            <a:endParaRPr sz="4108"/>
          </a:p>
        </p:txBody>
      </p:sp>
      <p:sp>
        <p:nvSpPr>
          <p:cNvPr id="30" name="object 30"/>
          <p:cNvSpPr txBox="1"/>
          <p:nvPr/>
        </p:nvSpPr>
        <p:spPr>
          <a:xfrm>
            <a:off x="8229763" y="5283449"/>
            <a:ext cx="1139250" cy="806810"/>
          </a:xfrm>
          <a:prstGeom prst="rect">
            <a:avLst/>
          </a:prstGeom>
        </p:spPr>
        <p:txBody>
          <a:bodyPr vert="horz" wrap="square" lIns="0" tIns="16306" rIns="0" bIns="0" rtlCol="0">
            <a:spAutoFit/>
          </a:bodyPr>
          <a:lstStyle/>
          <a:p>
            <a:pPr>
              <a:spcBef>
                <a:spcPts val="128"/>
              </a:spcBef>
            </a:pPr>
            <a:r>
              <a:rPr sz="5136" b="1" spc="6" dirty="0">
                <a:latin typeface="Carlito"/>
                <a:cs typeface="Carlito"/>
              </a:rPr>
              <a:t>0</a:t>
            </a:r>
            <a:r>
              <a:rPr sz="5136" b="1" dirty="0">
                <a:latin typeface="Carlito"/>
                <a:cs typeface="Carlito"/>
              </a:rPr>
              <a:t>5</a:t>
            </a:r>
            <a:endParaRPr sz="5136" dirty="0">
              <a:latin typeface="Carlito"/>
              <a:cs typeface="Carlito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572094" y="6454093"/>
            <a:ext cx="797520" cy="841625"/>
          </a:xfrm>
          <a:custGeom>
            <a:avLst/>
            <a:gdLst/>
            <a:ahLst/>
            <a:cxnLst/>
            <a:rect l="l" t="t" r="r" b="b"/>
            <a:pathLst>
              <a:path w="376554" h="387350">
                <a:moveTo>
                  <a:pt x="376427" y="387096"/>
                </a:moveTo>
                <a:lnTo>
                  <a:pt x="0" y="387096"/>
                </a:lnTo>
                <a:lnTo>
                  <a:pt x="0" y="0"/>
                </a:lnTo>
                <a:lnTo>
                  <a:pt x="376427" y="0"/>
                </a:lnTo>
                <a:lnTo>
                  <a:pt x="376427" y="387096"/>
                </a:lnTo>
                <a:close/>
              </a:path>
            </a:pathLst>
          </a:custGeom>
          <a:solidFill>
            <a:srgbClr val="FFC32D"/>
          </a:solidFill>
        </p:spPr>
        <p:txBody>
          <a:bodyPr wrap="square" lIns="0" tIns="0" rIns="0" bIns="0" rtlCol="0"/>
          <a:lstStyle/>
          <a:p>
            <a:endParaRPr sz="4108"/>
          </a:p>
        </p:txBody>
      </p:sp>
      <p:sp>
        <p:nvSpPr>
          <p:cNvPr id="32" name="object 32"/>
          <p:cNvSpPr txBox="1"/>
          <p:nvPr/>
        </p:nvSpPr>
        <p:spPr>
          <a:xfrm>
            <a:off x="8229764" y="6454096"/>
            <a:ext cx="1201367" cy="806810"/>
          </a:xfrm>
          <a:prstGeom prst="rect">
            <a:avLst/>
          </a:prstGeom>
        </p:spPr>
        <p:txBody>
          <a:bodyPr vert="horz" wrap="square" lIns="0" tIns="16306" rIns="0" bIns="0" rtlCol="0">
            <a:spAutoFit/>
          </a:bodyPr>
          <a:lstStyle/>
          <a:p>
            <a:pPr>
              <a:spcBef>
                <a:spcPts val="128"/>
              </a:spcBef>
            </a:pPr>
            <a:r>
              <a:rPr sz="5136" b="1" spc="6" dirty="0">
                <a:latin typeface="Carlito"/>
                <a:cs typeface="Carlito"/>
              </a:rPr>
              <a:t>0</a:t>
            </a:r>
            <a:r>
              <a:rPr sz="5136" b="1" dirty="0">
                <a:latin typeface="Carlito"/>
                <a:cs typeface="Carlito"/>
              </a:rPr>
              <a:t>6</a:t>
            </a:r>
            <a:endParaRPr sz="5136" dirty="0">
              <a:latin typeface="Carlito"/>
              <a:cs typeface="Carlito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282836" y="3061259"/>
            <a:ext cx="2311530" cy="3602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49"/>
              </a:lnSpc>
            </a:pPr>
            <a:r>
              <a:rPr lang="en-US" sz="2800" b="1" spc="-6" dirty="0">
                <a:latin typeface="Carlito"/>
                <a:cs typeface="Carlito"/>
              </a:rPr>
              <a:t>What </a:t>
            </a:r>
            <a:r>
              <a:rPr lang="en-US" sz="2800" b="1" spc="-32" dirty="0">
                <a:latin typeface="Carlito"/>
                <a:cs typeface="Carlito"/>
              </a:rPr>
              <a:t>We </a:t>
            </a:r>
            <a:r>
              <a:rPr lang="en-US" sz="2800" b="1" spc="6" dirty="0">
                <a:latin typeface="Carlito"/>
                <a:cs typeface="Carlito"/>
              </a:rPr>
              <a:t>Do</a:t>
            </a:r>
            <a:r>
              <a:rPr lang="en-US" sz="2800" b="1" dirty="0">
                <a:latin typeface="Carlito"/>
                <a:cs typeface="Carlito"/>
              </a:rPr>
              <a:t> ?</a:t>
            </a:r>
            <a:endParaRPr lang="en-US" sz="2800" dirty="0">
              <a:latin typeface="Carlito"/>
              <a:cs typeface="Carl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0"/>
            <a:ext cx="14471649" cy="814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889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500897" y="0"/>
            <a:ext cx="3855873" cy="8140700"/>
            <a:chOff x="1502663" y="1127760"/>
            <a:chExt cx="1510665" cy="3429000"/>
          </a:xfrm>
        </p:grpSpPr>
        <p:sp>
          <p:nvSpPr>
            <p:cNvPr id="4" name="object 4"/>
            <p:cNvSpPr/>
            <p:nvPr/>
          </p:nvSpPr>
          <p:spPr>
            <a:xfrm>
              <a:off x="1502663" y="1127760"/>
              <a:ext cx="1510665" cy="3429000"/>
            </a:xfrm>
            <a:custGeom>
              <a:avLst/>
              <a:gdLst/>
              <a:ahLst/>
              <a:cxnLst/>
              <a:rect l="l" t="t" r="r" b="b"/>
              <a:pathLst>
                <a:path w="1510664" h="3429000">
                  <a:moveTo>
                    <a:pt x="1510284" y="3429000"/>
                  </a:moveTo>
                  <a:lnTo>
                    <a:pt x="0" y="3429000"/>
                  </a:lnTo>
                  <a:lnTo>
                    <a:pt x="0" y="0"/>
                  </a:lnTo>
                  <a:lnTo>
                    <a:pt x="1510284" y="0"/>
                  </a:lnTo>
                  <a:lnTo>
                    <a:pt x="1510284" y="3429000"/>
                  </a:lnTo>
                  <a:close/>
                </a:path>
              </a:pathLst>
            </a:custGeom>
            <a:solidFill>
              <a:srgbClr val="FFC32D"/>
            </a:solidFill>
          </p:spPr>
          <p:txBody>
            <a:bodyPr wrap="square" lIns="0" tIns="0" rIns="0" bIns="0" rtlCol="0"/>
            <a:lstStyle/>
            <a:p>
              <a:endParaRPr sz="2311"/>
            </a:p>
          </p:txBody>
        </p:sp>
        <p:sp>
          <p:nvSpPr>
            <p:cNvPr id="5" name="object 5"/>
            <p:cNvSpPr/>
            <p:nvPr/>
          </p:nvSpPr>
          <p:spPr>
            <a:xfrm>
              <a:off x="1607820" y="2054352"/>
              <a:ext cx="1201420" cy="830580"/>
            </a:xfrm>
            <a:custGeom>
              <a:avLst/>
              <a:gdLst/>
              <a:ahLst/>
              <a:cxnLst/>
              <a:rect l="l" t="t" r="r" b="b"/>
              <a:pathLst>
                <a:path w="1201420" h="830580">
                  <a:moveTo>
                    <a:pt x="278701" y="830580"/>
                  </a:moveTo>
                  <a:lnTo>
                    <a:pt x="239323" y="828828"/>
                  </a:lnTo>
                  <a:lnTo>
                    <a:pt x="171210" y="814787"/>
                  </a:lnTo>
                  <a:lnTo>
                    <a:pt x="116953" y="786852"/>
                  </a:lnTo>
                  <a:lnTo>
                    <a:pt x="74195" y="746237"/>
                  </a:lnTo>
                  <a:lnTo>
                    <a:pt x="42350" y="693303"/>
                  </a:lnTo>
                  <a:lnTo>
                    <a:pt x="20204" y="628516"/>
                  </a:lnTo>
                  <a:lnTo>
                    <a:pt x="7152" y="552204"/>
                  </a:lnTo>
                  <a:lnTo>
                    <a:pt x="3190" y="510170"/>
                  </a:lnTo>
                  <a:lnTo>
                    <a:pt x="809" y="465748"/>
                  </a:lnTo>
                  <a:lnTo>
                    <a:pt x="0" y="418433"/>
                  </a:lnTo>
                  <a:lnTo>
                    <a:pt x="997" y="371873"/>
                  </a:lnTo>
                  <a:lnTo>
                    <a:pt x="3976" y="327493"/>
                  </a:lnTo>
                  <a:lnTo>
                    <a:pt x="8920" y="285291"/>
                  </a:lnTo>
                  <a:lnTo>
                    <a:pt x="15811" y="245268"/>
                  </a:lnTo>
                  <a:lnTo>
                    <a:pt x="24882" y="207838"/>
                  </a:lnTo>
                  <a:lnTo>
                    <a:pt x="50275" y="141621"/>
                  </a:lnTo>
                  <a:lnTo>
                    <a:pt x="85402" y="87226"/>
                  </a:lnTo>
                  <a:lnTo>
                    <a:pt x="130940" y="45402"/>
                  </a:lnTo>
                  <a:lnTo>
                    <a:pt x="187178" y="16488"/>
                  </a:lnTo>
                  <a:lnTo>
                    <a:pt x="255472" y="1876"/>
                  </a:lnTo>
                  <a:lnTo>
                    <a:pt x="294227" y="0"/>
                  </a:lnTo>
                  <a:lnTo>
                    <a:pt x="333678" y="1821"/>
                  </a:lnTo>
                  <a:lnTo>
                    <a:pt x="401972" y="15966"/>
                  </a:lnTo>
                  <a:lnTo>
                    <a:pt x="456534" y="43984"/>
                  </a:lnTo>
                  <a:lnTo>
                    <a:pt x="499435" y="84626"/>
                  </a:lnTo>
                  <a:lnTo>
                    <a:pt x="527070" y="129540"/>
                  </a:lnTo>
                  <a:lnTo>
                    <a:pt x="287369" y="129540"/>
                  </a:lnTo>
                  <a:lnTo>
                    <a:pt x="269995" y="130700"/>
                  </a:lnTo>
                  <a:lnTo>
                    <a:pt x="227266" y="147256"/>
                  </a:lnTo>
                  <a:lnTo>
                    <a:pt x="197155" y="183716"/>
                  </a:lnTo>
                  <a:lnTo>
                    <a:pt x="177760" y="239887"/>
                  </a:lnTo>
                  <a:lnTo>
                    <a:pt x="170116" y="288131"/>
                  </a:lnTo>
                  <a:lnTo>
                    <a:pt x="165996" y="345138"/>
                  </a:lnTo>
                  <a:lnTo>
                    <a:pt x="164592" y="410718"/>
                  </a:lnTo>
                  <a:lnTo>
                    <a:pt x="165019" y="451653"/>
                  </a:lnTo>
                  <a:lnTo>
                    <a:pt x="168409" y="522415"/>
                  </a:lnTo>
                  <a:lnTo>
                    <a:pt x="175251" y="578834"/>
                  </a:lnTo>
                  <a:lnTo>
                    <a:pt x="185901" y="623411"/>
                  </a:lnTo>
                  <a:lnTo>
                    <a:pt x="209288" y="669607"/>
                  </a:lnTo>
                  <a:lnTo>
                    <a:pt x="242030" y="693659"/>
                  </a:lnTo>
                  <a:lnTo>
                    <a:pt x="284892" y="701040"/>
                  </a:lnTo>
                  <a:lnTo>
                    <a:pt x="516576" y="701040"/>
                  </a:lnTo>
                  <a:lnTo>
                    <a:pt x="507015" y="717899"/>
                  </a:lnTo>
                  <a:lnTo>
                    <a:pt x="466808" y="766107"/>
                  </a:lnTo>
                  <a:lnTo>
                    <a:pt x="415956" y="801528"/>
                  </a:lnTo>
                  <a:lnTo>
                    <a:pt x="353615" y="823341"/>
                  </a:lnTo>
                  <a:lnTo>
                    <a:pt x="317721" y="828773"/>
                  </a:lnTo>
                  <a:lnTo>
                    <a:pt x="278701" y="830580"/>
                  </a:lnTo>
                  <a:close/>
                </a:path>
                <a:path w="1201420" h="830580">
                  <a:moveTo>
                    <a:pt x="516576" y="701040"/>
                  </a:moveTo>
                  <a:lnTo>
                    <a:pt x="284892" y="701040"/>
                  </a:lnTo>
                  <a:lnTo>
                    <a:pt x="296609" y="700612"/>
                  </a:lnTo>
                  <a:lnTo>
                    <a:pt x="307621" y="699194"/>
                  </a:lnTo>
                  <a:lnTo>
                    <a:pt x="344935" y="683764"/>
                  </a:lnTo>
                  <a:lnTo>
                    <a:pt x="372737" y="652736"/>
                  </a:lnTo>
                  <a:lnTo>
                    <a:pt x="391525" y="605873"/>
                  </a:lnTo>
                  <a:lnTo>
                    <a:pt x="400937" y="560790"/>
                  </a:lnTo>
                  <a:lnTo>
                    <a:pt x="406241" y="506730"/>
                  </a:lnTo>
                  <a:lnTo>
                    <a:pt x="407908" y="465748"/>
                  </a:lnTo>
                  <a:lnTo>
                    <a:pt x="408376" y="412242"/>
                  </a:lnTo>
                  <a:lnTo>
                    <a:pt x="408250" y="393013"/>
                  </a:lnTo>
                  <a:lnTo>
                    <a:pt x="406744" y="342721"/>
                  </a:lnTo>
                  <a:lnTo>
                    <a:pt x="403612" y="298964"/>
                  </a:lnTo>
                  <a:lnTo>
                    <a:pt x="398820" y="261063"/>
                  </a:lnTo>
                  <a:lnTo>
                    <a:pt x="388548" y="214514"/>
                  </a:lnTo>
                  <a:lnTo>
                    <a:pt x="369189" y="169711"/>
                  </a:lnTo>
                  <a:lnTo>
                    <a:pt x="342114" y="142744"/>
                  </a:lnTo>
                  <a:lnTo>
                    <a:pt x="297693" y="129949"/>
                  </a:lnTo>
                  <a:lnTo>
                    <a:pt x="287369" y="129540"/>
                  </a:lnTo>
                  <a:lnTo>
                    <a:pt x="527070" y="129540"/>
                  </a:lnTo>
                  <a:lnTo>
                    <a:pt x="543425" y="168413"/>
                  </a:lnTo>
                  <a:lnTo>
                    <a:pt x="560641" y="239077"/>
                  </a:lnTo>
                  <a:lnTo>
                    <a:pt x="566072" y="278618"/>
                  </a:lnTo>
                  <a:lnTo>
                    <a:pt x="569940" y="320659"/>
                  </a:lnTo>
                  <a:lnTo>
                    <a:pt x="572254" y="365200"/>
                  </a:lnTo>
                  <a:lnTo>
                    <a:pt x="573024" y="412242"/>
                  </a:lnTo>
                  <a:lnTo>
                    <a:pt x="572058" y="459142"/>
                  </a:lnTo>
                  <a:lnTo>
                    <a:pt x="569154" y="503693"/>
                  </a:lnTo>
                  <a:lnTo>
                    <a:pt x="564304" y="545906"/>
                  </a:lnTo>
                  <a:lnTo>
                    <a:pt x="557498" y="585787"/>
                  </a:lnTo>
                  <a:lnTo>
                    <a:pt x="548552" y="623132"/>
                  </a:lnTo>
                  <a:lnTo>
                    <a:pt x="523302" y="689179"/>
                  </a:lnTo>
                  <a:lnTo>
                    <a:pt x="516576" y="701040"/>
                  </a:lnTo>
                  <a:close/>
                </a:path>
                <a:path w="1201420" h="830580">
                  <a:moveTo>
                    <a:pt x="696182" y="207359"/>
                  </a:moveTo>
                  <a:lnTo>
                    <a:pt x="679704" y="168116"/>
                  </a:lnTo>
                  <a:lnTo>
                    <a:pt x="678180" y="123063"/>
                  </a:lnTo>
                  <a:lnTo>
                    <a:pt x="678561" y="115157"/>
                  </a:lnTo>
                  <a:lnTo>
                    <a:pt x="688943" y="76200"/>
                  </a:lnTo>
                  <a:lnTo>
                    <a:pt x="726186" y="48101"/>
                  </a:lnTo>
                  <a:lnTo>
                    <a:pt x="762779" y="31277"/>
                  </a:lnTo>
                  <a:lnTo>
                    <a:pt x="809196" y="15811"/>
                  </a:lnTo>
                  <a:lnTo>
                    <a:pt x="862683" y="4272"/>
                  </a:lnTo>
                  <a:lnTo>
                    <a:pt x="900792" y="519"/>
                  </a:lnTo>
                  <a:lnTo>
                    <a:pt x="920400" y="0"/>
                  </a:lnTo>
                  <a:lnTo>
                    <a:pt x="950706" y="1052"/>
                  </a:lnTo>
                  <a:lnTo>
                    <a:pt x="1005389" y="9014"/>
                  </a:lnTo>
                  <a:lnTo>
                    <a:pt x="1052180" y="24604"/>
                  </a:lnTo>
                  <a:lnTo>
                    <a:pt x="1091081" y="46607"/>
                  </a:lnTo>
                  <a:lnTo>
                    <a:pt x="1122085" y="74716"/>
                  </a:lnTo>
                  <a:lnTo>
                    <a:pt x="1145192" y="108253"/>
                  </a:lnTo>
                  <a:lnTo>
                    <a:pt x="1160242" y="146304"/>
                  </a:lnTo>
                  <a:lnTo>
                    <a:pt x="872299" y="146304"/>
                  </a:lnTo>
                  <a:lnTo>
                    <a:pt x="854544" y="146946"/>
                  </a:lnTo>
                  <a:lnTo>
                    <a:pt x="807529" y="155733"/>
                  </a:lnTo>
                  <a:lnTo>
                    <a:pt x="769033" y="171003"/>
                  </a:lnTo>
                  <a:lnTo>
                    <a:pt x="729775" y="192827"/>
                  </a:lnTo>
                  <a:lnTo>
                    <a:pt x="712660" y="204216"/>
                  </a:lnTo>
                  <a:lnTo>
                    <a:pt x="705456" y="207264"/>
                  </a:lnTo>
                  <a:lnTo>
                    <a:pt x="699897" y="207264"/>
                  </a:lnTo>
                  <a:lnTo>
                    <a:pt x="696182" y="207359"/>
                  </a:lnTo>
                  <a:close/>
                </a:path>
                <a:path w="1201420" h="830580">
                  <a:moveTo>
                    <a:pt x="1179671" y="816864"/>
                  </a:moveTo>
                  <a:lnTo>
                    <a:pt x="705326" y="816864"/>
                  </a:lnTo>
                  <a:lnTo>
                    <a:pt x="697515" y="816197"/>
                  </a:lnTo>
                  <a:lnTo>
                    <a:pt x="690848" y="814482"/>
                  </a:lnTo>
                  <a:lnTo>
                    <a:pt x="684180" y="812863"/>
                  </a:lnTo>
                  <a:lnTo>
                    <a:pt x="664507" y="776696"/>
                  </a:lnTo>
                  <a:lnTo>
                    <a:pt x="663063" y="738671"/>
                  </a:lnTo>
                  <a:lnTo>
                    <a:pt x="663428" y="729555"/>
                  </a:lnTo>
                  <a:lnTo>
                    <a:pt x="671607" y="687324"/>
                  </a:lnTo>
                  <a:lnTo>
                    <a:pt x="693289" y="653510"/>
                  </a:lnTo>
                  <a:lnTo>
                    <a:pt x="863471" y="470951"/>
                  </a:lnTo>
                  <a:lnTo>
                    <a:pt x="881276" y="450770"/>
                  </a:lnTo>
                  <a:lnTo>
                    <a:pt x="910780" y="413194"/>
                  </a:lnTo>
                  <a:lnTo>
                    <a:pt x="933426" y="379130"/>
                  </a:lnTo>
                  <a:lnTo>
                    <a:pt x="957088" y="333778"/>
                  </a:lnTo>
                  <a:lnTo>
                    <a:pt x="970121" y="294036"/>
                  </a:lnTo>
                  <a:lnTo>
                    <a:pt x="975360" y="246888"/>
                  </a:lnTo>
                  <a:lnTo>
                    <a:pt x="974964" y="236795"/>
                  </a:lnTo>
                  <a:lnTo>
                    <a:pt x="965220" y="199056"/>
                  </a:lnTo>
                  <a:lnTo>
                    <a:pt x="935283" y="163508"/>
                  </a:lnTo>
                  <a:lnTo>
                    <a:pt x="896719" y="148363"/>
                  </a:lnTo>
                  <a:lnTo>
                    <a:pt x="872299" y="146304"/>
                  </a:lnTo>
                  <a:lnTo>
                    <a:pt x="1160242" y="146304"/>
                  </a:lnTo>
                  <a:lnTo>
                    <a:pt x="1160389" y="146741"/>
                  </a:lnTo>
                  <a:lnTo>
                    <a:pt x="1165121" y="167211"/>
                  </a:lnTo>
                  <a:lnTo>
                    <a:pt x="1167961" y="188395"/>
                  </a:lnTo>
                  <a:lnTo>
                    <a:pt x="1168908" y="210312"/>
                  </a:lnTo>
                  <a:lnTo>
                    <a:pt x="1168443" y="229796"/>
                  </a:lnTo>
                  <a:lnTo>
                    <a:pt x="1164728" y="268229"/>
                  </a:lnTo>
                  <a:lnTo>
                    <a:pt x="1156747" y="306466"/>
                  </a:lnTo>
                  <a:lnTo>
                    <a:pt x="1141212" y="347186"/>
                  </a:lnTo>
                  <a:lnTo>
                    <a:pt x="1117426" y="391063"/>
                  </a:lnTo>
                  <a:lnTo>
                    <a:pt x="1084175" y="439421"/>
                  </a:lnTo>
                  <a:lnTo>
                    <a:pt x="1040761" y="492853"/>
                  </a:lnTo>
                  <a:lnTo>
                    <a:pt x="1014079" y="522517"/>
                  </a:lnTo>
                  <a:lnTo>
                    <a:pt x="983896" y="554289"/>
                  </a:lnTo>
                  <a:lnTo>
                    <a:pt x="950214" y="588168"/>
                  </a:lnTo>
                  <a:lnTo>
                    <a:pt x="856488" y="684276"/>
                  </a:lnTo>
                  <a:lnTo>
                    <a:pt x="1172908" y="684276"/>
                  </a:lnTo>
                  <a:lnTo>
                    <a:pt x="1177099" y="684371"/>
                  </a:lnTo>
                  <a:lnTo>
                    <a:pt x="1199102" y="720185"/>
                  </a:lnTo>
                  <a:lnTo>
                    <a:pt x="1200821" y="759072"/>
                  </a:lnTo>
                  <a:lnTo>
                    <a:pt x="1200542" y="767155"/>
                  </a:lnTo>
                  <a:lnTo>
                    <a:pt x="1194720" y="802005"/>
                  </a:lnTo>
                  <a:lnTo>
                    <a:pt x="1192625" y="807434"/>
                  </a:lnTo>
                  <a:lnTo>
                    <a:pt x="1189958" y="811244"/>
                  </a:lnTo>
                  <a:lnTo>
                    <a:pt x="1186624" y="813530"/>
                  </a:lnTo>
                  <a:lnTo>
                    <a:pt x="1183386" y="815816"/>
                  </a:lnTo>
                  <a:lnTo>
                    <a:pt x="1179671" y="816864"/>
                  </a:lnTo>
                  <a:close/>
                </a:path>
                <a:path w="1201420" h="830580">
                  <a:moveTo>
                    <a:pt x="705231" y="207359"/>
                  </a:moveTo>
                  <a:lnTo>
                    <a:pt x="699897" y="207264"/>
                  </a:lnTo>
                  <a:lnTo>
                    <a:pt x="705456" y="207264"/>
                  </a:lnTo>
                  <a:lnTo>
                    <a:pt x="705231" y="2073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311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834655" y="4810605"/>
            <a:ext cx="3522114" cy="411638"/>
          </a:xfrm>
          <a:prstGeom prst="rect">
            <a:avLst/>
          </a:prstGeom>
        </p:spPr>
        <p:txBody>
          <a:bodyPr vert="horz" wrap="square" lIns="0" tIns="16306" rIns="0" bIns="0" rtlCol="0">
            <a:spAutoFit/>
          </a:bodyPr>
          <a:lstStyle/>
          <a:p>
            <a:pPr>
              <a:spcBef>
                <a:spcPts val="128"/>
              </a:spcBef>
            </a:pPr>
            <a:r>
              <a:rPr sz="2568" b="1" spc="-13" dirty="0">
                <a:latin typeface="Carlito"/>
                <a:cs typeface="Carlito"/>
              </a:rPr>
              <a:t>Persiapan</a:t>
            </a:r>
            <a:r>
              <a:rPr sz="2568" b="1" spc="-58" dirty="0">
                <a:latin typeface="Carlito"/>
                <a:cs typeface="Carlito"/>
              </a:rPr>
              <a:t> </a:t>
            </a:r>
            <a:r>
              <a:rPr sz="2568" b="1" spc="-6" dirty="0">
                <a:latin typeface="Carlito"/>
                <a:cs typeface="Carlito"/>
              </a:rPr>
              <a:t>Dokumen</a:t>
            </a:r>
            <a:endParaRPr sz="2568" dirty="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01028" y="446767"/>
            <a:ext cx="8022594" cy="6826096"/>
          </a:xfrm>
          <a:prstGeom prst="rect">
            <a:avLst/>
          </a:prstGeom>
        </p:spPr>
        <p:txBody>
          <a:bodyPr vert="horz" wrap="square" lIns="0" tIns="15491" rIns="0" bIns="0" rtlCol="0">
            <a:spAutoFit/>
          </a:bodyPr>
          <a:lstStyle/>
          <a:p>
            <a:pPr marL="506287" marR="804678">
              <a:spcBef>
                <a:spcPts val="122"/>
              </a:spcBef>
            </a:pPr>
            <a:r>
              <a:rPr sz="2311" spc="-6" dirty="0">
                <a:latin typeface="Carlito"/>
                <a:cs typeface="Carlito"/>
              </a:rPr>
              <a:t>Didalam melakukan </a:t>
            </a:r>
            <a:r>
              <a:rPr sz="2311" spc="-13" dirty="0">
                <a:latin typeface="Carlito"/>
                <a:cs typeface="Carlito"/>
              </a:rPr>
              <a:t>pemeriksaan, Tim Pemeriksa </a:t>
            </a:r>
            <a:r>
              <a:rPr sz="2311" spc="-6" dirty="0">
                <a:latin typeface="Carlito"/>
                <a:cs typeface="Carlito"/>
              </a:rPr>
              <a:t>akan  mengirimkan </a:t>
            </a:r>
            <a:r>
              <a:rPr sz="2311" b="1" spc="-13" dirty="0">
                <a:latin typeface="Carlito"/>
                <a:cs typeface="Carlito"/>
              </a:rPr>
              <a:t>SP2 (Surat Perintah </a:t>
            </a:r>
            <a:r>
              <a:rPr sz="2311" b="1" spc="-6" dirty="0">
                <a:latin typeface="Carlito"/>
                <a:cs typeface="Carlito"/>
              </a:rPr>
              <a:t>Pemeriksaan) </a:t>
            </a:r>
            <a:r>
              <a:rPr sz="2311" spc="-6" dirty="0">
                <a:latin typeface="Carlito"/>
                <a:cs typeface="Carlito"/>
              </a:rPr>
              <a:t>disertai  </a:t>
            </a:r>
            <a:r>
              <a:rPr sz="2311" spc="-13" dirty="0">
                <a:latin typeface="Carlito"/>
                <a:cs typeface="Carlito"/>
              </a:rPr>
              <a:t>dengan </a:t>
            </a:r>
            <a:r>
              <a:rPr sz="2311" b="1" spc="-13" dirty="0">
                <a:latin typeface="Carlito"/>
                <a:cs typeface="Carlito"/>
              </a:rPr>
              <a:t>Surat Permintaan</a:t>
            </a:r>
            <a:r>
              <a:rPr sz="2311" b="1" spc="32" dirty="0">
                <a:latin typeface="Carlito"/>
                <a:cs typeface="Carlito"/>
              </a:rPr>
              <a:t> </a:t>
            </a:r>
            <a:r>
              <a:rPr sz="2311" b="1" spc="-6" dirty="0">
                <a:latin typeface="Carlito"/>
                <a:cs typeface="Carlito"/>
              </a:rPr>
              <a:t>Data/Dokumen</a:t>
            </a:r>
            <a:r>
              <a:rPr sz="2311" spc="-6" dirty="0">
                <a:latin typeface="Carlito"/>
                <a:cs typeface="Carlito"/>
              </a:rPr>
              <a:t>.</a:t>
            </a:r>
            <a:endParaRPr sz="2311" dirty="0">
              <a:latin typeface="Carlito"/>
              <a:cs typeface="Carlito"/>
            </a:endParaRPr>
          </a:p>
          <a:p>
            <a:pPr marL="506287"/>
            <a:r>
              <a:rPr sz="2311" spc="-13" dirty="0">
                <a:latin typeface="Carlito"/>
                <a:cs typeface="Carlito"/>
              </a:rPr>
              <a:t>Biasanya </a:t>
            </a:r>
            <a:r>
              <a:rPr sz="2311" spc="-6" dirty="0">
                <a:latin typeface="Carlito"/>
                <a:cs typeface="Carlito"/>
              </a:rPr>
              <a:t>dokumen yang </a:t>
            </a:r>
            <a:r>
              <a:rPr sz="2311" spc="-13" dirty="0">
                <a:latin typeface="Carlito"/>
                <a:cs typeface="Carlito"/>
              </a:rPr>
              <a:t>diminta </a:t>
            </a:r>
            <a:r>
              <a:rPr sz="2311" spc="-6" dirty="0">
                <a:latin typeface="Carlito"/>
                <a:cs typeface="Carlito"/>
              </a:rPr>
              <a:t>adalah</a:t>
            </a:r>
            <a:r>
              <a:rPr sz="2311" spc="45" dirty="0">
                <a:latin typeface="Carlito"/>
                <a:cs typeface="Carlito"/>
              </a:rPr>
              <a:t> </a:t>
            </a:r>
            <a:r>
              <a:rPr sz="2311" spc="-6" dirty="0">
                <a:latin typeface="Carlito"/>
                <a:cs typeface="Carlito"/>
              </a:rPr>
              <a:t>:</a:t>
            </a:r>
            <a:endParaRPr sz="2311" dirty="0">
              <a:latin typeface="Carlito"/>
              <a:cs typeface="Carlito"/>
            </a:endParaRPr>
          </a:p>
          <a:p>
            <a:pPr marL="727227" indent="-221755">
              <a:buAutoNum type="arabicPeriod"/>
              <a:tabLst>
                <a:tab pos="728042" algn="l"/>
              </a:tabLst>
            </a:pPr>
            <a:r>
              <a:rPr sz="2311" spc="-13" dirty="0">
                <a:latin typeface="Carlito"/>
                <a:cs typeface="Carlito"/>
              </a:rPr>
              <a:t>Laporan</a:t>
            </a:r>
            <a:r>
              <a:rPr sz="2311" dirty="0">
                <a:latin typeface="Carlito"/>
                <a:cs typeface="Carlito"/>
              </a:rPr>
              <a:t> </a:t>
            </a:r>
            <a:r>
              <a:rPr sz="2311" spc="-13" dirty="0">
                <a:latin typeface="Carlito"/>
                <a:cs typeface="Carlito"/>
              </a:rPr>
              <a:t>keuangan</a:t>
            </a:r>
            <a:endParaRPr sz="2311" dirty="0">
              <a:latin typeface="Carlito"/>
              <a:cs typeface="Carlito"/>
            </a:endParaRPr>
          </a:p>
          <a:p>
            <a:pPr marL="727227" indent="-221755">
              <a:buAutoNum type="arabicPeriod"/>
              <a:tabLst>
                <a:tab pos="728042" algn="l"/>
              </a:tabLst>
            </a:pPr>
            <a:r>
              <a:rPr sz="2311" spc="-6" dirty="0">
                <a:latin typeface="Carlito"/>
                <a:cs typeface="Carlito"/>
              </a:rPr>
              <a:t>Audit report </a:t>
            </a:r>
            <a:r>
              <a:rPr sz="2311" dirty="0">
                <a:latin typeface="Carlito"/>
                <a:cs typeface="Carlito"/>
              </a:rPr>
              <a:t>(jika</a:t>
            </a:r>
            <a:r>
              <a:rPr sz="2311" spc="-6" dirty="0">
                <a:latin typeface="Carlito"/>
                <a:cs typeface="Carlito"/>
              </a:rPr>
              <a:t> ada)</a:t>
            </a:r>
            <a:endParaRPr sz="2311" dirty="0">
              <a:latin typeface="Carlito"/>
              <a:cs typeface="Carlito"/>
            </a:endParaRPr>
          </a:p>
          <a:p>
            <a:pPr marL="727227" indent="-221755">
              <a:buAutoNum type="arabicPeriod"/>
              <a:tabLst>
                <a:tab pos="728042" algn="l"/>
              </a:tabLst>
            </a:pPr>
            <a:r>
              <a:rPr sz="2311" spc="-13" dirty="0">
                <a:latin typeface="Carlito"/>
                <a:cs typeface="Carlito"/>
              </a:rPr>
              <a:t>Rekening </a:t>
            </a:r>
            <a:r>
              <a:rPr sz="2311" spc="-19" dirty="0">
                <a:latin typeface="Carlito"/>
                <a:cs typeface="Carlito"/>
              </a:rPr>
              <a:t>koran</a:t>
            </a:r>
            <a:r>
              <a:rPr sz="2311" spc="26" dirty="0">
                <a:latin typeface="Carlito"/>
                <a:cs typeface="Carlito"/>
              </a:rPr>
              <a:t> </a:t>
            </a:r>
            <a:r>
              <a:rPr sz="2311" spc="-6" dirty="0">
                <a:latin typeface="Carlito"/>
                <a:cs typeface="Carlito"/>
              </a:rPr>
              <a:t>perusahaan</a:t>
            </a:r>
            <a:endParaRPr sz="2311" dirty="0">
              <a:latin typeface="Carlito"/>
              <a:cs typeface="Carlito"/>
            </a:endParaRPr>
          </a:p>
          <a:p>
            <a:pPr marL="727227" indent="-221755">
              <a:buAutoNum type="arabicPeriod"/>
              <a:tabLst>
                <a:tab pos="728042" algn="l"/>
              </a:tabLst>
            </a:pPr>
            <a:r>
              <a:rPr sz="2311" spc="-6" dirty="0">
                <a:latin typeface="Carlito"/>
                <a:cs typeface="Carlito"/>
              </a:rPr>
              <a:t>Akta pendirian</a:t>
            </a:r>
            <a:r>
              <a:rPr sz="2311" spc="6" dirty="0">
                <a:latin typeface="Carlito"/>
                <a:cs typeface="Carlito"/>
              </a:rPr>
              <a:t> </a:t>
            </a:r>
            <a:r>
              <a:rPr sz="2311" spc="-6" dirty="0">
                <a:latin typeface="Carlito"/>
                <a:cs typeface="Carlito"/>
              </a:rPr>
              <a:t>perusahaan</a:t>
            </a:r>
            <a:endParaRPr sz="2311" dirty="0">
              <a:latin typeface="Carlito"/>
              <a:cs typeface="Carlito"/>
            </a:endParaRPr>
          </a:p>
          <a:p>
            <a:pPr marL="727227" indent="-221755">
              <a:buAutoNum type="arabicPeriod"/>
              <a:tabLst>
                <a:tab pos="728042" algn="l"/>
              </a:tabLst>
            </a:pPr>
            <a:r>
              <a:rPr sz="2311" spc="-6" dirty="0">
                <a:latin typeface="Carlito"/>
                <a:cs typeface="Carlito"/>
              </a:rPr>
              <a:t>SPT </a:t>
            </a:r>
            <a:r>
              <a:rPr sz="2311" spc="-19" dirty="0">
                <a:latin typeface="Carlito"/>
                <a:cs typeface="Carlito"/>
              </a:rPr>
              <a:t>Tahunan </a:t>
            </a:r>
            <a:r>
              <a:rPr sz="2311" spc="-6" dirty="0">
                <a:latin typeface="Carlito"/>
                <a:cs typeface="Carlito"/>
              </a:rPr>
              <a:t>dan Bulanan,</a:t>
            </a:r>
            <a:r>
              <a:rPr sz="2311" spc="32" dirty="0">
                <a:latin typeface="Carlito"/>
                <a:cs typeface="Carlito"/>
              </a:rPr>
              <a:t> </a:t>
            </a:r>
            <a:r>
              <a:rPr sz="2311" spc="-6" dirty="0">
                <a:latin typeface="Carlito"/>
                <a:cs typeface="Carlito"/>
              </a:rPr>
              <a:t>dan</a:t>
            </a:r>
            <a:endParaRPr sz="2311" dirty="0">
              <a:latin typeface="Carlito"/>
              <a:cs typeface="Carlito"/>
            </a:endParaRPr>
          </a:p>
          <a:p>
            <a:pPr marL="727227" marR="978332" indent="-221755">
              <a:buAutoNum type="arabicPeriod"/>
              <a:tabLst>
                <a:tab pos="728042" algn="l"/>
              </a:tabLst>
            </a:pPr>
            <a:r>
              <a:rPr sz="2311" spc="-13" dirty="0">
                <a:latin typeface="Carlito"/>
                <a:cs typeface="Carlito"/>
              </a:rPr>
              <a:t>Dokumen-dokumen transaksi yang </a:t>
            </a:r>
            <a:r>
              <a:rPr sz="2311" spc="-6" dirty="0">
                <a:latin typeface="Carlito"/>
                <a:cs typeface="Carlito"/>
              </a:rPr>
              <a:t>terjadi selama  masa/tahun </a:t>
            </a:r>
            <a:r>
              <a:rPr sz="2311" spc="-13" dirty="0">
                <a:latin typeface="Carlito"/>
                <a:cs typeface="Carlito"/>
              </a:rPr>
              <a:t>terjadinya proses pemeriksaan</a:t>
            </a:r>
            <a:r>
              <a:rPr sz="2311" spc="180" dirty="0">
                <a:latin typeface="Carlito"/>
                <a:cs typeface="Carlito"/>
              </a:rPr>
              <a:t> </a:t>
            </a:r>
            <a:r>
              <a:rPr sz="2311" spc="-6" dirty="0">
                <a:latin typeface="Carlito"/>
                <a:cs typeface="Carlito"/>
              </a:rPr>
              <a:t>pajak.</a:t>
            </a:r>
            <a:endParaRPr sz="2311" dirty="0">
              <a:latin typeface="Carlito"/>
              <a:cs typeface="Carlito"/>
            </a:endParaRPr>
          </a:p>
          <a:p>
            <a:pPr marL="727227" marR="773697" indent="-221755">
              <a:buAutoNum type="arabicPeriod"/>
              <a:tabLst>
                <a:tab pos="728042" algn="l"/>
              </a:tabLst>
            </a:pPr>
            <a:r>
              <a:rPr sz="2311" spc="-6" dirty="0">
                <a:latin typeface="Carlito"/>
                <a:cs typeface="Carlito"/>
              </a:rPr>
              <a:t>File </a:t>
            </a:r>
            <a:r>
              <a:rPr sz="2311" spc="-13" dirty="0">
                <a:latin typeface="Carlito"/>
                <a:cs typeface="Carlito"/>
              </a:rPr>
              <a:t>softcopy </a:t>
            </a:r>
            <a:r>
              <a:rPr sz="2311" spc="-6" dirty="0">
                <a:latin typeface="Carlito"/>
                <a:cs typeface="Carlito"/>
              </a:rPr>
              <a:t>yang </a:t>
            </a:r>
            <a:r>
              <a:rPr sz="2311" spc="-13" dirty="0">
                <a:latin typeface="Carlito"/>
                <a:cs typeface="Carlito"/>
              </a:rPr>
              <a:t>diminta sesuai dengan permintaan  Tim Pemeriksa</a:t>
            </a:r>
            <a:r>
              <a:rPr sz="2311" spc="83" dirty="0">
                <a:latin typeface="Carlito"/>
                <a:cs typeface="Carlito"/>
              </a:rPr>
              <a:t> </a:t>
            </a:r>
            <a:r>
              <a:rPr sz="2311" spc="-13" dirty="0">
                <a:latin typeface="Carlito"/>
                <a:cs typeface="Carlito"/>
              </a:rPr>
              <a:t>Pajak</a:t>
            </a:r>
            <a:endParaRPr sz="2311" dirty="0">
              <a:latin typeface="Carlito"/>
              <a:cs typeface="Carlito"/>
            </a:endParaRPr>
          </a:p>
          <a:p>
            <a:pPr>
              <a:spcBef>
                <a:spcPts val="51"/>
              </a:spcBef>
            </a:pPr>
            <a:endParaRPr sz="2054" dirty="0">
              <a:latin typeface="Carlito"/>
              <a:cs typeface="Carlito"/>
            </a:endParaRPr>
          </a:p>
          <a:p>
            <a:pPr marL="506287"/>
            <a:r>
              <a:rPr sz="2311" spc="-6" dirty="0">
                <a:latin typeface="Carlito"/>
                <a:cs typeface="Carlito"/>
              </a:rPr>
              <a:t>Didalam setiap </a:t>
            </a:r>
            <a:r>
              <a:rPr sz="2311" spc="-13" dirty="0">
                <a:latin typeface="Carlito"/>
                <a:cs typeface="Carlito"/>
              </a:rPr>
              <a:t>melakukan penyerahan dokumen/data</a:t>
            </a:r>
            <a:r>
              <a:rPr sz="2311" spc="116" dirty="0">
                <a:latin typeface="Carlito"/>
                <a:cs typeface="Carlito"/>
              </a:rPr>
              <a:t> </a:t>
            </a:r>
            <a:r>
              <a:rPr sz="2311" spc="-26" dirty="0">
                <a:latin typeface="Carlito"/>
                <a:cs typeface="Carlito"/>
              </a:rPr>
              <a:t>ke</a:t>
            </a:r>
            <a:endParaRPr sz="2311" dirty="0">
              <a:latin typeface="Carlito"/>
              <a:cs typeface="Carlito"/>
            </a:endParaRPr>
          </a:p>
          <a:p>
            <a:pPr marL="506287" marR="530744">
              <a:lnSpc>
                <a:spcPct val="103000"/>
              </a:lnSpc>
              <a:spcBef>
                <a:spcPts val="430"/>
              </a:spcBef>
            </a:pPr>
            <a:r>
              <a:rPr sz="2311" spc="-6" dirty="0">
                <a:latin typeface="Carlito"/>
                <a:cs typeface="Carlito"/>
              </a:rPr>
              <a:t>tim </a:t>
            </a:r>
            <a:r>
              <a:rPr sz="2311" spc="-13" dirty="0">
                <a:latin typeface="Carlito"/>
                <a:cs typeface="Carlito"/>
              </a:rPr>
              <a:t>pemeriksa </a:t>
            </a:r>
            <a:r>
              <a:rPr sz="2311" spc="-6" dirty="0">
                <a:latin typeface="Carlito"/>
                <a:cs typeface="Carlito"/>
              </a:rPr>
              <a:t>perlu dibuatkan </a:t>
            </a:r>
            <a:r>
              <a:rPr sz="2311" b="1" spc="-6" dirty="0">
                <a:latin typeface="Carlito"/>
                <a:cs typeface="Carlito"/>
              </a:rPr>
              <a:t>tanda </a:t>
            </a:r>
            <a:r>
              <a:rPr sz="2311" b="1" spc="-13" dirty="0">
                <a:latin typeface="Carlito"/>
                <a:cs typeface="Carlito"/>
              </a:rPr>
              <a:t>terima </a:t>
            </a:r>
            <a:r>
              <a:rPr sz="2311" spc="-13" dirty="0">
                <a:latin typeface="Carlito"/>
                <a:cs typeface="Carlito"/>
              </a:rPr>
              <a:t>agar </a:t>
            </a:r>
            <a:r>
              <a:rPr sz="2311" spc="-6" dirty="0">
                <a:latin typeface="Carlito"/>
                <a:cs typeface="Carlito"/>
              </a:rPr>
              <a:t>nanti </a:t>
            </a:r>
            <a:r>
              <a:rPr sz="2311" spc="-13" dirty="0">
                <a:latin typeface="Carlito"/>
                <a:cs typeface="Carlito"/>
              </a:rPr>
              <a:t>saat  </a:t>
            </a:r>
            <a:r>
              <a:rPr sz="2311" spc="-6" dirty="0">
                <a:latin typeface="Carlito"/>
                <a:cs typeface="Carlito"/>
              </a:rPr>
              <a:t>pemeriksaan </a:t>
            </a:r>
            <a:r>
              <a:rPr sz="2311" dirty="0">
                <a:latin typeface="Carlito"/>
                <a:cs typeface="Carlito"/>
              </a:rPr>
              <a:t>pajak </a:t>
            </a:r>
            <a:r>
              <a:rPr sz="2311" spc="-6" dirty="0">
                <a:latin typeface="Carlito"/>
                <a:cs typeface="Carlito"/>
              </a:rPr>
              <a:t>telah </a:t>
            </a:r>
            <a:r>
              <a:rPr sz="2311" spc="-13" dirty="0">
                <a:latin typeface="Carlito"/>
                <a:cs typeface="Carlito"/>
              </a:rPr>
              <a:t>selesai, Wajib Pajak </a:t>
            </a:r>
            <a:r>
              <a:rPr sz="2311" spc="-6" dirty="0">
                <a:latin typeface="Carlito"/>
                <a:cs typeface="Carlito"/>
              </a:rPr>
              <a:t>dapat  </a:t>
            </a:r>
            <a:r>
              <a:rPr sz="2311" spc="-13" dirty="0">
                <a:latin typeface="Carlito"/>
                <a:cs typeface="Carlito"/>
              </a:rPr>
              <a:t>mengingat kembali dokumen-dokumen </a:t>
            </a:r>
            <a:r>
              <a:rPr sz="2311" spc="-6" dirty="0">
                <a:latin typeface="Carlito"/>
                <a:cs typeface="Carlito"/>
              </a:rPr>
              <a:t>apa saja yang sudah  diberikan </a:t>
            </a:r>
            <a:r>
              <a:rPr sz="2311" spc="-26" dirty="0">
                <a:latin typeface="Carlito"/>
                <a:cs typeface="Carlito"/>
              </a:rPr>
              <a:t>ke </a:t>
            </a:r>
            <a:r>
              <a:rPr sz="2311" spc="-6" dirty="0">
                <a:latin typeface="Carlito"/>
                <a:cs typeface="Carlito"/>
              </a:rPr>
              <a:t>Tim </a:t>
            </a:r>
            <a:r>
              <a:rPr sz="2311" spc="-13" dirty="0">
                <a:latin typeface="Carlito"/>
                <a:cs typeface="Carlito"/>
              </a:rPr>
              <a:t>Pemeriksa Pajak </a:t>
            </a:r>
            <a:r>
              <a:rPr sz="2311" spc="-6" dirty="0">
                <a:latin typeface="Carlito"/>
                <a:cs typeface="Carlito"/>
              </a:rPr>
              <a:t>di</a:t>
            </a:r>
            <a:r>
              <a:rPr sz="2311" spc="128" dirty="0">
                <a:latin typeface="Carlito"/>
                <a:cs typeface="Carlito"/>
              </a:rPr>
              <a:t> </a:t>
            </a:r>
            <a:r>
              <a:rPr sz="2311" spc="-51" dirty="0">
                <a:latin typeface="Carlito"/>
                <a:cs typeface="Carlito"/>
              </a:rPr>
              <a:t>KPP.</a:t>
            </a:r>
            <a:endParaRPr sz="2311" dirty="0">
              <a:latin typeface="Carlito"/>
              <a:cs typeface="Carlit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0459776" y="7520980"/>
            <a:ext cx="4011874" cy="619720"/>
            <a:chOff x="5174087" y="4343400"/>
            <a:chExt cx="1760366" cy="213360"/>
          </a:xfrm>
        </p:grpSpPr>
        <p:sp>
          <p:nvSpPr>
            <p:cNvPr id="9" name="object 9"/>
            <p:cNvSpPr/>
            <p:nvPr/>
          </p:nvSpPr>
          <p:spPr>
            <a:xfrm>
              <a:off x="6200907" y="4343400"/>
              <a:ext cx="733546" cy="213360"/>
            </a:xfrm>
            <a:custGeom>
              <a:avLst/>
              <a:gdLst/>
              <a:ahLst/>
              <a:cxnLst/>
              <a:rect l="l" t="t" r="r" b="b"/>
              <a:pathLst>
                <a:path w="570229" h="213360">
                  <a:moveTo>
                    <a:pt x="569976" y="213359"/>
                  </a:moveTo>
                  <a:lnTo>
                    <a:pt x="0" y="213359"/>
                  </a:lnTo>
                  <a:lnTo>
                    <a:pt x="0" y="0"/>
                  </a:lnTo>
                  <a:lnTo>
                    <a:pt x="569976" y="0"/>
                  </a:lnTo>
                  <a:lnTo>
                    <a:pt x="569976" y="213359"/>
                  </a:lnTo>
                  <a:close/>
                </a:path>
              </a:pathLst>
            </a:custGeom>
            <a:solidFill>
              <a:srgbClr val="EF2328"/>
            </a:solidFill>
          </p:spPr>
          <p:txBody>
            <a:bodyPr wrap="square" lIns="0" tIns="0" rIns="0" bIns="0" rtlCol="0"/>
            <a:lstStyle/>
            <a:p>
              <a:endParaRPr sz="2311"/>
            </a:p>
          </p:txBody>
        </p:sp>
        <p:sp>
          <p:nvSpPr>
            <p:cNvPr id="10" name="object 10"/>
            <p:cNvSpPr/>
            <p:nvPr/>
          </p:nvSpPr>
          <p:spPr>
            <a:xfrm>
              <a:off x="5174087" y="4364835"/>
              <a:ext cx="803356" cy="1418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311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2"/>
          <p:cNvSpPr/>
          <p:nvPr/>
        </p:nvSpPr>
        <p:spPr>
          <a:xfrm>
            <a:off x="0" y="0"/>
            <a:ext cx="1368425" cy="8140700"/>
          </a:xfrm>
          <a:custGeom>
            <a:avLst/>
            <a:gdLst/>
            <a:ahLst/>
            <a:cxnLst/>
            <a:rect l="l" t="t" r="r" b="b"/>
            <a:pathLst>
              <a:path w="391794" h="3429000">
                <a:moveTo>
                  <a:pt x="391668" y="3429000"/>
                </a:moveTo>
                <a:lnTo>
                  <a:pt x="0" y="3429000"/>
                </a:lnTo>
                <a:lnTo>
                  <a:pt x="0" y="0"/>
                </a:lnTo>
                <a:lnTo>
                  <a:pt x="391668" y="0"/>
                </a:lnTo>
                <a:lnTo>
                  <a:pt x="391668" y="3429000"/>
                </a:lnTo>
                <a:close/>
              </a:path>
            </a:pathLst>
          </a:custGeom>
          <a:solidFill>
            <a:srgbClr val="EF2328"/>
          </a:solidFill>
        </p:spPr>
        <p:txBody>
          <a:bodyPr wrap="square" lIns="0" tIns="0" rIns="0" bIns="0" rtlCol="0"/>
          <a:lstStyle/>
          <a:p>
            <a:endParaRPr sz="2311"/>
          </a:p>
        </p:txBody>
      </p:sp>
      <p:graphicFrame>
        <p:nvGraphicFramePr>
          <p:cNvPr id="4" name="objec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927809"/>
              </p:ext>
            </p:extLst>
          </p:nvPr>
        </p:nvGraphicFramePr>
        <p:xfrm>
          <a:off x="2003014" y="2031003"/>
          <a:ext cx="731520" cy="5120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</a:pPr>
                      <a:r>
                        <a:rPr sz="3600" b="1" dirty="0">
                          <a:latin typeface="Carlito"/>
                          <a:cs typeface="Carlito"/>
                        </a:rPr>
                        <a:t>01</a:t>
                      </a:r>
                      <a:endParaRPr sz="3600" dirty="0">
                        <a:latin typeface="Carlito"/>
                        <a:cs typeface="Carlito"/>
                      </a:endParaRPr>
                    </a:p>
                  </a:txBody>
                  <a:tcPr marL="0" marR="0" marT="0" marB="0" anchor="ctr"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3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3600" b="1" dirty="0">
                          <a:latin typeface="Carlito"/>
                          <a:cs typeface="Carlito"/>
                        </a:rPr>
                        <a:t>02</a:t>
                      </a:r>
                      <a:endParaRPr sz="3600" dirty="0">
                        <a:latin typeface="Carlito"/>
                        <a:cs typeface="Carlito"/>
                      </a:endParaRPr>
                    </a:p>
                  </a:txBody>
                  <a:tcPr marL="0" marR="0" marT="23554" marB="0" anchor="ctr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3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3600" b="1" dirty="0">
                          <a:latin typeface="Carlito"/>
                          <a:cs typeface="Carlito"/>
                        </a:rPr>
                        <a:t>03</a:t>
                      </a:r>
                      <a:endParaRPr sz="3600" dirty="0">
                        <a:latin typeface="Carlito"/>
                        <a:cs typeface="Carlito"/>
                      </a:endParaRPr>
                    </a:p>
                  </a:txBody>
                  <a:tcPr marL="0" marR="0" marT="23554" marB="0" anchor="ctr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3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3600" b="1" dirty="0">
                          <a:latin typeface="Carlito"/>
                          <a:cs typeface="Carlito"/>
                        </a:rPr>
                        <a:t>04</a:t>
                      </a:r>
                      <a:endParaRPr sz="3600" dirty="0">
                        <a:latin typeface="Carlito"/>
                        <a:cs typeface="Carlito"/>
                      </a:endParaRPr>
                    </a:p>
                  </a:txBody>
                  <a:tcPr marL="0" marR="0" marT="22377" marB="0" anchor="ctr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3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3600" b="1" dirty="0">
                          <a:latin typeface="Carlito"/>
                          <a:cs typeface="Carlito"/>
                        </a:rPr>
                        <a:t>05</a:t>
                      </a:r>
                      <a:endParaRPr sz="3600" dirty="0">
                        <a:latin typeface="Carlito"/>
                        <a:cs typeface="Carlito"/>
                      </a:endParaRPr>
                    </a:p>
                  </a:txBody>
                  <a:tcPr marL="0" marR="0" marT="24142" marB="0" anchor="ctr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3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3600" b="1" dirty="0">
                          <a:latin typeface="Carlito"/>
                          <a:cs typeface="Carlito"/>
                        </a:rPr>
                        <a:t>06</a:t>
                      </a:r>
                      <a:endParaRPr sz="3600" dirty="0">
                        <a:latin typeface="Carlito"/>
                        <a:cs typeface="Carlito"/>
                      </a:endParaRPr>
                    </a:p>
                  </a:txBody>
                  <a:tcPr marL="0" marR="0" marT="24142" marB="0" anchor="ctr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3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3600" b="1" dirty="0">
                          <a:latin typeface="Carlito"/>
                          <a:cs typeface="Carlito"/>
                        </a:rPr>
                        <a:t>07</a:t>
                      </a:r>
                      <a:endParaRPr sz="3600" dirty="0">
                        <a:latin typeface="Carlito"/>
                        <a:cs typeface="Carlito"/>
                      </a:endParaRPr>
                    </a:p>
                  </a:txBody>
                  <a:tcPr marL="0" marR="0" marT="23554" marB="0" anchor="ctr"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FFC3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object 15"/>
          <p:cNvSpPr txBox="1"/>
          <p:nvPr/>
        </p:nvSpPr>
        <p:spPr>
          <a:xfrm>
            <a:off x="3030276" y="2012950"/>
            <a:ext cx="14859000" cy="4893110"/>
          </a:xfrm>
          <a:prstGeom prst="rect">
            <a:avLst/>
          </a:prstGeom>
        </p:spPr>
        <p:txBody>
          <a:bodyPr vert="horz" wrap="square" lIns="0" tIns="17121" rIns="0" bIns="0" rtlCol="0">
            <a:spAutoFit/>
          </a:bodyPr>
          <a:lstStyle/>
          <a:p>
            <a:pPr marR="3230125">
              <a:lnSpc>
                <a:spcPct val="200000"/>
              </a:lnSpc>
              <a:spcBef>
                <a:spcPts val="321"/>
              </a:spcBef>
            </a:pPr>
            <a:r>
              <a:rPr sz="2200" spc="-6" dirty="0" err="1">
                <a:latin typeface="Carlito"/>
                <a:cs typeface="Carlito"/>
              </a:rPr>
              <a:t>Sinkronisasi</a:t>
            </a:r>
            <a:r>
              <a:rPr sz="2200" spc="-6" dirty="0">
                <a:latin typeface="Carlito"/>
                <a:cs typeface="Carlito"/>
              </a:rPr>
              <a:t> </a:t>
            </a:r>
            <a:r>
              <a:rPr sz="2200" spc="-13" dirty="0">
                <a:latin typeface="Carlito"/>
                <a:cs typeface="Carlito"/>
              </a:rPr>
              <a:t>data-data </a:t>
            </a:r>
            <a:r>
              <a:rPr sz="2200" spc="-6" dirty="0">
                <a:latin typeface="Carlito"/>
                <a:cs typeface="Carlito"/>
              </a:rPr>
              <a:t>laporan </a:t>
            </a:r>
            <a:r>
              <a:rPr sz="2200" spc="-13" dirty="0">
                <a:latin typeface="Carlito"/>
                <a:cs typeface="Carlito"/>
              </a:rPr>
              <a:t>keuangan </a:t>
            </a:r>
            <a:r>
              <a:rPr sz="2200" spc="-6" dirty="0">
                <a:latin typeface="Carlito"/>
                <a:cs typeface="Carlito"/>
              </a:rPr>
              <a:t>dan SPT</a:t>
            </a:r>
            <a:endParaRPr lang="en-US" sz="2200" spc="-6" dirty="0">
              <a:latin typeface="Carlito"/>
              <a:cs typeface="Carlito"/>
            </a:endParaRPr>
          </a:p>
          <a:p>
            <a:pPr marR="3230125">
              <a:lnSpc>
                <a:spcPct val="200000"/>
              </a:lnSpc>
              <a:spcBef>
                <a:spcPts val="321"/>
              </a:spcBef>
            </a:pPr>
            <a:r>
              <a:rPr sz="2200" spc="-13" dirty="0" err="1">
                <a:latin typeface="Carlito"/>
                <a:cs typeface="Carlito"/>
              </a:rPr>
              <a:t>Kelengkapan</a:t>
            </a:r>
            <a:r>
              <a:rPr sz="2200" spc="-13" dirty="0">
                <a:latin typeface="Carlito"/>
                <a:cs typeface="Carlito"/>
              </a:rPr>
              <a:t> kertas kerja </a:t>
            </a:r>
            <a:r>
              <a:rPr sz="2200" spc="-13" dirty="0" err="1">
                <a:latin typeface="Carlito"/>
                <a:cs typeface="Carlito"/>
              </a:rPr>
              <a:t>penyusuan</a:t>
            </a:r>
            <a:r>
              <a:rPr sz="2200" spc="9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SPT</a:t>
            </a:r>
            <a:endParaRPr lang="en-US" sz="2200" dirty="0">
              <a:latin typeface="Carlito"/>
              <a:cs typeface="Carlito"/>
            </a:endParaRPr>
          </a:p>
          <a:p>
            <a:pPr marR="3230125">
              <a:lnSpc>
                <a:spcPct val="200000"/>
              </a:lnSpc>
              <a:spcBef>
                <a:spcPts val="321"/>
              </a:spcBef>
            </a:pPr>
            <a:r>
              <a:rPr sz="2200" spc="-13" dirty="0" err="1">
                <a:latin typeface="Carlito"/>
                <a:cs typeface="Carlito"/>
              </a:rPr>
              <a:t>Ketersediaan</a:t>
            </a:r>
            <a:r>
              <a:rPr sz="2200" spc="-13" dirty="0">
                <a:latin typeface="Carlito"/>
                <a:cs typeface="Carlito"/>
              </a:rPr>
              <a:t> data-data </a:t>
            </a:r>
            <a:r>
              <a:rPr sz="2200" spc="-6" dirty="0">
                <a:latin typeface="Carlito"/>
                <a:cs typeface="Carlito"/>
              </a:rPr>
              <a:t>laporan </a:t>
            </a:r>
            <a:r>
              <a:rPr sz="2200" spc="-13" dirty="0">
                <a:latin typeface="Carlito"/>
                <a:cs typeface="Carlito"/>
              </a:rPr>
              <a:t>keuangan </a:t>
            </a:r>
            <a:r>
              <a:rPr sz="2200" spc="-6" dirty="0">
                <a:latin typeface="Carlito"/>
                <a:cs typeface="Carlito"/>
              </a:rPr>
              <a:t>dan </a:t>
            </a:r>
            <a:r>
              <a:rPr sz="2200" spc="-13" dirty="0">
                <a:latin typeface="Carlito"/>
                <a:cs typeface="Carlito"/>
              </a:rPr>
              <a:t>rekonsiliasi </a:t>
            </a:r>
            <a:r>
              <a:rPr sz="2200" spc="-6" dirty="0">
                <a:latin typeface="Carlito"/>
                <a:cs typeface="Carlito"/>
              </a:rPr>
              <a:t>fiskal dalam </a:t>
            </a:r>
            <a:r>
              <a:rPr sz="2200" spc="-13" dirty="0">
                <a:latin typeface="Carlito"/>
                <a:cs typeface="Carlito"/>
              </a:rPr>
              <a:t>bentuk</a:t>
            </a:r>
            <a:r>
              <a:rPr sz="2200" spc="26" dirty="0">
                <a:latin typeface="Carlito"/>
                <a:cs typeface="Carlito"/>
              </a:rPr>
              <a:t> </a:t>
            </a:r>
            <a:r>
              <a:rPr sz="2200" i="1" spc="-6" dirty="0">
                <a:latin typeface="Carlito"/>
                <a:cs typeface="Carlito"/>
              </a:rPr>
              <a:t>soft copy</a:t>
            </a:r>
            <a:endParaRPr lang="en-US" sz="2200" i="1" dirty="0">
              <a:latin typeface="Carlito"/>
              <a:cs typeface="Carlito"/>
            </a:endParaRPr>
          </a:p>
          <a:p>
            <a:pPr marR="3230125">
              <a:lnSpc>
                <a:spcPct val="200000"/>
              </a:lnSpc>
              <a:spcBef>
                <a:spcPts val="321"/>
              </a:spcBef>
            </a:pPr>
            <a:r>
              <a:rPr sz="2200" spc="-13" dirty="0" err="1">
                <a:latin typeface="Carlito"/>
                <a:cs typeface="Carlito"/>
              </a:rPr>
              <a:t>Kelengkapan</a:t>
            </a:r>
            <a:r>
              <a:rPr sz="2200" spc="-13" dirty="0">
                <a:latin typeface="Carlito"/>
                <a:cs typeface="Carlito"/>
              </a:rPr>
              <a:t> </a:t>
            </a:r>
            <a:r>
              <a:rPr sz="2200" spc="-6" dirty="0">
                <a:latin typeface="Carlito"/>
                <a:cs typeface="Carlito"/>
              </a:rPr>
              <a:t>bukti-bukti </a:t>
            </a:r>
            <a:r>
              <a:rPr sz="2200" spc="-13" dirty="0">
                <a:latin typeface="Carlito"/>
                <a:cs typeface="Carlito"/>
              </a:rPr>
              <a:t>pendukung transaksi </a:t>
            </a:r>
            <a:r>
              <a:rPr sz="2200" spc="-6" dirty="0">
                <a:latin typeface="Carlito"/>
                <a:cs typeface="Carlito"/>
              </a:rPr>
              <a:t>(</a:t>
            </a:r>
            <a:r>
              <a:rPr sz="2200" i="1" spc="-6" dirty="0">
                <a:latin typeface="Carlito"/>
                <a:cs typeface="Carlito"/>
              </a:rPr>
              <a:t>invoice</a:t>
            </a:r>
            <a:r>
              <a:rPr sz="2200" spc="-6" dirty="0">
                <a:latin typeface="Carlito"/>
                <a:cs typeface="Carlito"/>
              </a:rPr>
              <a:t>, </a:t>
            </a:r>
            <a:r>
              <a:rPr sz="2200" spc="-19" dirty="0">
                <a:latin typeface="Carlito"/>
                <a:cs typeface="Carlito"/>
              </a:rPr>
              <a:t>kontrak, </a:t>
            </a:r>
            <a:r>
              <a:rPr sz="2200" spc="-6" dirty="0">
                <a:latin typeface="Carlito"/>
                <a:cs typeface="Carlito"/>
              </a:rPr>
              <a:t>berita</a:t>
            </a:r>
            <a:r>
              <a:rPr sz="2200" dirty="0">
                <a:latin typeface="Carlito"/>
                <a:cs typeface="Carlito"/>
              </a:rPr>
              <a:t> </a:t>
            </a:r>
            <a:r>
              <a:rPr sz="2200" spc="-13" dirty="0">
                <a:latin typeface="Carlito"/>
                <a:cs typeface="Carlito"/>
              </a:rPr>
              <a:t>acara)</a:t>
            </a:r>
            <a:endParaRPr lang="en-US" sz="2200" dirty="0">
              <a:latin typeface="Carlito"/>
              <a:cs typeface="Carlito"/>
            </a:endParaRPr>
          </a:p>
          <a:p>
            <a:pPr marR="3230125">
              <a:lnSpc>
                <a:spcPct val="200000"/>
              </a:lnSpc>
              <a:spcBef>
                <a:spcPts val="321"/>
              </a:spcBef>
            </a:pPr>
            <a:r>
              <a:rPr sz="2200" spc="-13" dirty="0" err="1">
                <a:latin typeface="Carlito"/>
                <a:cs typeface="Carlito"/>
              </a:rPr>
              <a:t>Kepastian</a:t>
            </a:r>
            <a:r>
              <a:rPr sz="2200" spc="-13" dirty="0">
                <a:latin typeface="Carlito"/>
                <a:cs typeface="Carlito"/>
              </a:rPr>
              <a:t> </a:t>
            </a:r>
            <a:r>
              <a:rPr sz="2200" spc="-6" dirty="0">
                <a:latin typeface="Carlito"/>
                <a:cs typeface="Carlito"/>
              </a:rPr>
              <a:t>validitas (formal dan material) bukti-bukti perpajakan </a:t>
            </a:r>
            <a:r>
              <a:rPr sz="2200" spc="-32" dirty="0">
                <a:latin typeface="Carlito"/>
                <a:cs typeface="Carlito"/>
              </a:rPr>
              <a:t>(SSP, </a:t>
            </a:r>
            <a:r>
              <a:rPr sz="2200" spc="-6" dirty="0">
                <a:latin typeface="Carlito"/>
                <a:cs typeface="Carlito"/>
              </a:rPr>
              <a:t>bukti potong, </a:t>
            </a:r>
            <a:r>
              <a:rPr sz="2200" spc="-6" dirty="0" err="1">
                <a:latin typeface="Carlito"/>
                <a:cs typeface="Carlito"/>
              </a:rPr>
              <a:t>faktur</a:t>
            </a:r>
            <a:r>
              <a:rPr lang="en-US" sz="2200" spc="-6" dirty="0">
                <a:latin typeface="Carlito"/>
                <a:cs typeface="Carlito"/>
              </a:rPr>
              <a:t> </a:t>
            </a:r>
            <a:r>
              <a:rPr sz="2200" spc="-6" dirty="0" err="1">
                <a:latin typeface="Carlito"/>
                <a:cs typeface="Carlito"/>
              </a:rPr>
              <a:t>pajak</a:t>
            </a:r>
            <a:r>
              <a:rPr sz="2200" spc="-6" dirty="0">
                <a:latin typeface="Carlito"/>
                <a:cs typeface="Carlito"/>
              </a:rPr>
              <a:t>)</a:t>
            </a:r>
            <a:endParaRPr lang="en-US" sz="2200" spc="-6" dirty="0">
              <a:latin typeface="Carlito"/>
              <a:cs typeface="Carlito"/>
            </a:endParaRPr>
          </a:p>
          <a:p>
            <a:pPr marR="3230125">
              <a:lnSpc>
                <a:spcPct val="200000"/>
              </a:lnSpc>
              <a:spcBef>
                <a:spcPts val="321"/>
              </a:spcBef>
            </a:pPr>
            <a:r>
              <a:rPr sz="2200" spc="-13" dirty="0" err="1">
                <a:latin typeface="Carlito"/>
                <a:cs typeface="Carlito"/>
              </a:rPr>
              <a:t>Ketersediaan</a:t>
            </a:r>
            <a:r>
              <a:rPr sz="2200" spc="-13" dirty="0">
                <a:latin typeface="Carlito"/>
                <a:cs typeface="Carlito"/>
              </a:rPr>
              <a:t> </a:t>
            </a:r>
            <a:r>
              <a:rPr sz="2200" spc="-6" dirty="0">
                <a:latin typeface="Carlito"/>
                <a:cs typeface="Carlito"/>
              </a:rPr>
              <a:t>hasil </a:t>
            </a:r>
            <a:r>
              <a:rPr sz="2200" spc="-13" dirty="0">
                <a:latin typeface="Carlito"/>
                <a:cs typeface="Carlito"/>
              </a:rPr>
              <a:t>review </a:t>
            </a:r>
            <a:r>
              <a:rPr sz="2200" spc="-19" dirty="0">
                <a:latin typeface="Carlito"/>
                <a:cs typeface="Carlito"/>
              </a:rPr>
              <a:t>kontrak </a:t>
            </a:r>
            <a:r>
              <a:rPr sz="2200" spc="-6" dirty="0">
                <a:latin typeface="Carlito"/>
                <a:cs typeface="Carlito"/>
              </a:rPr>
              <a:t>dan </a:t>
            </a:r>
            <a:r>
              <a:rPr sz="2200" spc="-13" dirty="0">
                <a:latin typeface="Carlito"/>
                <a:cs typeface="Carlito"/>
              </a:rPr>
              <a:t>transaksi </a:t>
            </a:r>
            <a:r>
              <a:rPr sz="2200" spc="-6" dirty="0">
                <a:latin typeface="Carlito"/>
                <a:cs typeface="Carlito"/>
              </a:rPr>
              <a:t>yang </a:t>
            </a:r>
            <a:r>
              <a:rPr sz="2200" spc="-13" dirty="0">
                <a:latin typeface="Carlito"/>
                <a:cs typeface="Carlito"/>
              </a:rPr>
              <a:t>terkait </a:t>
            </a:r>
            <a:r>
              <a:rPr sz="2200" spc="-13" dirty="0" err="1">
                <a:latin typeface="Carlito"/>
                <a:cs typeface="Carlito"/>
              </a:rPr>
              <a:t>hubungan</a:t>
            </a:r>
            <a:r>
              <a:rPr sz="2200" spc="39" dirty="0">
                <a:latin typeface="Carlito"/>
                <a:cs typeface="Carlito"/>
              </a:rPr>
              <a:t> </a:t>
            </a:r>
            <a:r>
              <a:rPr sz="2200" spc="-6" dirty="0" err="1">
                <a:latin typeface="Carlito"/>
                <a:cs typeface="Carlito"/>
              </a:rPr>
              <a:t>istimewa</a:t>
            </a:r>
            <a:endParaRPr lang="en-US" sz="2200" dirty="0">
              <a:latin typeface="Carlito"/>
              <a:cs typeface="Carlito"/>
            </a:endParaRPr>
          </a:p>
          <a:p>
            <a:pPr marR="3230125">
              <a:lnSpc>
                <a:spcPct val="200000"/>
              </a:lnSpc>
              <a:spcBef>
                <a:spcPts val="321"/>
              </a:spcBef>
            </a:pPr>
            <a:r>
              <a:rPr sz="2200" spc="-13" dirty="0" err="1">
                <a:latin typeface="Carlito"/>
                <a:cs typeface="Carlito"/>
              </a:rPr>
              <a:t>Ketersediaan</a:t>
            </a:r>
            <a:r>
              <a:rPr sz="2200" spc="-13" dirty="0">
                <a:latin typeface="Carlito"/>
                <a:cs typeface="Carlito"/>
              </a:rPr>
              <a:t> </a:t>
            </a:r>
            <a:r>
              <a:rPr sz="2200" spc="-6" dirty="0">
                <a:latin typeface="Carlito"/>
                <a:cs typeface="Carlito"/>
              </a:rPr>
              <a:t>hasil identifikasi dan </a:t>
            </a:r>
            <a:r>
              <a:rPr sz="2200" spc="-13" dirty="0">
                <a:latin typeface="Carlito"/>
                <a:cs typeface="Carlito"/>
              </a:rPr>
              <a:t>kelengkapan </a:t>
            </a:r>
            <a:r>
              <a:rPr sz="2200" spc="-19" dirty="0">
                <a:latin typeface="Carlito"/>
                <a:cs typeface="Carlito"/>
              </a:rPr>
              <a:t>peraturan </a:t>
            </a:r>
            <a:r>
              <a:rPr sz="2200" spc="-6" dirty="0">
                <a:latin typeface="Carlito"/>
                <a:cs typeface="Carlito"/>
              </a:rPr>
              <a:t>pajak </a:t>
            </a:r>
            <a:r>
              <a:rPr sz="2200" spc="-13" dirty="0">
                <a:latin typeface="Carlito"/>
                <a:cs typeface="Carlito"/>
              </a:rPr>
              <a:t>untuk transaksi </a:t>
            </a:r>
            <a:r>
              <a:rPr sz="2200" i="1" dirty="0">
                <a:latin typeface="Carlito"/>
                <a:cs typeface="Carlito"/>
              </a:rPr>
              <a:t>grey</a:t>
            </a:r>
            <a:r>
              <a:rPr sz="2200" i="1" spc="71" dirty="0">
                <a:latin typeface="Carlito"/>
                <a:cs typeface="Carlito"/>
              </a:rPr>
              <a:t> </a:t>
            </a:r>
            <a:r>
              <a:rPr sz="2200" i="1" dirty="0">
                <a:latin typeface="Carlito"/>
                <a:cs typeface="Carlito"/>
              </a:rPr>
              <a:t>area</a:t>
            </a:r>
            <a:endParaRPr sz="2200" dirty="0">
              <a:latin typeface="Carlito"/>
              <a:cs typeface="Carlito"/>
            </a:endParaRPr>
          </a:p>
        </p:txBody>
      </p:sp>
      <p:grpSp>
        <p:nvGrpSpPr>
          <p:cNvPr id="9" name="object 8">
            <a:extLst>
              <a:ext uri="{FF2B5EF4-FFF2-40B4-BE49-F238E27FC236}">
                <a16:creationId xmlns:a16="http://schemas.microsoft.com/office/drawing/2014/main" id="{64B91CF3-919A-4F2D-A0DE-E3792D80F0F1}"/>
              </a:ext>
            </a:extLst>
          </p:cNvPr>
          <p:cNvGrpSpPr/>
          <p:nvPr/>
        </p:nvGrpSpPr>
        <p:grpSpPr>
          <a:xfrm>
            <a:off x="10459776" y="7520980"/>
            <a:ext cx="4011874" cy="619720"/>
            <a:chOff x="5174087" y="4343400"/>
            <a:chExt cx="1760366" cy="213360"/>
          </a:xfrm>
        </p:grpSpPr>
        <p:sp>
          <p:nvSpPr>
            <p:cNvPr id="10" name="object 9">
              <a:extLst>
                <a:ext uri="{FF2B5EF4-FFF2-40B4-BE49-F238E27FC236}">
                  <a16:creationId xmlns:a16="http://schemas.microsoft.com/office/drawing/2014/main" id="{C0BFA59A-1B36-4E19-A28F-877E05D4F1BA}"/>
                </a:ext>
              </a:extLst>
            </p:cNvPr>
            <p:cNvSpPr/>
            <p:nvPr/>
          </p:nvSpPr>
          <p:spPr>
            <a:xfrm>
              <a:off x="6200907" y="4343400"/>
              <a:ext cx="733546" cy="213360"/>
            </a:xfrm>
            <a:custGeom>
              <a:avLst/>
              <a:gdLst/>
              <a:ahLst/>
              <a:cxnLst/>
              <a:rect l="l" t="t" r="r" b="b"/>
              <a:pathLst>
                <a:path w="570229" h="213360">
                  <a:moveTo>
                    <a:pt x="569976" y="213359"/>
                  </a:moveTo>
                  <a:lnTo>
                    <a:pt x="0" y="213359"/>
                  </a:lnTo>
                  <a:lnTo>
                    <a:pt x="0" y="0"/>
                  </a:lnTo>
                  <a:lnTo>
                    <a:pt x="569976" y="0"/>
                  </a:lnTo>
                  <a:lnTo>
                    <a:pt x="569976" y="213359"/>
                  </a:lnTo>
                  <a:close/>
                </a:path>
              </a:pathLst>
            </a:custGeom>
            <a:solidFill>
              <a:srgbClr val="EF2328"/>
            </a:solidFill>
          </p:spPr>
          <p:txBody>
            <a:bodyPr wrap="square" lIns="0" tIns="0" rIns="0" bIns="0" rtlCol="0"/>
            <a:lstStyle/>
            <a:p>
              <a:endParaRPr sz="2311"/>
            </a:p>
          </p:txBody>
        </p:sp>
        <p:sp>
          <p:nvSpPr>
            <p:cNvPr id="11" name="object 10">
              <a:extLst>
                <a:ext uri="{FF2B5EF4-FFF2-40B4-BE49-F238E27FC236}">
                  <a16:creationId xmlns:a16="http://schemas.microsoft.com/office/drawing/2014/main" id="{BAE5E514-5E06-4C8A-9131-35B4D94360CD}"/>
                </a:ext>
              </a:extLst>
            </p:cNvPr>
            <p:cNvSpPr/>
            <p:nvPr/>
          </p:nvSpPr>
          <p:spPr>
            <a:xfrm>
              <a:off x="5174087" y="4364835"/>
              <a:ext cx="803356" cy="1418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311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E808DFFC-6666-4DD0-92F0-9909D334ECF9}"/>
              </a:ext>
            </a:extLst>
          </p:cNvPr>
          <p:cNvSpPr/>
          <p:nvPr/>
        </p:nvSpPr>
        <p:spPr>
          <a:xfrm>
            <a:off x="4035425" y="396728"/>
            <a:ext cx="100178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90347">
              <a:spcBef>
                <a:spcPts val="135"/>
              </a:spcBef>
            </a:pPr>
            <a:r>
              <a:rPr lang="en-US" sz="4400" b="1" spc="-13" dirty="0" err="1">
                <a:latin typeface="Carlito"/>
                <a:cs typeface="Carlito"/>
              </a:rPr>
              <a:t>Persiapan</a:t>
            </a:r>
            <a:r>
              <a:rPr lang="en-US" sz="4400" b="1" spc="-13" dirty="0">
                <a:latin typeface="Carlito"/>
                <a:cs typeface="Carlito"/>
              </a:rPr>
              <a:t> </a:t>
            </a:r>
            <a:r>
              <a:rPr lang="en-US" sz="4400" b="1" spc="-6" dirty="0" err="1">
                <a:latin typeface="Carlito"/>
                <a:cs typeface="Carlito"/>
              </a:rPr>
              <a:t>Pemeriksaan</a:t>
            </a:r>
            <a:r>
              <a:rPr lang="en-US" sz="4400" b="1" spc="-6" dirty="0">
                <a:latin typeface="Carlito"/>
                <a:cs typeface="Carlito"/>
              </a:rPr>
              <a:t> </a:t>
            </a:r>
            <a:r>
              <a:rPr lang="en-US" sz="4400" b="1" spc="6" dirty="0" err="1">
                <a:solidFill>
                  <a:srgbClr val="FF0000"/>
                </a:solidFill>
                <a:latin typeface="Carlito"/>
                <a:cs typeface="Carlito"/>
              </a:rPr>
              <a:t>PPh</a:t>
            </a:r>
            <a:r>
              <a:rPr lang="en-US" sz="4400" b="1" spc="-109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lang="en-US" sz="4400" b="1" spc="-6" dirty="0">
                <a:solidFill>
                  <a:srgbClr val="FF0000"/>
                </a:solidFill>
                <a:latin typeface="Carlito"/>
                <a:cs typeface="Carlito"/>
              </a:rPr>
              <a:t>Badan</a:t>
            </a:r>
          </a:p>
        </p:txBody>
      </p:sp>
    </p:spTree>
    <p:extLst>
      <p:ext uri="{BB962C8B-B14F-4D97-AF65-F5344CB8AC3E}">
        <p14:creationId xmlns:p14="http://schemas.microsoft.com/office/powerpoint/2010/main" val="311472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1650" cy="814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17"/>
          <p:cNvGrpSpPr/>
          <p:nvPr/>
        </p:nvGrpSpPr>
        <p:grpSpPr>
          <a:xfrm>
            <a:off x="1072125" y="-1"/>
            <a:ext cx="3306278" cy="8140701"/>
            <a:chOff x="1502663" y="5501640"/>
            <a:chExt cx="1510665" cy="3429000"/>
          </a:xfrm>
        </p:grpSpPr>
        <p:sp>
          <p:nvSpPr>
            <p:cNvPr id="3" name="object 18"/>
            <p:cNvSpPr/>
            <p:nvPr/>
          </p:nvSpPr>
          <p:spPr>
            <a:xfrm>
              <a:off x="1502663" y="5501640"/>
              <a:ext cx="1510665" cy="3429000"/>
            </a:xfrm>
            <a:custGeom>
              <a:avLst/>
              <a:gdLst/>
              <a:ahLst/>
              <a:cxnLst/>
              <a:rect l="l" t="t" r="r" b="b"/>
              <a:pathLst>
                <a:path w="1510664" h="3429000">
                  <a:moveTo>
                    <a:pt x="1510284" y="3429000"/>
                  </a:moveTo>
                  <a:lnTo>
                    <a:pt x="0" y="3429000"/>
                  </a:lnTo>
                  <a:lnTo>
                    <a:pt x="0" y="0"/>
                  </a:lnTo>
                  <a:lnTo>
                    <a:pt x="1510284" y="0"/>
                  </a:lnTo>
                  <a:lnTo>
                    <a:pt x="1510284" y="3429000"/>
                  </a:lnTo>
                  <a:close/>
                </a:path>
              </a:pathLst>
            </a:custGeom>
            <a:solidFill>
              <a:srgbClr val="FFC32D"/>
            </a:solidFill>
          </p:spPr>
          <p:txBody>
            <a:bodyPr wrap="square" lIns="0" tIns="0" rIns="0" bIns="0" rtlCol="0"/>
            <a:lstStyle/>
            <a:p>
              <a:endParaRPr sz="2311"/>
            </a:p>
          </p:txBody>
        </p:sp>
        <p:sp>
          <p:nvSpPr>
            <p:cNvPr id="4" name="object 19"/>
            <p:cNvSpPr/>
            <p:nvPr/>
          </p:nvSpPr>
          <p:spPr>
            <a:xfrm>
              <a:off x="1607820" y="6428232"/>
              <a:ext cx="1198245" cy="830580"/>
            </a:xfrm>
            <a:custGeom>
              <a:avLst/>
              <a:gdLst/>
              <a:ahLst/>
              <a:cxnLst/>
              <a:rect l="l" t="t" r="r" b="b"/>
              <a:pathLst>
                <a:path w="1198245" h="830579">
                  <a:moveTo>
                    <a:pt x="278701" y="830580"/>
                  </a:moveTo>
                  <a:lnTo>
                    <a:pt x="239323" y="828828"/>
                  </a:lnTo>
                  <a:lnTo>
                    <a:pt x="171210" y="814787"/>
                  </a:lnTo>
                  <a:lnTo>
                    <a:pt x="116953" y="786852"/>
                  </a:lnTo>
                  <a:lnTo>
                    <a:pt x="74195" y="746237"/>
                  </a:lnTo>
                  <a:lnTo>
                    <a:pt x="42350" y="693303"/>
                  </a:lnTo>
                  <a:lnTo>
                    <a:pt x="20204" y="628516"/>
                  </a:lnTo>
                  <a:lnTo>
                    <a:pt x="7152" y="552204"/>
                  </a:lnTo>
                  <a:lnTo>
                    <a:pt x="3190" y="510170"/>
                  </a:lnTo>
                  <a:lnTo>
                    <a:pt x="809" y="465748"/>
                  </a:lnTo>
                  <a:lnTo>
                    <a:pt x="0" y="418433"/>
                  </a:lnTo>
                  <a:lnTo>
                    <a:pt x="997" y="371873"/>
                  </a:lnTo>
                  <a:lnTo>
                    <a:pt x="3976" y="327493"/>
                  </a:lnTo>
                  <a:lnTo>
                    <a:pt x="8920" y="285291"/>
                  </a:lnTo>
                  <a:lnTo>
                    <a:pt x="15811" y="245268"/>
                  </a:lnTo>
                  <a:lnTo>
                    <a:pt x="24882" y="207838"/>
                  </a:lnTo>
                  <a:lnTo>
                    <a:pt x="50275" y="141621"/>
                  </a:lnTo>
                  <a:lnTo>
                    <a:pt x="85402" y="87226"/>
                  </a:lnTo>
                  <a:lnTo>
                    <a:pt x="130940" y="45402"/>
                  </a:lnTo>
                  <a:lnTo>
                    <a:pt x="187178" y="16488"/>
                  </a:lnTo>
                  <a:lnTo>
                    <a:pt x="255472" y="1876"/>
                  </a:lnTo>
                  <a:lnTo>
                    <a:pt x="294227" y="0"/>
                  </a:lnTo>
                  <a:lnTo>
                    <a:pt x="333678" y="1821"/>
                  </a:lnTo>
                  <a:lnTo>
                    <a:pt x="401972" y="15966"/>
                  </a:lnTo>
                  <a:lnTo>
                    <a:pt x="456534" y="43984"/>
                  </a:lnTo>
                  <a:lnTo>
                    <a:pt x="499435" y="84626"/>
                  </a:lnTo>
                  <a:lnTo>
                    <a:pt x="527070" y="129540"/>
                  </a:lnTo>
                  <a:lnTo>
                    <a:pt x="287369" y="129540"/>
                  </a:lnTo>
                  <a:lnTo>
                    <a:pt x="269995" y="130700"/>
                  </a:lnTo>
                  <a:lnTo>
                    <a:pt x="227266" y="147256"/>
                  </a:lnTo>
                  <a:lnTo>
                    <a:pt x="197155" y="183716"/>
                  </a:lnTo>
                  <a:lnTo>
                    <a:pt x="177760" y="239887"/>
                  </a:lnTo>
                  <a:lnTo>
                    <a:pt x="170116" y="288131"/>
                  </a:lnTo>
                  <a:lnTo>
                    <a:pt x="165996" y="345138"/>
                  </a:lnTo>
                  <a:lnTo>
                    <a:pt x="164592" y="410718"/>
                  </a:lnTo>
                  <a:lnTo>
                    <a:pt x="165019" y="451653"/>
                  </a:lnTo>
                  <a:lnTo>
                    <a:pt x="168409" y="522415"/>
                  </a:lnTo>
                  <a:lnTo>
                    <a:pt x="175251" y="578834"/>
                  </a:lnTo>
                  <a:lnTo>
                    <a:pt x="185901" y="623411"/>
                  </a:lnTo>
                  <a:lnTo>
                    <a:pt x="209288" y="669607"/>
                  </a:lnTo>
                  <a:lnTo>
                    <a:pt x="242030" y="693659"/>
                  </a:lnTo>
                  <a:lnTo>
                    <a:pt x="284892" y="701040"/>
                  </a:lnTo>
                  <a:lnTo>
                    <a:pt x="516576" y="701040"/>
                  </a:lnTo>
                  <a:lnTo>
                    <a:pt x="507015" y="717899"/>
                  </a:lnTo>
                  <a:lnTo>
                    <a:pt x="466808" y="766107"/>
                  </a:lnTo>
                  <a:lnTo>
                    <a:pt x="415956" y="801528"/>
                  </a:lnTo>
                  <a:lnTo>
                    <a:pt x="353615" y="823341"/>
                  </a:lnTo>
                  <a:lnTo>
                    <a:pt x="317721" y="828773"/>
                  </a:lnTo>
                  <a:lnTo>
                    <a:pt x="278701" y="830580"/>
                  </a:lnTo>
                  <a:close/>
                </a:path>
                <a:path w="1198245" h="830579">
                  <a:moveTo>
                    <a:pt x="516576" y="701040"/>
                  </a:moveTo>
                  <a:lnTo>
                    <a:pt x="284892" y="701040"/>
                  </a:lnTo>
                  <a:lnTo>
                    <a:pt x="296609" y="700612"/>
                  </a:lnTo>
                  <a:lnTo>
                    <a:pt x="307621" y="699194"/>
                  </a:lnTo>
                  <a:lnTo>
                    <a:pt x="344935" y="683764"/>
                  </a:lnTo>
                  <a:lnTo>
                    <a:pt x="372737" y="652736"/>
                  </a:lnTo>
                  <a:lnTo>
                    <a:pt x="391525" y="605873"/>
                  </a:lnTo>
                  <a:lnTo>
                    <a:pt x="400937" y="560790"/>
                  </a:lnTo>
                  <a:lnTo>
                    <a:pt x="406241" y="506730"/>
                  </a:lnTo>
                  <a:lnTo>
                    <a:pt x="407908" y="465748"/>
                  </a:lnTo>
                  <a:lnTo>
                    <a:pt x="408376" y="412242"/>
                  </a:lnTo>
                  <a:lnTo>
                    <a:pt x="408250" y="393013"/>
                  </a:lnTo>
                  <a:lnTo>
                    <a:pt x="406744" y="342721"/>
                  </a:lnTo>
                  <a:lnTo>
                    <a:pt x="403612" y="298964"/>
                  </a:lnTo>
                  <a:lnTo>
                    <a:pt x="398820" y="261063"/>
                  </a:lnTo>
                  <a:lnTo>
                    <a:pt x="388548" y="214514"/>
                  </a:lnTo>
                  <a:lnTo>
                    <a:pt x="369189" y="169711"/>
                  </a:lnTo>
                  <a:lnTo>
                    <a:pt x="342114" y="142744"/>
                  </a:lnTo>
                  <a:lnTo>
                    <a:pt x="297693" y="129949"/>
                  </a:lnTo>
                  <a:lnTo>
                    <a:pt x="287369" y="129540"/>
                  </a:lnTo>
                  <a:lnTo>
                    <a:pt x="527070" y="129540"/>
                  </a:lnTo>
                  <a:lnTo>
                    <a:pt x="543425" y="168413"/>
                  </a:lnTo>
                  <a:lnTo>
                    <a:pt x="560641" y="239077"/>
                  </a:lnTo>
                  <a:lnTo>
                    <a:pt x="566072" y="278618"/>
                  </a:lnTo>
                  <a:lnTo>
                    <a:pt x="569940" y="320659"/>
                  </a:lnTo>
                  <a:lnTo>
                    <a:pt x="572254" y="365200"/>
                  </a:lnTo>
                  <a:lnTo>
                    <a:pt x="573024" y="412242"/>
                  </a:lnTo>
                  <a:lnTo>
                    <a:pt x="572058" y="459142"/>
                  </a:lnTo>
                  <a:lnTo>
                    <a:pt x="569154" y="503693"/>
                  </a:lnTo>
                  <a:lnTo>
                    <a:pt x="564304" y="545906"/>
                  </a:lnTo>
                  <a:lnTo>
                    <a:pt x="557498" y="585787"/>
                  </a:lnTo>
                  <a:lnTo>
                    <a:pt x="548552" y="623132"/>
                  </a:lnTo>
                  <a:lnTo>
                    <a:pt x="523302" y="689179"/>
                  </a:lnTo>
                  <a:lnTo>
                    <a:pt x="516576" y="701040"/>
                  </a:lnTo>
                  <a:close/>
                </a:path>
                <a:path w="1198245" h="830579">
                  <a:moveTo>
                    <a:pt x="699516" y="191770"/>
                  </a:moveTo>
                  <a:lnTo>
                    <a:pt x="696277" y="191770"/>
                  </a:lnTo>
                  <a:lnTo>
                    <a:pt x="693324" y="190500"/>
                  </a:lnTo>
                  <a:lnTo>
                    <a:pt x="680037" y="149860"/>
                  </a:lnTo>
                  <a:lnTo>
                    <a:pt x="679754" y="125730"/>
                  </a:lnTo>
                  <a:lnTo>
                    <a:pt x="679894" y="119380"/>
                  </a:lnTo>
                  <a:lnTo>
                    <a:pt x="687419" y="78740"/>
                  </a:lnTo>
                  <a:lnTo>
                    <a:pt x="692277" y="72390"/>
                  </a:lnTo>
                  <a:lnTo>
                    <a:pt x="696372" y="67310"/>
                  </a:lnTo>
                  <a:lnTo>
                    <a:pt x="700319" y="64770"/>
                  </a:lnTo>
                  <a:lnTo>
                    <a:pt x="705873" y="60960"/>
                  </a:lnTo>
                  <a:lnTo>
                    <a:pt x="713035" y="55880"/>
                  </a:lnTo>
                  <a:lnTo>
                    <a:pt x="721804" y="49530"/>
                  </a:lnTo>
                  <a:lnTo>
                    <a:pt x="732057" y="44450"/>
                  </a:lnTo>
                  <a:lnTo>
                    <a:pt x="770191" y="26670"/>
                  </a:lnTo>
                  <a:lnTo>
                    <a:pt x="818934" y="11430"/>
                  </a:lnTo>
                  <a:lnTo>
                    <a:pt x="856906" y="3810"/>
                  </a:lnTo>
                  <a:lnTo>
                    <a:pt x="898235" y="0"/>
                  </a:lnTo>
                  <a:lnTo>
                    <a:pt x="948437" y="0"/>
                  </a:lnTo>
                  <a:lnTo>
                    <a:pt x="1000080" y="7620"/>
                  </a:lnTo>
                  <a:lnTo>
                    <a:pt x="1044974" y="20320"/>
                  </a:lnTo>
                  <a:lnTo>
                    <a:pt x="1082797" y="40640"/>
                  </a:lnTo>
                  <a:lnTo>
                    <a:pt x="1113423" y="66040"/>
                  </a:lnTo>
                  <a:lnTo>
                    <a:pt x="1136673" y="97790"/>
                  </a:lnTo>
                  <a:lnTo>
                    <a:pt x="1150559" y="129540"/>
                  </a:lnTo>
                  <a:lnTo>
                    <a:pt x="857449" y="129540"/>
                  </a:lnTo>
                  <a:lnTo>
                    <a:pt x="842033" y="130810"/>
                  </a:lnTo>
                  <a:lnTo>
                    <a:pt x="812577" y="138430"/>
                  </a:lnTo>
                  <a:lnTo>
                    <a:pt x="798663" y="143510"/>
                  </a:lnTo>
                  <a:lnTo>
                    <a:pt x="785491" y="148590"/>
                  </a:lnTo>
                  <a:lnTo>
                    <a:pt x="773050" y="154940"/>
                  </a:lnTo>
                  <a:lnTo>
                    <a:pt x="761333" y="160020"/>
                  </a:lnTo>
                  <a:lnTo>
                    <a:pt x="750458" y="165100"/>
                  </a:lnTo>
                  <a:lnTo>
                    <a:pt x="740413" y="171450"/>
                  </a:lnTo>
                  <a:lnTo>
                    <a:pt x="731208" y="176530"/>
                  </a:lnTo>
                  <a:lnTo>
                    <a:pt x="722852" y="181610"/>
                  </a:lnTo>
                  <a:lnTo>
                    <a:pt x="715442" y="185420"/>
                  </a:lnTo>
                  <a:lnTo>
                    <a:pt x="709076" y="189230"/>
                  </a:lnTo>
                  <a:lnTo>
                    <a:pt x="703765" y="190500"/>
                  </a:lnTo>
                  <a:lnTo>
                    <a:pt x="699516" y="191770"/>
                  </a:lnTo>
                  <a:close/>
                </a:path>
                <a:path w="1198245" h="830579">
                  <a:moveTo>
                    <a:pt x="1167226" y="701040"/>
                  </a:moveTo>
                  <a:lnTo>
                    <a:pt x="868299" y="701040"/>
                  </a:lnTo>
                  <a:lnTo>
                    <a:pt x="900303" y="698500"/>
                  </a:lnTo>
                  <a:lnTo>
                    <a:pt x="914804" y="695960"/>
                  </a:lnTo>
                  <a:lnTo>
                    <a:pt x="952380" y="683260"/>
                  </a:lnTo>
                  <a:lnTo>
                    <a:pt x="988587" y="654050"/>
                  </a:lnTo>
                  <a:lnTo>
                    <a:pt x="1006661" y="612140"/>
                  </a:lnTo>
                  <a:lnTo>
                    <a:pt x="1008888" y="588010"/>
                  </a:lnTo>
                  <a:lnTo>
                    <a:pt x="1008209" y="574040"/>
                  </a:lnTo>
                  <a:lnTo>
                    <a:pt x="998029" y="537210"/>
                  </a:lnTo>
                  <a:lnTo>
                    <a:pt x="965835" y="499110"/>
                  </a:lnTo>
                  <a:lnTo>
                    <a:pt x="927419" y="478790"/>
                  </a:lnTo>
                  <a:lnTo>
                    <a:pt x="876395" y="467360"/>
                  </a:lnTo>
                  <a:lnTo>
                    <a:pt x="856535" y="466090"/>
                  </a:lnTo>
                  <a:lnTo>
                    <a:pt x="760476" y="466090"/>
                  </a:lnTo>
                  <a:lnTo>
                    <a:pt x="755904" y="464820"/>
                  </a:lnTo>
                  <a:lnTo>
                    <a:pt x="736976" y="429260"/>
                  </a:lnTo>
                  <a:lnTo>
                    <a:pt x="736196" y="394970"/>
                  </a:lnTo>
                  <a:lnTo>
                    <a:pt x="736496" y="387350"/>
                  </a:lnTo>
                  <a:lnTo>
                    <a:pt x="747807" y="349250"/>
                  </a:lnTo>
                  <a:lnTo>
                    <a:pt x="759142" y="345440"/>
                  </a:lnTo>
                  <a:lnTo>
                    <a:pt x="851962" y="345440"/>
                  </a:lnTo>
                  <a:lnTo>
                    <a:pt x="868525" y="342900"/>
                  </a:lnTo>
                  <a:lnTo>
                    <a:pt x="912033" y="332740"/>
                  </a:lnTo>
                  <a:lnTo>
                    <a:pt x="935530" y="320040"/>
                  </a:lnTo>
                  <a:lnTo>
                    <a:pt x="945546" y="313690"/>
                  </a:lnTo>
                  <a:lnTo>
                    <a:pt x="974502" y="275590"/>
                  </a:lnTo>
                  <a:lnTo>
                    <a:pt x="984504" y="227330"/>
                  </a:lnTo>
                  <a:lnTo>
                    <a:pt x="984075" y="217170"/>
                  </a:lnTo>
                  <a:lnTo>
                    <a:pt x="973821" y="180340"/>
                  </a:lnTo>
                  <a:lnTo>
                    <a:pt x="942224" y="146050"/>
                  </a:lnTo>
                  <a:lnTo>
                    <a:pt x="900064" y="130810"/>
                  </a:lnTo>
                  <a:lnTo>
                    <a:pt x="887170" y="129540"/>
                  </a:lnTo>
                  <a:lnTo>
                    <a:pt x="1150559" y="129540"/>
                  </a:lnTo>
                  <a:lnTo>
                    <a:pt x="1152407" y="134620"/>
                  </a:lnTo>
                  <a:lnTo>
                    <a:pt x="1157347" y="154940"/>
                  </a:lnTo>
                  <a:lnTo>
                    <a:pt x="1160304" y="176530"/>
                  </a:lnTo>
                  <a:lnTo>
                    <a:pt x="1161288" y="199390"/>
                  </a:lnTo>
                  <a:lnTo>
                    <a:pt x="1160713" y="217170"/>
                  </a:lnTo>
                  <a:lnTo>
                    <a:pt x="1151953" y="267970"/>
                  </a:lnTo>
                  <a:lnTo>
                    <a:pt x="1133080" y="311150"/>
                  </a:lnTo>
                  <a:lnTo>
                    <a:pt x="1104388" y="346710"/>
                  </a:lnTo>
                  <a:lnTo>
                    <a:pt x="1065637" y="374650"/>
                  </a:lnTo>
                  <a:lnTo>
                    <a:pt x="1017270" y="392430"/>
                  </a:lnTo>
                  <a:lnTo>
                    <a:pt x="1017270" y="393700"/>
                  </a:lnTo>
                  <a:lnTo>
                    <a:pt x="1057346" y="401320"/>
                  </a:lnTo>
                  <a:lnTo>
                    <a:pt x="1092993" y="415290"/>
                  </a:lnTo>
                  <a:lnTo>
                    <a:pt x="1137477" y="444500"/>
                  </a:lnTo>
                  <a:lnTo>
                    <a:pt x="1170336" y="483870"/>
                  </a:lnTo>
                  <a:lnTo>
                    <a:pt x="1190912" y="529590"/>
                  </a:lnTo>
                  <a:lnTo>
                    <a:pt x="1197864" y="580390"/>
                  </a:lnTo>
                  <a:lnTo>
                    <a:pt x="1196433" y="609600"/>
                  </a:lnTo>
                  <a:lnTo>
                    <a:pt x="1192137" y="637540"/>
                  </a:lnTo>
                  <a:lnTo>
                    <a:pt x="1184965" y="662940"/>
                  </a:lnTo>
                  <a:lnTo>
                    <a:pt x="1174908" y="687070"/>
                  </a:lnTo>
                  <a:lnTo>
                    <a:pt x="1167226" y="701040"/>
                  </a:lnTo>
                  <a:close/>
                </a:path>
                <a:path w="1198245" h="830579">
                  <a:moveTo>
                    <a:pt x="888396" y="830580"/>
                  </a:moveTo>
                  <a:lnTo>
                    <a:pt x="829835" y="826770"/>
                  </a:lnTo>
                  <a:lnTo>
                    <a:pt x="777644" y="817880"/>
                  </a:lnTo>
                  <a:lnTo>
                    <a:pt x="734721" y="805180"/>
                  </a:lnTo>
                  <a:lnTo>
                    <a:pt x="722745" y="801370"/>
                  </a:lnTo>
                  <a:lnTo>
                    <a:pt x="711965" y="796290"/>
                  </a:lnTo>
                  <a:lnTo>
                    <a:pt x="702373" y="792480"/>
                  </a:lnTo>
                  <a:lnTo>
                    <a:pt x="694155" y="787400"/>
                  </a:lnTo>
                  <a:lnTo>
                    <a:pt x="687490" y="783590"/>
                  </a:lnTo>
                  <a:lnTo>
                    <a:pt x="682362" y="781050"/>
                  </a:lnTo>
                  <a:lnTo>
                    <a:pt x="678751" y="777240"/>
                  </a:lnTo>
                  <a:lnTo>
                    <a:pt x="675036" y="774700"/>
                  </a:lnTo>
                  <a:lnTo>
                    <a:pt x="672274" y="770890"/>
                  </a:lnTo>
                  <a:lnTo>
                    <a:pt x="670369" y="767080"/>
                  </a:lnTo>
                  <a:lnTo>
                    <a:pt x="668559" y="762000"/>
                  </a:lnTo>
                  <a:lnTo>
                    <a:pt x="666940" y="758190"/>
                  </a:lnTo>
                  <a:lnTo>
                    <a:pt x="665416" y="751840"/>
                  </a:lnTo>
                  <a:lnTo>
                    <a:pt x="663987" y="746760"/>
                  </a:lnTo>
                  <a:lnTo>
                    <a:pt x="662940" y="739140"/>
                  </a:lnTo>
                  <a:lnTo>
                    <a:pt x="661502" y="695960"/>
                  </a:lnTo>
                  <a:lnTo>
                    <a:pt x="661734" y="685800"/>
                  </a:lnTo>
                  <a:lnTo>
                    <a:pt x="674655" y="647700"/>
                  </a:lnTo>
                  <a:lnTo>
                    <a:pt x="685419" y="647700"/>
                  </a:lnTo>
                  <a:lnTo>
                    <a:pt x="692467" y="650240"/>
                  </a:lnTo>
                  <a:lnTo>
                    <a:pt x="702564" y="655320"/>
                  </a:lnTo>
                  <a:lnTo>
                    <a:pt x="710670" y="660400"/>
                  </a:lnTo>
                  <a:lnTo>
                    <a:pt x="719839" y="664210"/>
                  </a:lnTo>
                  <a:lnTo>
                    <a:pt x="730062" y="669290"/>
                  </a:lnTo>
                  <a:lnTo>
                    <a:pt x="741330" y="674370"/>
                  </a:lnTo>
                  <a:lnTo>
                    <a:pt x="753618" y="678180"/>
                  </a:lnTo>
                  <a:lnTo>
                    <a:pt x="766905" y="683260"/>
                  </a:lnTo>
                  <a:lnTo>
                    <a:pt x="812805" y="695960"/>
                  </a:lnTo>
                  <a:lnTo>
                    <a:pt x="868299" y="701040"/>
                  </a:lnTo>
                  <a:lnTo>
                    <a:pt x="1167226" y="701040"/>
                  </a:lnTo>
                  <a:lnTo>
                    <a:pt x="1162337" y="709930"/>
                  </a:lnTo>
                  <a:lnTo>
                    <a:pt x="1130371" y="749300"/>
                  </a:lnTo>
                  <a:lnTo>
                    <a:pt x="1089546" y="779780"/>
                  </a:lnTo>
                  <a:lnTo>
                    <a:pt x="1040540" y="803910"/>
                  </a:lnTo>
                  <a:lnTo>
                    <a:pt x="983819" y="820420"/>
                  </a:lnTo>
                  <a:lnTo>
                    <a:pt x="921525" y="829310"/>
                  </a:lnTo>
                  <a:lnTo>
                    <a:pt x="888396" y="8305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311"/>
            </a:p>
          </p:txBody>
        </p:sp>
      </p:grpSp>
      <p:sp>
        <p:nvSpPr>
          <p:cNvPr id="5" name="object 20"/>
          <p:cNvSpPr txBox="1"/>
          <p:nvPr/>
        </p:nvSpPr>
        <p:spPr>
          <a:xfrm>
            <a:off x="1737762" y="5112574"/>
            <a:ext cx="1975010" cy="508908"/>
          </a:xfrm>
          <a:prstGeom prst="rect">
            <a:avLst/>
          </a:prstGeom>
        </p:spPr>
        <p:txBody>
          <a:bodyPr vert="horz" wrap="square" lIns="0" tIns="16306" rIns="0" bIns="0" rtlCol="0">
            <a:spAutoFit/>
          </a:bodyPr>
          <a:lstStyle/>
          <a:p>
            <a:pPr>
              <a:spcBef>
                <a:spcPts val="128"/>
              </a:spcBef>
            </a:pPr>
            <a:r>
              <a:rPr sz="3200" b="1" spc="-32" dirty="0">
                <a:latin typeface="Carlito"/>
                <a:cs typeface="Carlito"/>
              </a:rPr>
              <a:t>K</a:t>
            </a:r>
            <a:r>
              <a:rPr sz="3200" b="1" dirty="0">
                <a:latin typeface="Carlito"/>
                <a:cs typeface="Carlito"/>
              </a:rPr>
              <a:t>o</a:t>
            </a:r>
            <a:r>
              <a:rPr sz="3200" b="1" spc="-6" dirty="0">
                <a:latin typeface="Carlito"/>
                <a:cs typeface="Carlito"/>
              </a:rPr>
              <a:t>m</a:t>
            </a:r>
            <a:r>
              <a:rPr sz="3200" b="1" dirty="0">
                <a:latin typeface="Carlito"/>
                <a:cs typeface="Carlito"/>
              </a:rPr>
              <a:t>un</a:t>
            </a:r>
            <a:r>
              <a:rPr sz="3200" b="1" spc="6" dirty="0">
                <a:latin typeface="Carlito"/>
                <a:cs typeface="Carlito"/>
              </a:rPr>
              <a:t>i</a:t>
            </a:r>
            <a:r>
              <a:rPr sz="3200" b="1" spc="-19" dirty="0">
                <a:latin typeface="Carlito"/>
                <a:cs typeface="Carlito"/>
              </a:rPr>
              <a:t>k</a:t>
            </a:r>
            <a:r>
              <a:rPr sz="3200" b="1" spc="-6" dirty="0">
                <a:latin typeface="Carlito"/>
                <a:cs typeface="Carlito"/>
              </a:rPr>
              <a:t>a</a:t>
            </a:r>
            <a:r>
              <a:rPr sz="3200" b="1" dirty="0">
                <a:latin typeface="Carlito"/>
                <a:cs typeface="Carlito"/>
              </a:rPr>
              <a:t>si</a:t>
            </a:r>
            <a:endParaRPr sz="3200" dirty="0">
              <a:latin typeface="Carlito"/>
              <a:cs typeface="Carlito"/>
            </a:endParaRPr>
          </a:p>
        </p:txBody>
      </p:sp>
      <p:sp>
        <p:nvSpPr>
          <p:cNvPr id="6" name="object 21"/>
          <p:cNvSpPr txBox="1"/>
          <p:nvPr/>
        </p:nvSpPr>
        <p:spPr>
          <a:xfrm>
            <a:off x="4751155" y="2119014"/>
            <a:ext cx="8826702" cy="2971580"/>
          </a:xfrm>
          <a:prstGeom prst="rect">
            <a:avLst/>
          </a:prstGeom>
        </p:spPr>
        <p:txBody>
          <a:bodyPr vert="horz" wrap="square" lIns="0" tIns="15491" rIns="0" bIns="0" rtlCol="0">
            <a:spAutoFit/>
          </a:bodyPr>
          <a:lstStyle/>
          <a:p>
            <a:pPr marL="506287" marR="509548" algn="just">
              <a:spcBef>
                <a:spcPts val="122"/>
              </a:spcBef>
            </a:pPr>
            <a:r>
              <a:rPr sz="2568" spc="-6" dirty="0">
                <a:latin typeface="Carlito"/>
                <a:cs typeface="Carlito"/>
              </a:rPr>
              <a:t>Didalam proses pemeriksaan </a:t>
            </a:r>
            <a:r>
              <a:rPr sz="2568" dirty="0">
                <a:latin typeface="Carlito"/>
                <a:cs typeface="Carlito"/>
              </a:rPr>
              <a:t>pajak, </a:t>
            </a:r>
            <a:r>
              <a:rPr sz="2568" spc="-13" dirty="0">
                <a:latin typeface="Carlito"/>
                <a:cs typeface="Carlito"/>
              </a:rPr>
              <a:t>komunikasi </a:t>
            </a:r>
            <a:r>
              <a:rPr sz="2568" spc="-6" dirty="0">
                <a:latin typeface="Carlito"/>
                <a:cs typeface="Carlito"/>
              </a:rPr>
              <a:t>dengan </a:t>
            </a:r>
            <a:r>
              <a:rPr sz="2568" dirty="0">
                <a:latin typeface="Carlito"/>
                <a:cs typeface="Carlito"/>
              </a:rPr>
              <a:t>Tim  </a:t>
            </a:r>
            <a:r>
              <a:rPr sz="2568" spc="-13" dirty="0">
                <a:latin typeface="Carlito"/>
                <a:cs typeface="Carlito"/>
              </a:rPr>
              <a:t>Pemeriksa </a:t>
            </a:r>
            <a:r>
              <a:rPr sz="2568" spc="-6" dirty="0">
                <a:latin typeface="Carlito"/>
                <a:cs typeface="Carlito"/>
              </a:rPr>
              <a:t>sangatlah penting. </a:t>
            </a:r>
            <a:r>
              <a:rPr sz="2568" spc="-13" dirty="0">
                <a:latin typeface="Carlito"/>
                <a:cs typeface="Carlito"/>
              </a:rPr>
              <a:t>Komunikasi biasanya  berhubungan dengan </a:t>
            </a:r>
            <a:r>
              <a:rPr sz="2568" spc="-6" dirty="0">
                <a:latin typeface="Carlito"/>
                <a:cs typeface="Carlito"/>
              </a:rPr>
              <a:t>permintaan dokumen tambahan yang  diperlukan oleh </a:t>
            </a:r>
            <a:r>
              <a:rPr sz="2568" spc="-13" dirty="0">
                <a:latin typeface="Carlito"/>
                <a:cs typeface="Carlito"/>
              </a:rPr>
              <a:t>Tim </a:t>
            </a:r>
            <a:r>
              <a:rPr sz="2568" spc="-6" dirty="0">
                <a:latin typeface="Carlito"/>
                <a:cs typeface="Carlito"/>
              </a:rPr>
              <a:t>Pemeriksa, </a:t>
            </a:r>
            <a:r>
              <a:rPr sz="2568" spc="-13" dirty="0">
                <a:latin typeface="Carlito"/>
                <a:cs typeface="Carlito"/>
              </a:rPr>
              <a:t>komunikasi </a:t>
            </a:r>
            <a:r>
              <a:rPr sz="2568" spc="-6" dirty="0">
                <a:latin typeface="Carlito"/>
                <a:cs typeface="Carlito"/>
              </a:rPr>
              <a:t>dapat</a:t>
            </a:r>
            <a:r>
              <a:rPr sz="2568" spc="225" dirty="0">
                <a:latin typeface="Carlito"/>
                <a:cs typeface="Carlito"/>
              </a:rPr>
              <a:t> </a:t>
            </a:r>
            <a:r>
              <a:rPr sz="2568" spc="-6" dirty="0">
                <a:latin typeface="Carlito"/>
                <a:cs typeface="Carlito"/>
              </a:rPr>
              <a:t>berupa</a:t>
            </a:r>
            <a:endParaRPr sz="2568" dirty="0">
              <a:latin typeface="Carlito"/>
              <a:cs typeface="Carlito"/>
            </a:endParaRPr>
          </a:p>
          <a:p>
            <a:pPr marL="506287" marR="511178" algn="just">
              <a:lnSpc>
                <a:spcPct val="104200"/>
              </a:lnSpc>
              <a:spcBef>
                <a:spcPts val="141"/>
              </a:spcBef>
            </a:pPr>
            <a:r>
              <a:rPr sz="3081" b="1" spc="-6" dirty="0">
                <a:latin typeface="Carlito"/>
                <a:cs typeface="Carlito"/>
              </a:rPr>
              <a:t>telepon, chat, email </a:t>
            </a:r>
            <a:r>
              <a:rPr sz="2568" spc="-13" dirty="0">
                <a:latin typeface="Carlito"/>
                <a:cs typeface="Carlito"/>
              </a:rPr>
              <a:t>atau Wajib Pajak diminta </a:t>
            </a:r>
            <a:r>
              <a:rPr sz="3081" b="1" spc="-6" dirty="0">
                <a:latin typeface="Carlito"/>
                <a:cs typeface="Carlito"/>
              </a:rPr>
              <a:t>datang  </a:t>
            </a:r>
            <a:r>
              <a:rPr sz="3081" b="1" spc="-26" dirty="0">
                <a:latin typeface="Carlito"/>
                <a:cs typeface="Carlito"/>
              </a:rPr>
              <a:t>ke </a:t>
            </a:r>
            <a:r>
              <a:rPr sz="3081" b="1" spc="-6" dirty="0">
                <a:latin typeface="Carlito"/>
                <a:cs typeface="Carlito"/>
              </a:rPr>
              <a:t>KPP </a:t>
            </a:r>
            <a:r>
              <a:rPr sz="2568" spc="-6" dirty="0">
                <a:latin typeface="Carlito"/>
                <a:cs typeface="Carlito"/>
              </a:rPr>
              <a:t>untuk memberikan penjelasan </a:t>
            </a:r>
            <a:r>
              <a:rPr sz="2568" spc="-19" dirty="0">
                <a:latin typeface="Carlito"/>
                <a:cs typeface="Carlito"/>
              </a:rPr>
              <a:t>secara</a:t>
            </a:r>
            <a:r>
              <a:rPr sz="2568" spc="122" dirty="0">
                <a:latin typeface="Carlito"/>
                <a:cs typeface="Carlito"/>
              </a:rPr>
              <a:t> </a:t>
            </a:r>
            <a:r>
              <a:rPr sz="2568" spc="-6" dirty="0">
                <a:latin typeface="Carlito"/>
                <a:cs typeface="Carlito"/>
              </a:rPr>
              <a:t>lisan.</a:t>
            </a:r>
            <a:endParaRPr sz="2568" dirty="0">
              <a:latin typeface="Carlito"/>
              <a:cs typeface="Carlito"/>
            </a:endParaRPr>
          </a:p>
        </p:txBody>
      </p:sp>
      <p:grpSp>
        <p:nvGrpSpPr>
          <p:cNvPr id="7" name="object 22"/>
          <p:cNvGrpSpPr/>
          <p:nvPr/>
        </p:nvGrpSpPr>
        <p:grpSpPr>
          <a:xfrm>
            <a:off x="10957769" y="7519764"/>
            <a:ext cx="3502600" cy="620936"/>
            <a:chOff x="5397551" y="8717280"/>
            <a:chExt cx="1536902" cy="213360"/>
          </a:xfrm>
        </p:grpSpPr>
        <p:sp>
          <p:nvSpPr>
            <p:cNvPr id="8" name="object 23"/>
            <p:cNvSpPr/>
            <p:nvPr/>
          </p:nvSpPr>
          <p:spPr>
            <a:xfrm>
              <a:off x="6364223" y="8717280"/>
              <a:ext cx="570230" cy="213360"/>
            </a:xfrm>
            <a:custGeom>
              <a:avLst/>
              <a:gdLst/>
              <a:ahLst/>
              <a:cxnLst/>
              <a:rect l="l" t="t" r="r" b="b"/>
              <a:pathLst>
                <a:path w="570229" h="213359">
                  <a:moveTo>
                    <a:pt x="569976" y="213359"/>
                  </a:moveTo>
                  <a:lnTo>
                    <a:pt x="0" y="213359"/>
                  </a:lnTo>
                  <a:lnTo>
                    <a:pt x="0" y="0"/>
                  </a:lnTo>
                  <a:lnTo>
                    <a:pt x="569976" y="0"/>
                  </a:lnTo>
                  <a:lnTo>
                    <a:pt x="569976" y="213359"/>
                  </a:lnTo>
                  <a:close/>
                </a:path>
              </a:pathLst>
            </a:custGeom>
            <a:solidFill>
              <a:srgbClr val="EF2328"/>
            </a:solidFill>
          </p:spPr>
          <p:txBody>
            <a:bodyPr wrap="square" lIns="0" tIns="0" rIns="0" bIns="0" rtlCol="0"/>
            <a:lstStyle/>
            <a:p>
              <a:endParaRPr sz="2311"/>
            </a:p>
          </p:txBody>
        </p:sp>
        <p:sp>
          <p:nvSpPr>
            <p:cNvPr id="9" name="object 24"/>
            <p:cNvSpPr/>
            <p:nvPr/>
          </p:nvSpPr>
          <p:spPr>
            <a:xfrm>
              <a:off x="5397551" y="8738716"/>
              <a:ext cx="803356" cy="1418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311"/>
            </a:p>
          </p:txBody>
        </p:sp>
      </p:grpSp>
    </p:spTree>
    <p:extLst>
      <p:ext uri="{BB962C8B-B14F-4D97-AF65-F5344CB8AC3E}">
        <p14:creationId xmlns:p14="http://schemas.microsoft.com/office/powerpoint/2010/main" val="193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xfrm>
            <a:off x="13322958" y="7694941"/>
            <a:ext cx="393963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306">
              <a:lnSpc>
                <a:spcPts val="1682"/>
              </a:lnSpc>
            </a:pPr>
            <a:r>
              <a:rPr spc="45" dirty="0"/>
              <a:t>19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1650" cy="814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471650" cy="814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822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185058" y="-1"/>
            <a:ext cx="3697624" cy="8140701"/>
            <a:chOff x="1502663" y="1127760"/>
            <a:chExt cx="1510665" cy="3429000"/>
          </a:xfrm>
        </p:grpSpPr>
        <p:sp>
          <p:nvSpPr>
            <p:cNvPr id="4" name="object 4"/>
            <p:cNvSpPr/>
            <p:nvPr/>
          </p:nvSpPr>
          <p:spPr>
            <a:xfrm>
              <a:off x="1502663" y="1127760"/>
              <a:ext cx="1510665" cy="3429000"/>
            </a:xfrm>
            <a:custGeom>
              <a:avLst/>
              <a:gdLst/>
              <a:ahLst/>
              <a:cxnLst/>
              <a:rect l="l" t="t" r="r" b="b"/>
              <a:pathLst>
                <a:path w="1510664" h="3429000">
                  <a:moveTo>
                    <a:pt x="1510284" y="3429000"/>
                  </a:moveTo>
                  <a:lnTo>
                    <a:pt x="0" y="3429000"/>
                  </a:lnTo>
                  <a:lnTo>
                    <a:pt x="0" y="0"/>
                  </a:lnTo>
                  <a:lnTo>
                    <a:pt x="1510284" y="0"/>
                  </a:lnTo>
                  <a:lnTo>
                    <a:pt x="1510284" y="3429000"/>
                  </a:lnTo>
                  <a:close/>
                </a:path>
              </a:pathLst>
            </a:custGeom>
            <a:solidFill>
              <a:srgbClr val="FFC32D"/>
            </a:solidFill>
          </p:spPr>
          <p:txBody>
            <a:bodyPr wrap="square" lIns="0" tIns="0" rIns="0" bIns="0" rtlCol="0"/>
            <a:lstStyle/>
            <a:p>
              <a:endParaRPr sz="2311"/>
            </a:p>
          </p:txBody>
        </p:sp>
        <p:sp>
          <p:nvSpPr>
            <p:cNvPr id="5" name="object 5"/>
            <p:cNvSpPr/>
            <p:nvPr/>
          </p:nvSpPr>
          <p:spPr>
            <a:xfrm>
              <a:off x="1607820" y="2054352"/>
              <a:ext cx="1213485" cy="830580"/>
            </a:xfrm>
            <a:custGeom>
              <a:avLst/>
              <a:gdLst/>
              <a:ahLst/>
              <a:cxnLst/>
              <a:rect l="l" t="t" r="r" b="b"/>
              <a:pathLst>
                <a:path w="1213485" h="830580">
                  <a:moveTo>
                    <a:pt x="278701" y="830580"/>
                  </a:moveTo>
                  <a:lnTo>
                    <a:pt x="239323" y="828828"/>
                  </a:lnTo>
                  <a:lnTo>
                    <a:pt x="171210" y="814787"/>
                  </a:lnTo>
                  <a:lnTo>
                    <a:pt x="116953" y="786852"/>
                  </a:lnTo>
                  <a:lnTo>
                    <a:pt x="74195" y="746237"/>
                  </a:lnTo>
                  <a:lnTo>
                    <a:pt x="42350" y="693303"/>
                  </a:lnTo>
                  <a:lnTo>
                    <a:pt x="20204" y="628516"/>
                  </a:lnTo>
                  <a:lnTo>
                    <a:pt x="7152" y="552204"/>
                  </a:lnTo>
                  <a:lnTo>
                    <a:pt x="3190" y="510170"/>
                  </a:lnTo>
                  <a:lnTo>
                    <a:pt x="809" y="465748"/>
                  </a:lnTo>
                  <a:lnTo>
                    <a:pt x="0" y="418433"/>
                  </a:lnTo>
                  <a:lnTo>
                    <a:pt x="997" y="371873"/>
                  </a:lnTo>
                  <a:lnTo>
                    <a:pt x="3976" y="327493"/>
                  </a:lnTo>
                  <a:lnTo>
                    <a:pt x="8920" y="285291"/>
                  </a:lnTo>
                  <a:lnTo>
                    <a:pt x="15811" y="245268"/>
                  </a:lnTo>
                  <a:lnTo>
                    <a:pt x="24882" y="207838"/>
                  </a:lnTo>
                  <a:lnTo>
                    <a:pt x="50275" y="141621"/>
                  </a:lnTo>
                  <a:lnTo>
                    <a:pt x="85402" y="87226"/>
                  </a:lnTo>
                  <a:lnTo>
                    <a:pt x="130940" y="45402"/>
                  </a:lnTo>
                  <a:lnTo>
                    <a:pt x="187178" y="16488"/>
                  </a:lnTo>
                  <a:lnTo>
                    <a:pt x="255472" y="1876"/>
                  </a:lnTo>
                  <a:lnTo>
                    <a:pt x="294227" y="0"/>
                  </a:lnTo>
                  <a:lnTo>
                    <a:pt x="333678" y="1821"/>
                  </a:lnTo>
                  <a:lnTo>
                    <a:pt x="401972" y="15966"/>
                  </a:lnTo>
                  <a:lnTo>
                    <a:pt x="456534" y="43984"/>
                  </a:lnTo>
                  <a:lnTo>
                    <a:pt x="499435" y="84626"/>
                  </a:lnTo>
                  <a:lnTo>
                    <a:pt x="527070" y="129540"/>
                  </a:lnTo>
                  <a:lnTo>
                    <a:pt x="287369" y="129540"/>
                  </a:lnTo>
                  <a:lnTo>
                    <a:pt x="269995" y="130700"/>
                  </a:lnTo>
                  <a:lnTo>
                    <a:pt x="227266" y="147256"/>
                  </a:lnTo>
                  <a:lnTo>
                    <a:pt x="197155" y="183716"/>
                  </a:lnTo>
                  <a:lnTo>
                    <a:pt x="177760" y="239887"/>
                  </a:lnTo>
                  <a:lnTo>
                    <a:pt x="170116" y="288131"/>
                  </a:lnTo>
                  <a:lnTo>
                    <a:pt x="165996" y="345138"/>
                  </a:lnTo>
                  <a:lnTo>
                    <a:pt x="164592" y="410718"/>
                  </a:lnTo>
                  <a:lnTo>
                    <a:pt x="165019" y="451653"/>
                  </a:lnTo>
                  <a:lnTo>
                    <a:pt x="168409" y="522415"/>
                  </a:lnTo>
                  <a:lnTo>
                    <a:pt x="175251" y="578834"/>
                  </a:lnTo>
                  <a:lnTo>
                    <a:pt x="185901" y="623411"/>
                  </a:lnTo>
                  <a:lnTo>
                    <a:pt x="209288" y="669607"/>
                  </a:lnTo>
                  <a:lnTo>
                    <a:pt x="242030" y="693659"/>
                  </a:lnTo>
                  <a:lnTo>
                    <a:pt x="284892" y="701040"/>
                  </a:lnTo>
                  <a:lnTo>
                    <a:pt x="516576" y="701040"/>
                  </a:lnTo>
                  <a:lnTo>
                    <a:pt x="507015" y="717899"/>
                  </a:lnTo>
                  <a:lnTo>
                    <a:pt x="466808" y="766107"/>
                  </a:lnTo>
                  <a:lnTo>
                    <a:pt x="415956" y="801528"/>
                  </a:lnTo>
                  <a:lnTo>
                    <a:pt x="353615" y="823341"/>
                  </a:lnTo>
                  <a:lnTo>
                    <a:pt x="317721" y="828773"/>
                  </a:lnTo>
                  <a:lnTo>
                    <a:pt x="278701" y="830580"/>
                  </a:lnTo>
                  <a:close/>
                </a:path>
                <a:path w="1213485" h="830580">
                  <a:moveTo>
                    <a:pt x="516576" y="701040"/>
                  </a:moveTo>
                  <a:lnTo>
                    <a:pt x="284892" y="701040"/>
                  </a:lnTo>
                  <a:lnTo>
                    <a:pt x="296609" y="700612"/>
                  </a:lnTo>
                  <a:lnTo>
                    <a:pt x="307621" y="699194"/>
                  </a:lnTo>
                  <a:lnTo>
                    <a:pt x="344935" y="683764"/>
                  </a:lnTo>
                  <a:lnTo>
                    <a:pt x="372737" y="652736"/>
                  </a:lnTo>
                  <a:lnTo>
                    <a:pt x="391525" y="605873"/>
                  </a:lnTo>
                  <a:lnTo>
                    <a:pt x="400937" y="560790"/>
                  </a:lnTo>
                  <a:lnTo>
                    <a:pt x="406241" y="506730"/>
                  </a:lnTo>
                  <a:lnTo>
                    <a:pt x="407908" y="465748"/>
                  </a:lnTo>
                  <a:lnTo>
                    <a:pt x="408376" y="412242"/>
                  </a:lnTo>
                  <a:lnTo>
                    <a:pt x="408250" y="393013"/>
                  </a:lnTo>
                  <a:lnTo>
                    <a:pt x="406744" y="342721"/>
                  </a:lnTo>
                  <a:lnTo>
                    <a:pt x="403612" y="298964"/>
                  </a:lnTo>
                  <a:lnTo>
                    <a:pt x="398820" y="261063"/>
                  </a:lnTo>
                  <a:lnTo>
                    <a:pt x="388548" y="214514"/>
                  </a:lnTo>
                  <a:lnTo>
                    <a:pt x="369189" y="169711"/>
                  </a:lnTo>
                  <a:lnTo>
                    <a:pt x="342114" y="142744"/>
                  </a:lnTo>
                  <a:lnTo>
                    <a:pt x="297693" y="129949"/>
                  </a:lnTo>
                  <a:lnTo>
                    <a:pt x="287369" y="129540"/>
                  </a:lnTo>
                  <a:lnTo>
                    <a:pt x="527070" y="129540"/>
                  </a:lnTo>
                  <a:lnTo>
                    <a:pt x="543425" y="168413"/>
                  </a:lnTo>
                  <a:lnTo>
                    <a:pt x="560641" y="239077"/>
                  </a:lnTo>
                  <a:lnTo>
                    <a:pt x="566072" y="278618"/>
                  </a:lnTo>
                  <a:lnTo>
                    <a:pt x="569940" y="320659"/>
                  </a:lnTo>
                  <a:lnTo>
                    <a:pt x="572254" y="365200"/>
                  </a:lnTo>
                  <a:lnTo>
                    <a:pt x="573024" y="412242"/>
                  </a:lnTo>
                  <a:lnTo>
                    <a:pt x="572058" y="459142"/>
                  </a:lnTo>
                  <a:lnTo>
                    <a:pt x="569154" y="503693"/>
                  </a:lnTo>
                  <a:lnTo>
                    <a:pt x="564304" y="545906"/>
                  </a:lnTo>
                  <a:lnTo>
                    <a:pt x="557498" y="585787"/>
                  </a:lnTo>
                  <a:lnTo>
                    <a:pt x="548552" y="623132"/>
                  </a:lnTo>
                  <a:lnTo>
                    <a:pt x="523302" y="689179"/>
                  </a:lnTo>
                  <a:lnTo>
                    <a:pt x="516576" y="701040"/>
                  </a:lnTo>
                  <a:close/>
                </a:path>
                <a:path w="1213485" h="830580">
                  <a:moveTo>
                    <a:pt x="929640" y="830580"/>
                  </a:moveTo>
                  <a:lnTo>
                    <a:pt x="877431" y="827424"/>
                  </a:lnTo>
                  <a:lnTo>
                    <a:pt x="832294" y="817911"/>
                  </a:lnTo>
                  <a:lnTo>
                    <a:pt x="793503" y="802528"/>
                  </a:lnTo>
                  <a:lnTo>
                    <a:pt x="760285" y="781431"/>
                  </a:lnTo>
                  <a:lnTo>
                    <a:pt x="732734" y="755082"/>
                  </a:lnTo>
                  <a:lnTo>
                    <a:pt x="710755" y="723519"/>
                  </a:lnTo>
                  <a:lnTo>
                    <a:pt x="693491" y="687347"/>
                  </a:lnTo>
                  <a:lnTo>
                    <a:pt x="680085" y="646747"/>
                  </a:lnTo>
                  <a:lnTo>
                    <a:pt x="670393" y="602241"/>
                  </a:lnTo>
                  <a:lnTo>
                    <a:pt x="664273" y="553878"/>
                  </a:lnTo>
                  <a:lnTo>
                    <a:pt x="661011" y="502241"/>
                  </a:lnTo>
                  <a:lnTo>
                    <a:pt x="659998" y="439007"/>
                  </a:lnTo>
                  <a:lnTo>
                    <a:pt x="660192" y="423657"/>
                  </a:lnTo>
                  <a:lnTo>
                    <a:pt x="662544" y="374442"/>
                  </a:lnTo>
                  <a:lnTo>
                    <a:pt x="667397" y="323455"/>
                  </a:lnTo>
                  <a:lnTo>
                    <a:pt x="676359" y="272982"/>
                  </a:lnTo>
                  <a:lnTo>
                    <a:pt x="689843" y="223584"/>
                  </a:lnTo>
                  <a:lnTo>
                    <a:pt x="708599" y="176370"/>
                  </a:lnTo>
                  <a:lnTo>
                    <a:pt x="732997" y="131901"/>
                  </a:lnTo>
                  <a:lnTo>
                    <a:pt x="764183" y="92572"/>
                  </a:lnTo>
                  <a:lnTo>
                    <a:pt x="802458" y="58976"/>
                  </a:lnTo>
                  <a:lnTo>
                    <a:pt x="848646" y="32219"/>
                  </a:lnTo>
                  <a:lnTo>
                    <a:pt x="903172" y="12788"/>
                  </a:lnTo>
                  <a:lnTo>
                    <a:pt x="967466" y="2826"/>
                  </a:lnTo>
                  <a:lnTo>
                    <a:pt x="1003363" y="1524"/>
                  </a:lnTo>
                  <a:lnTo>
                    <a:pt x="1015223" y="1756"/>
                  </a:lnTo>
                  <a:lnTo>
                    <a:pt x="1062609" y="5914"/>
                  </a:lnTo>
                  <a:lnTo>
                    <a:pt x="1105063" y="13905"/>
                  </a:lnTo>
                  <a:lnTo>
                    <a:pt x="1145762" y="28479"/>
                  </a:lnTo>
                  <a:lnTo>
                    <a:pt x="1155954" y="40195"/>
                  </a:lnTo>
                  <a:lnTo>
                    <a:pt x="1157668" y="43529"/>
                  </a:lnTo>
                  <a:lnTo>
                    <a:pt x="1162756" y="96059"/>
                  </a:lnTo>
                  <a:lnTo>
                    <a:pt x="1162585" y="104489"/>
                  </a:lnTo>
                  <a:lnTo>
                    <a:pt x="1162289" y="112061"/>
                  </a:lnTo>
                  <a:lnTo>
                    <a:pt x="1161344" y="126492"/>
                  </a:lnTo>
                  <a:lnTo>
                    <a:pt x="1001649" y="126492"/>
                  </a:lnTo>
                  <a:lnTo>
                    <a:pt x="977593" y="127707"/>
                  </a:lnTo>
                  <a:lnTo>
                    <a:pt x="935198" y="137033"/>
                  </a:lnTo>
                  <a:lnTo>
                    <a:pt x="900337" y="155340"/>
                  </a:lnTo>
                  <a:lnTo>
                    <a:pt x="860488" y="195738"/>
                  </a:lnTo>
                  <a:lnTo>
                    <a:pt x="841748" y="230243"/>
                  </a:lnTo>
                  <a:lnTo>
                    <a:pt x="828865" y="269748"/>
                  </a:lnTo>
                  <a:lnTo>
                    <a:pt x="821293" y="313182"/>
                  </a:lnTo>
                  <a:lnTo>
                    <a:pt x="818292" y="358902"/>
                  </a:lnTo>
                  <a:lnTo>
                    <a:pt x="1140293" y="358902"/>
                  </a:lnTo>
                  <a:lnTo>
                    <a:pt x="1144707" y="362268"/>
                  </a:lnTo>
                  <a:lnTo>
                    <a:pt x="1172354" y="393114"/>
                  </a:lnTo>
                  <a:lnTo>
                    <a:pt x="1192643" y="430547"/>
                  </a:lnTo>
                  <a:lnTo>
                    <a:pt x="1194508" y="435864"/>
                  </a:lnTo>
                  <a:lnTo>
                    <a:pt x="947166" y="435864"/>
                  </a:lnTo>
                  <a:lnTo>
                    <a:pt x="938556" y="436114"/>
                  </a:lnTo>
                  <a:lnTo>
                    <a:pt x="896493" y="442769"/>
                  </a:lnTo>
                  <a:lnTo>
                    <a:pt x="856764" y="457292"/>
                  </a:lnTo>
                  <a:lnTo>
                    <a:pt x="821436" y="477393"/>
                  </a:lnTo>
                  <a:lnTo>
                    <a:pt x="821907" y="509301"/>
                  </a:lnTo>
                  <a:lnTo>
                    <a:pt x="825633" y="564546"/>
                  </a:lnTo>
                  <a:lnTo>
                    <a:pt x="833026" y="608870"/>
                  </a:lnTo>
                  <a:lnTo>
                    <a:pt x="850868" y="658082"/>
                  </a:lnTo>
                  <a:lnTo>
                    <a:pt x="876826" y="688528"/>
                  </a:lnTo>
                  <a:lnTo>
                    <a:pt x="924371" y="704988"/>
                  </a:lnTo>
                  <a:lnTo>
                    <a:pt x="938498" y="705612"/>
                  </a:lnTo>
                  <a:lnTo>
                    <a:pt x="1173814" y="705612"/>
                  </a:lnTo>
                  <a:lnTo>
                    <a:pt x="1171598" y="709695"/>
                  </a:lnTo>
                  <a:lnTo>
                    <a:pt x="1139952" y="750570"/>
                  </a:lnTo>
                  <a:lnTo>
                    <a:pt x="1099792" y="783990"/>
                  </a:lnTo>
                  <a:lnTo>
                    <a:pt x="1051274" y="809339"/>
                  </a:lnTo>
                  <a:lnTo>
                    <a:pt x="994493" y="825281"/>
                  </a:lnTo>
                  <a:lnTo>
                    <a:pt x="963071" y="829256"/>
                  </a:lnTo>
                  <a:lnTo>
                    <a:pt x="929640" y="830580"/>
                  </a:lnTo>
                  <a:close/>
                </a:path>
                <a:path w="1213485" h="830580">
                  <a:moveTo>
                    <a:pt x="1136142" y="152019"/>
                  </a:moveTo>
                  <a:lnTo>
                    <a:pt x="1129760" y="150685"/>
                  </a:lnTo>
                  <a:lnTo>
                    <a:pt x="1115771" y="145963"/>
                  </a:lnTo>
                  <a:lnTo>
                    <a:pt x="1108960" y="143791"/>
                  </a:lnTo>
                  <a:lnTo>
                    <a:pt x="1065060" y="132300"/>
                  </a:lnTo>
                  <a:lnTo>
                    <a:pt x="1016131" y="126779"/>
                  </a:lnTo>
                  <a:lnTo>
                    <a:pt x="1001649" y="126492"/>
                  </a:lnTo>
                  <a:lnTo>
                    <a:pt x="1161344" y="126492"/>
                  </a:lnTo>
                  <a:lnTo>
                    <a:pt x="1161225" y="127707"/>
                  </a:lnTo>
                  <a:lnTo>
                    <a:pt x="1160145" y="133921"/>
                  </a:lnTo>
                  <a:lnTo>
                    <a:pt x="1158430" y="138684"/>
                  </a:lnTo>
                  <a:lnTo>
                    <a:pt x="1156811" y="143446"/>
                  </a:lnTo>
                  <a:lnTo>
                    <a:pt x="1154525" y="146875"/>
                  </a:lnTo>
                  <a:lnTo>
                    <a:pt x="1151667" y="148875"/>
                  </a:lnTo>
                  <a:lnTo>
                    <a:pt x="1148810" y="150971"/>
                  </a:lnTo>
                  <a:lnTo>
                    <a:pt x="1145606" y="151923"/>
                  </a:lnTo>
                  <a:lnTo>
                    <a:pt x="1141095" y="151923"/>
                  </a:lnTo>
                  <a:lnTo>
                    <a:pt x="1136142" y="152019"/>
                  </a:lnTo>
                  <a:close/>
                </a:path>
                <a:path w="1213485" h="830580">
                  <a:moveTo>
                    <a:pt x="1145286" y="152019"/>
                  </a:moveTo>
                  <a:lnTo>
                    <a:pt x="1141095" y="151923"/>
                  </a:lnTo>
                  <a:lnTo>
                    <a:pt x="1145606" y="151923"/>
                  </a:lnTo>
                  <a:lnTo>
                    <a:pt x="1145286" y="152019"/>
                  </a:lnTo>
                  <a:close/>
                </a:path>
                <a:path w="1213485" h="830580">
                  <a:moveTo>
                    <a:pt x="1140293" y="358902"/>
                  </a:moveTo>
                  <a:lnTo>
                    <a:pt x="818292" y="358902"/>
                  </a:lnTo>
                  <a:lnTo>
                    <a:pt x="825385" y="354614"/>
                  </a:lnTo>
                  <a:lnTo>
                    <a:pt x="868072" y="333660"/>
                  </a:lnTo>
                  <a:lnTo>
                    <a:pt x="909673" y="321159"/>
                  </a:lnTo>
                  <a:lnTo>
                    <a:pt x="957976" y="313503"/>
                  </a:lnTo>
                  <a:lnTo>
                    <a:pt x="984408" y="312420"/>
                  </a:lnTo>
                  <a:lnTo>
                    <a:pt x="1013681" y="313525"/>
                  </a:lnTo>
                  <a:lnTo>
                    <a:pt x="1065726" y="321916"/>
                  </a:lnTo>
                  <a:lnTo>
                    <a:pt x="1109235" y="338473"/>
                  </a:lnTo>
                  <a:lnTo>
                    <a:pt x="1140293" y="358902"/>
                  </a:lnTo>
                  <a:close/>
                </a:path>
                <a:path w="1213485" h="830580">
                  <a:moveTo>
                    <a:pt x="1173814" y="705612"/>
                  </a:moveTo>
                  <a:lnTo>
                    <a:pt x="938498" y="705612"/>
                  </a:lnTo>
                  <a:lnTo>
                    <a:pt x="952322" y="705021"/>
                  </a:lnTo>
                  <a:lnTo>
                    <a:pt x="965227" y="703099"/>
                  </a:lnTo>
                  <a:lnTo>
                    <a:pt x="1007911" y="682585"/>
                  </a:lnTo>
                  <a:lnTo>
                    <a:pt x="1036510" y="644723"/>
                  </a:lnTo>
                  <a:lnTo>
                    <a:pt x="1048904" y="607556"/>
                  </a:lnTo>
                  <a:lnTo>
                    <a:pt x="1053081" y="564417"/>
                  </a:lnTo>
                  <a:lnTo>
                    <a:pt x="1052742" y="549306"/>
                  </a:lnTo>
                  <a:lnTo>
                    <a:pt x="1047520" y="509163"/>
                  </a:lnTo>
                  <a:lnTo>
                    <a:pt x="1029557" y="469106"/>
                  </a:lnTo>
                  <a:lnTo>
                    <a:pt x="996696" y="444341"/>
                  </a:lnTo>
                  <a:lnTo>
                    <a:pt x="947166" y="435864"/>
                  </a:lnTo>
                  <a:lnTo>
                    <a:pt x="1194508" y="435864"/>
                  </a:lnTo>
                  <a:lnTo>
                    <a:pt x="1205790" y="474270"/>
                  </a:lnTo>
                  <a:lnTo>
                    <a:pt x="1212297" y="523068"/>
                  </a:lnTo>
                  <a:lnTo>
                    <a:pt x="1213103" y="549311"/>
                  </a:lnTo>
                  <a:lnTo>
                    <a:pt x="1211964" y="578542"/>
                  </a:lnTo>
                  <a:lnTo>
                    <a:pt x="1202656" y="635246"/>
                  </a:lnTo>
                  <a:lnTo>
                    <a:pt x="1184153" y="686557"/>
                  </a:lnTo>
                  <a:lnTo>
                    <a:pt x="1173814" y="7056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311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663213" y="984051"/>
            <a:ext cx="9631211" cy="5638785"/>
          </a:xfrm>
          <a:prstGeom prst="rect">
            <a:avLst/>
          </a:prstGeom>
        </p:spPr>
        <p:txBody>
          <a:bodyPr vert="horz" wrap="square" lIns="0" tIns="15491" rIns="0" bIns="0" rtlCol="0">
            <a:spAutoFit/>
          </a:bodyPr>
          <a:lstStyle/>
          <a:p>
            <a:pPr marL="2347180" marR="595966">
              <a:spcBef>
                <a:spcPts val="122"/>
              </a:spcBef>
            </a:pPr>
            <a:r>
              <a:rPr sz="3081" spc="-13" dirty="0">
                <a:latin typeface="Carlito"/>
                <a:cs typeface="Carlito"/>
              </a:rPr>
              <a:t>Setelah proses </a:t>
            </a:r>
            <a:r>
              <a:rPr sz="3081" spc="-6" dirty="0">
                <a:latin typeface="Carlito"/>
                <a:cs typeface="Carlito"/>
              </a:rPr>
              <a:t>pemeriksaan </a:t>
            </a:r>
            <a:r>
              <a:rPr sz="3081" spc="-13" dirty="0">
                <a:latin typeface="Carlito"/>
                <a:cs typeface="Carlito"/>
              </a:rPr>
              <a:t>selesai </a:t>
            </a:r>
            <a:r>
              <a:rPr sz="3081" dirty="0">
                <a:latin typeface="Carlito"/>
                <a:cs typeface="Carlito"/>
              </a:rPr>
              <a:t>dan </a:t>
            </a:r>
            <a:r>
              <a:rPr sz="3081" spc="-13" dirty="0">
                <a:latin typeface="Carlito"/>
                <a:cs typeface="Carlito"/>
              </a:rPr>
              <a:t>Wajib Pajak </a:t>
            </a:r>
            <a:r>
              <a:rPr sz="3081" spc="-6" dirty="0">
                <a:latin typeface="Carlito"/>
                <a:cs typeface="Carlito"/>
              </a:rPr>
              <a:t>telah  menerima </a:t>
            </a:r>
            <a:r>
              <a:rPr sz="3081" spc="-13" dirty="0">
                <a:latin typeface="Carlito"/>
                <a:cs typeface="Carlito"/>
              </a:rPr>
              <a:t>Surat Ketetapan Pajak </a:t>
            </a:r>
            <a:r>
              <a:rPr sz="3081" spc="-6" dirty="0">
                <a:latin typeface="Carlito"/>
                <a:cs typeface="Carlito"/>
              </a:rPr>
              <a:t>dari pihak </a:t>
            </a:r>
            <a:r>
              <a:rPr sz="3081" spc="-45" dirty="0">
                <a:latin typeface="Carlito"/>
                <a:cs typeface="Carlito"/>
              </a:rPr>
              <a:t>KPP, </a:t>
            </a:r>
            <a:r>
              <a:rPr sz="3081" spc="-13" dirty="0">
                <a:latin typeface="Carlito"/>
                <a:cs typeface="Carlito"/>
              </a:rPr>
              <a:t>maka upaya  </a:t>
            </a:r>
            <a:r>
              <a:rPr sz="3081" spc="-6" dirty="0">
                <a:latin typeface="Carlito"/>
                <a:cs typeface="Carlito"/>
              </a:rPr>
              <a:t>hukum </a:t>
            </a:r>
            <a:r>
              <a:rPr sz="3081" spc="-13" dirty="0">
                <a:latin typeface="Carlito"/>
                <a:cs typeface="Carlito"/>
              </a:rPr>
              <a:t>selanjutnya </a:t>
            </a:r>
            <a:r>
              <a:rPr sz="3081" spc="-6" dirty="0">
                <a:latin typeface="Carlito"/>
                <a:cs typeface="Carlito"/>
              </a:rPr>
              <a:t>yang dapat dilakukan oleh </a:t>
            </a:r>
            <a:r>
              <a:rPr sz="3081" spc="-13" dirty="0">
                <a:latin typeface="Carlito"/>
                <a:cs typeface="Carlito"/>
              </a:rPr>
              <a:t>Wajib Pajak  </a:t>
            </a:r>
            <a:r>
              <a:rPr sz="3081" spc="-6" dirty="0">
                <a:latin typeface="Carlito"/>
                <a:cs typeface="Carlito"/>
              </a:rPr>
              <a:t>adalah melakukan </a:t>
            </a:r>
            <a:r>
              <a:rPr sz="3081" b="1" spc="-6" dirty="0">
                <a:latin typeface="Carlito"/>
                <a:cs typeface="Carlito"/>
              </a:rPr>
              <a:t>proses </a:t>
            </a:r>
            <a:r>
              <a:rPr sz="3081" b="1" spc="-13" dirty="0">
                <a:latin typeface="Carlito"/>
                <a:cs typeface="Carlito"/>
              </a:rPr>
              <a:t>Keberatan</a:t>
            </a:r>
            <a:r>
              <a:rPr sz="3081" b="1" spc="39" dirty="0">
                <a:latin typeface="Carlito"/>
                <a:cs typeface="Carlito"/>
              </a:rPr>
              <a:t> </a:t>
            </a:r>
            <a:r>
              <a:rPr sz="3081" b="1" spc="-13" dirty="0">
                <a:latin typeface="Carlito"/>
                <a:cs typeface="Carlito"/>
              </a:rPr>
              <a:t>Pajak</a:t>
            </a:r>
            <a:r>
              <a:rPr sz="3081" spc="-13" dirty="0">
                <a:latin typeface="Carlito"/>
                <a:cs typeface="Carlito"/>
              </a:rPr>
              <a:t>.</a:t>
            </a:r>
            <a:endParaRPr sz="3081" dirty="0">
              <a:latin typeface="Carlito"/>
              <a:cs typeface="Carlito"/>
            </a:endParaRPr>
          </a:p>
          <a:p>
            <a:pPr>
              <a:spcBef>
                <a:spcPts val="51"/>
              </a:spcBef>
            </a:pPr>
            <a:endParaRPr sz="2568" dirty="0">
              <a:latin typeface="Carlito"/>
              <a:cs typeface="Carlito"/>
            </a:endParaRPr>
          </a:p>
          <a:p>
            <a:pPr marL="2347180" marR="407638"/>
            <a:r>
              <a:rPr sz="3081" spc="-13" dirty="0">
                <a:latin typeface="Carlito"/>
                <a:cs typeface="Carlito"/>
              </a:rPr>
              <a:t>Surat </a:t>
            </a:r>
            <a:r>
              <a:rPr sz="3081" spc="-19" dirty="0">
                <a:latin typeface="Carlito"/>
                <a:cs typeface="Carlito"/>
              </a:rPr>
              <a:t>Keberatan </a:t>
            </a:r>
            <a:r>
              <a:rPr sz="3081" spc="-13" dirty="0">
                <a:latin typeface="Carlito"/>
                <a:cs typeface="Carlito"/>
              </a:rPr>
              <a:t>Pajak </a:t>
            </a:r>
            <a:r>
              <a:rPr sz="3081" spc="-6" dirty="0">
                <a:latin typeface="Carlito"/>
                <a:cs typeface="Carlito"/>
              </a:rPr>
              <a:t>dapat dibuat paling </a:t>
            </a:r>
            <a:r>
              <a:rPr sz="3081" b="1" spc="-6" dirty="0">
                <a:latin typeface="Carlito"/>
                <a:cs typeface="Carlito"/>
              </a:rPr>
              <a:t>lambat 3 bulan </a:t>
            </a:r>
            <a:r>
              <a:rPr sz="3081" spc="-6" dirty="0">
                <a:latin typeface="Carlito"/>
                <a:cs typeface="Carlito"/>
              </a:rPr>
              <a:t>sejak  </a:t>
            </a:r>
            <a:r>
              <a:rPr sz="3081" spc="-13" dirty="0">
                <a:latin typeface="Carlito"/>
                <a:cs typeface="Carlito"/>
              </a:rPr>
              <a:t>Surat Ketetapan Pajak </a:t>
            </a:r>
            <a:r>
              <a:rPr sz="3081" spc="-6" dirty="0">
                <a:latin typeface="Carlito"/>
                <a:cs typeface="Carlito"/>
              </a:rPr>
              <a:t>diterima oleh </a:t>
            </a:r>
            <a:r>
              <a:rPr sz="3081" spc="-13" dirty="0">
                <a:latin typeface="Carlito"/>
                <a:cs typeface="Carlito"/>
              </a:rPr>
              <a:t>Wajib Pajak </a:t>
            </a:r>
            <a:r>
              <a:rPr sz="3081" dirty="0">
                <a:latin typeface="Carlito"/>
                <a:cs typeface="Carlito"/>
              </a:rPr>
              <a:t>dan  </a:t>
            </a:r>
            <a:r>
              <a:rPr sz="3081" spc="-6" dirty="0">
                <a:latin typeface="Carlito"/>
                <a:cs typeface="Carlito"/>
              </a:rPr>
              <a:t>disampaikan </a:t>
            </a:r>
            <a:r>
              <a:rPr sz="3081" spc="-26" dirty="0">
                <a:latin typeface="Carlito"/>
                <a:cs typeface="Carlito"/>
              </a:rPr>
              <a:t>ke </a:t>
            </a:r>
            <a:r>
              <a:rPr sz="3081" spc="-6" dirty="0">
                <a:latin typeface="Carlito"/>
                <a:cs typeface="Carlito"/>
              </a:rPr>
              <a:t>pihak KPP </a:t>
            </a:r>
            <a:r>
              <a:rPr sz="3081" spc="-13" dirty="0">
                <a:latin typeface="Carlito"/>
                <a:cs typeface="Carlito"/>
              </a:rPr>
              <a:t>tempat Wajib Pajak</a:t>
            </a:r>
            <a:r>
              <a:rPr sz="3081" spc="141" dirty="0">
                <a:latin typeface="Carlito"/>
                <a:cs typeface="Carlito"/>
              </a:rPr>
              <a:t> </a:t>
            </a:r>
            <a:r>
              <a:rPr sz="3081" spc="-26" dirty="0" err="1">
                <a:latin typeface="Carlito"/>
                <a:cs typeface="Carlito"/>
              </a:rPr>
              <a:t>terdaftar</a:t>
            </a:r>
            <a:r>
              <a:rPr sz="3081" spc="-26" dirty="0">
                <a:latin typeface="Carlito"/>
                <a:cs typeface="Carlito"/>
              </a:rPr>
              <a:t>.</a:t>
            </a:r>
            <a:endParaRPr sz="3081" dirty="0">
              <a:latin typeface="Carlito"/>
              <a:cs typeface="Carlito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0969050" y="7500171"/>
            <a:ext cx="3502600" cy="617458"/>
            <a:chOff x="5397551" y="4343400"/>
            <a:chExt cx="1536902" cy="213360"/>
          </a:xfrm>
        </p:grpSpPr>
        <p:sp>
          <p:nvSpPr>
            <p:cNvPr id="8" name="object 8"/>
            <p:cNvSpPr/>
            <p:nvPr/>
          </p:nvSpPr>
          <p:spPr>
            <a:xfrm>
              <a:off x="6364223" y="4343400"/>
              <a:ext cx="570230" cy="213360"/>
            </a:xfrm>
            <a:custGeom>
              <a:avLst/>
              <a:gdLst/>
              <a:ahLst/>
              <a:cxnLst/>
              <a:rect l="l" t="t" r="r" b="b"/>
              <a:pathLst>
                <a:path w="570229" h="213360">
                  <a:moveTo>
                    <a:pt x="569976" y="213359"/>
                  </a:moveTo>
                  <a:lnTo>
                    <a:pt x="0" y="213359"/>
                  </a:lnTo>
                  <a:lnTo>
                    <a:pt x="0" y="0"/>
                  </a:lnTo>
                  <a:lnTo>
                    <a:pt x="569976" y="0"/>
                  </a:lnTo>
                  <a:lnTo>
                    <a:pt x="569976" y="213359"/>
                  </a:lnTo>
                  <a:close/>
                </a:path>
              </a:pathLst>
            </a:custGeom>
            <a:solidFill>
              <a:srgbClr val="EF2328"/>
            </a:solidFill>
          </p:spPr>
          <p:txBody>
            <a:bodyPr wrap="square" lIns="0" tIns="0" rIns="0" bIns="0" rtlCol="0"/>
            <a:lstStyle/>
            <a:p>
              <a:endParaRPr sz="2311"/>
            </a:p>
          </p:txBody>
        </p:sp>
        <p:sp>
          <p:nvSpPr>
            <p:cNvPr id="9" name="object 9"/>
            <p:cNvSpPr/>
            <p:nvPr/>
          </p:nvSpPr>
          <p:spPr>
            <a:xfrm>
              <a:off x="5397551" y="4364835"/>
              <a:ext cx="803356" cy="1418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311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442449" y="4767140"/>
            <a:ext cx="8314064" cy="777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08242" algn="ctr">
              <a:lnSpc>
                <a:spcPts val="1502"/>
              </a:lnSpc>
            </a:pPr>
            <a:r>
              <a:rPr lang="en-US" sz="3200" b="1" spc="-6" dirty="0" err="1">
                <a:latin typeface="Carlito"/>
                <a:cs typeface="Carlito"/>
              </a:rPr>
              <a:t>Langkah</a:t>
            </a:r>
            <a:r>
              <a:rPr lang="en-US" sz="3200" b="1" spc="-13" dirty="0">
                <a:latin typeface="Carlito"/>
                <a:cs typeface="Carlito"/>
              </a:rPr>
              <a:t> </a:t>
            </a:r>
            <a:r>
              <a:rPr lang="en-US" sz="3200" b="1" spc="-6" dirty="0" err="1">
                <a:latin typeface="Carlito"/>
                <a:cs typeface="Carlito"/>
              </a:rPr>
              <a:t>Hukum</a:t>
            </a:r>
            <a:endParaRPr lang="en-US" sz="3200" dirty="0">
              <a:latin typeface="Carlito"/>
              <a:cs typeface="Carlito"/>
            </a:endParaRPr>
          </a:p>
          <a:p>
            <a:pPr marR="5008242" algn="ctr"/>
            <a:r>
              <a:rPr lang="en-US" sz="3200" b="1" spc="-6" dirty="0" err="1">
                <a:latin typeface="Carlito"/>
                <a:cs typeface="Carlito"/>
              </a:rPr>
              <a:t>Selanjutnya</a:t>
            </a:r>
            <a:endParaRPr lang="en-US" sz="3200" dirty="0">
              <a:latin typeface="Carlito"/>
              <a:cs typeface="Carl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8"/>
          <p:cNvSpPr/>
          <p:nvPr/>
        </p:nvSpPr>
        <p:spPr>
          <a:xfrm>
            <a:off x="0" y="1784966"/>
            <a:ext cx="3910280" cy="3913539"/>
          </a:xfrm>
          <a:custGeom>
            <a:avLst/>
            <a:gdLst/>
            <a:ahLst/>
            <a:cxnLst/>
            <a:rect l="l" t="t" r="r" b="b"/>
            <a:pathLst>
              <a:path w="2199640" h="2108200">
                <a:moveTo>
                  <a:pt x="2199132" y="2107692"/>
                </a:moveTo>
                <a:lnTo>
                  <a:pt x="0" y="2107692"/>
                </a:lnTo>
                <a:lnTo>
                  <a:pt x="0" y="0"/>
                </a:lnTo>
                <a:lnTo>
                  <a:pt x="2199132" y="0"/>
                </a:lnTo>
                <a:lnTo>
                  <a:pt x="2199132" y="2107692"/>
                </a:lnTo>
                <a:close/>
              </a:path>
            </a:pathLst>
          </a:custGeom>
          <a:solidFill>
            <a:srgbClr val="FFC32D"/>
          </a:solidFill>
        </p:spPr>
        <p:txBody>
          <a:bodyPr wrap="square" lIns="0" tIns="0" rIns="0" bIns="0" rtlCol="0"/>
          <a:lstStyle/>
          <a:p>
            <a:endParaRPr sz="2311"/>
          </a:p>
        </p:txBody>
      </p:sp>
      <p:sp>
        <p:nvSpPr>
          <p:cNvPr id="6" name="object 20"/>
          <p:cNvSpPr txBox="1"/>
          <p:nvPr/>
        </p:nvSpPr>
        <p:spPr>
          <a:xfrm>
            <a:off x="779517" y="-136620"/>
            <a:ext cx="13688958" cy="8930906"/>
          </a:xfrm>
          <a:prstGeom prst="rect">
            <a:avLst/>
          </a:prstGeom>
          <a:ln w="12192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311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311" dirty="0">
              <a:latin typeface="Times New Roman"/>
              <a:cs typeface="Times New Roman"/>
            </a:endParaRPr>
          </a:p>
          <a:p>
            <a:pPr>
              <a:spcBef>
                <a:spcPts val="45"/>
              </a:spcBef>
            </a:pPr>
            <a:endParaRPr sz="6163" dirty="0">
              <a:latin typeface="Times New Roman"/>
              <a:cs typeface="Times New Roman"/>
            </a:endParaRPr>
          </a:p>
          <a:p>
            <a:pPr marL="3470632"/>
            <a:r>
              <a:rPr lang="en-US" sz="5136" b="1" spc="-6" dirty="0">
                <a:latin typeface="Carlito"/>
                <a:cs typeface="Carlito"/>
              </a:rPr>
              <a:t>		  </a:t>
            </a:r>
            <a:r>
              <a:rPr sz="4622" b="1" spc="-6" dirty="0" err="1">
                <a:latin typeface="Carlito"/>
                <a:cs typeface="Carlito"/>
              </a:rPr>
              <a:t>Kewajiban</a:t>
            </a:r>
            <a:r>
              <a:rPr sz="4622" b="1" spc="-6" dirty="0">
                <a:latin typeface="Carlito"/>
                <a:cs typeface="Carlito"/>
              </a:rPr>
              <a:t> </a:t>
            </a:r>
            <a:r>
              <a:rPr sz="4622" b="1" dirty="0">
                <a:latin typeface="Carlito"/>
                <a:cs typeface="Carlito"/>
              </a:rPr>
              <a:t>WP </a:t>
            </a:r>
            <a:r>
              <a:rPr sz="4622" b="1" spc="-6" dirty="0">
                <a:latin typeface="Carlito"/>
                <a:cs typeface="Carlito"/>
              </a:rPr>
              <a:t>Saat</a:t>
            </a:r>
            <a:r>
              <a:rPr sz="4622" b="1" spc="-13" dirty="0">
                <a:latin typeface="Carlito"/>
                <a:cs typeface="Carlito"/>
              </a:rPr>
              <a:t> </a:t>
            </a:r>
            <a:r>
              <a:rPr sz="4622" b="1" spc="-6" dirty="0">
                <a:latin typeface="Carlito"/>
                <a:cs typeface="Carlito"/>
              </a:rPr>
              <a:t>Diperiksa</a:t>
            </a:r>
            <a:endParaRPr sz="4622" dirty="0">
              <a:latin typeface="Carlito"/>
              <a:cs typeface="Carlito"/>
            </a:endParaRPr>
          </a:p>
          <a:p>
            <a:pPr marL="5573714" lvl="3" indent="-342900" algn="just">
              <a:lnSpc>
                <a:spcPct val="150000"/>
              </a:lnSpc>
              <a:spcBef>
                <a:spcPts val="1528"/>
              </a:spcBef>
              <a:buClr>
                <a:srgbClr val="E83460"/>
              </a:buClr>
              <a:buFont typeface="Wingdings" panose="05000000000000000000" pitchFamily="2" charset="2"/>
              <a:buChar char="§"/>
              <a:tabLst>
                <a:tab pos="3618197" algn="l"/>
              </a:tabLst>
            </a:pPr>
            <a:r>
              <a:rPr sz="2054" spc="-6" dirty="0">
                <a:latin typeface="Carlito"/>
                <a:cs typeface="Carlito"/>
              </a:rPr>
              <a:t>Memenuhi panggilan</a:t>
            </a:r>
            <a:r>
              <a:rPr sz="2054" spc="77" dirty="0">
                <a:latin typeface="Carlito"/>
                <a:cs typeface="Carlito"/>
              </a:rPr>
              <a:t> </a:t>
            </a:r>
            <a:r>
              <a:rPr sz="2054" spc="-6" dirty="0">
                <a:latin typeface="Carlito"/>
                <a:cs typeface="Carlito"/>
              </a:rPr>
              <a:t>pemeriksaan</a:t>
            </a:r>
            <a:endParaRPr sz="2054" dirty="0">
              <a:latin typeface="Carlito"/>
              <a:cs typeface="Carlito"/>
            </a:endParaRPr>
          </a:p>
          <a:p>
            <a:pPr marL="5573714" lvl="3" indent="-342900" algn="just">
              <a:lnSpc>
                <a:spcPct val="150000"/>
              </a:lnSpc>
              <a:spcBef>
                <a:spcPts val="507"/>
              </a:spcBef>
              <a:buClr>
                <a:srgbClr val="E83460"/>
              </a:buClr>
              <a:buFont typeface="Wingdings" panose="05000000000000000000" pitchFamily="2" charset="2"/>
              <a:buChar char="§"/>
              <a:tabLst>
                <a:tab pos="3618197" algn="l"/>
              </a:tabLst>
            </a:pPr>
            <a:r>
              <a:rPr sz="2054" spc="-6" dirty="0">
                <a:latin typeface="Carlito"/>
                <a:cs typeface="Carlito"/>
              </a:rPr>
              <a:t>Memperlihatkan/meminjamkan </a:t>
            </a:r>
            <a:r>
              <a:rPr sz="2054" spc="-13" dirty="0" err="1">
                <a:latin typeface="Carlito"/>
                <a:cs typeface="Carlito"/>
              </a:rPr>
              <a:t>buku</a:t>
            </a:r>
            <a:r>
              <a:rPr sz="2054" spc="-13" dirty="0">
                <a:latin typeface="Carlito"/>
                <a:cs typeface="Carlito"/>
              </a:rPr>
              <a:t>,</a:t>
            </a:r>
            <a:r>
              <a:rPr lang="en-US" sz="2054" spc="-13" dirty="0">
                <a:latin typeface="Carlito"/>
                <a:cs typeface="Carlito"/>
              </a:rPr>
              <a:t> </a:t>
            </a:r>
            <a:r>
              <a:rPr lang="en-US" sz="2054" spc="-13" dirty="0" err="1">
                <a:latin typeface="Carlito"/>
                <a:cs typeface="Carlito"/>
              </a:rPr>
              <a:t>catatan</a:t>
            </a:r>
            <a:r>
              <a:rPr lang="en-US" sz="2054" spc="-13" dirty="0">
                <a:latin typeface="Carlito"/>
                <a:cs typeface="Carlito"/>
              </a:rPr>
              <a:t>, </a:t>
            </a:r>
            <a:r>
              <a:rPr sz="2054" spc="-6" dirty="0" err="1">
                <a:latin typeface="Carlito"/>
                <a:cs typeface="Carlito"/>
              </a:rPr>
              <a:t>dokumen</a:t>
            </a:r>
            <a:endParaRPr sz="2054" dirty="0">
              <a:latin typeface="Carlito"/>
              <a:cs typeface="Carlito"/>
            </a:endParaRPr>
          </a:p>
          <a:p>
            <a:pPr marL="5573714" marR="376658" lvl="3" indent="-342900" algn="just">
              <a:lnSpc>
                <a:spcPct val="150000"/>
              </a:lnSpc>
              <a:spcBef>
                <a:spcPts val="668"/>
              </a:spcBef>
              <a:buClr>
                <a:srgbClr val="E83460"/>
              </a:buClr>
              <a:buFont typeface="Wingdings" panose="05000000000000000000" pitchFamily="2" charset="2"/>
              <a:buChar char="§"/>
              <a:tabLst>
                <a:tab pos="3618197" algn="l"/>
              </a:tabLst>
            </a:pPr>
            <a:r>
              <a:rPr sz="2054" spc="-6" dirty="0">
                <a:latin typeface="Carlito"/>
                <a:cs typeface="Carlito"/>
              </a:rPr>
              <a:t>Memberi </a:t>
            </a:r>
            <a:r>
              <a:rPr sz="2054" spc="-13" dirty="0" err="1">
                <a:latin typeface="Carlito"/>
                <a:cs typeface="Carlito"/>
              </a:rPr>
              <a:t>kesempatan</a:t>
            </a:r>
            <a:r>
              <a:rPr sz="2054" spc="-13" dirty="0">
                <a:latin typeface="Carlito"/>
                <a:cs typeface="Carlito"/>
              </a:rPr>
              <a:t> </a:t>
            </a:r>
            <a:r>
              <a:rPr sz="2054" spc="-13" dirty="0" err="1">
                <a:latin typeface="Carlito"/>
                <a:cs typeface="Carlito"/>
              </a:rPr>
              <a:t>pemeriksa</a:t>
            </a:r>
            <a:r>
              <a:rPr lang="en-US" sz="2054" spc="-13" dirty="0">
                <a:latin typeface="Carlito"/>
                <a:cs typeface="Carlito"/>
              </a:rPr>
              <a:t> </a:t>
            </a:r>
            <a:r>
              <a:rPr lang="en-US" sz="2054" spc="-13" dirty="0" err="1">
                <a:latin typeface="Carlito"/>
                <a:cs typeface="Carlito"/>
              </a:rPr>
              <a:t>untuk</a:t>
            </a:r>
            <a:r>
              <a:rPr lang="en-US" sz="2054" spc="-13" dirty="0">
                <a:latin typeface="Carlito"/>
                <a:cs typeface="Carlito"/>
              </a:rPr>
              <a:t> </a:t>
            </a:r>
            <a:r>
              <a:rPr sz="2054" spc="-6" dirty="0" err="1">
                <a:latin typeface="Carlito"/>
                <a:cs typeface="Carlito"/>
              </a:rPr>
              <a:t>mengakses</a:t>
            </a:r>
            <a:r>
              <a:rPr sz="2054" spc="-6" dirty="0">
                <a:latin typeface="Carlito"/>
                <a:cs typeface="Carlito"/>
              </a:rPr>
              <a:t>/mengunduh  </a:t>
            </a:r>
            <a:r>
              <a:rPr sz="2054" spc="-13" dirty="0">
                <a:latin typeface="Carlito"/>
                <a:cs typeface="Carlito"/>
              </a:rPr>
              <a:t>data</a:t>
            </a:r>
            <a:r>
              <a:rPr sz="2054" spc="6" dirty="0">
                <a:latin typeface="Carlito"/>
                <a:cs typeface="Carlito"/>
              </a:rPr>
              <a:t> </a:t>
            </a:r>
            <a:r>
              <a:rPr sz="2054" spc="-6" dirty="0">
                <a:latin typeface="Carlito"/>
                <a:cs typeface="Carlito"/>
              </a:rPr>
              <a:t>elektronik</a:t>
            </a:r>
            <a:endParaRPr sz="2054" dirty="0">
              <a:latin typeface="Carlito"/>
              <a:cs typeface="Carlito"/>
            </a:endParaRPr>
          </a:p>
          <a:p>
            <a:pPr marL="5573714" lvl="3" indent="-342900" algn="just">
              <a:lnSpc>
                <a:spcPct val="150000"/>
              </a:lnSpc>
              <a:spcBef>
                <a:spcPts val="481"/>
              </a:spcBef>
              <a:buClr>
                <a:srgbClr val="E83460"/>
              </a:buClr>
              <a:buFont typeface="Wingdings" panose="05000000000000000000" pitchFamily="2" charset="2"/>
              <a:buChar char="§"/>
              <a:tabLst>
                <a:tab pos="3618197" algn="l"/>
              </a:tabLst>
            </a:pPr>
            <a:r>
              <a:rPr sz="2054" spc="-6" dirty="0">
                <a:latin typeface="Carlito"/>
                <a:cs typeface="Carlito"/>
              </a:rPr>
              <a:t>Memberi </a:t>
            </a:r>
            <a:r>
              <a:rPr sz="2054" spc="-13" dirty="0">
                <a:latin typeface="Carlito"/>
                <a:cs typeface="Carlito"/>
              </a:rPr>
              <a:t>kesempatan </a:t>
            </a:r>
            <a:r>
              <a:rPr sz="2054" spc="-13" dirty="0" err="1">
                <a:latin typeface="Carlito"/>
                <a:cs typeface="Carlito"/>
              </a:rPr>
              <a:t>pemeriksa</a:t>
            </a:r>
            <a:r>
              <a:rPr sz="2054" spc="-13" dirty="0">
                <a:latin typeface="Carlito"/>
                <a:cs typeface="Carlito"/>
              </a:rPr>
              <a:t> </a:t>
            </a:r>
            <a:r>
              <a:rPr sz="2054" spc="-13" dirty="0" err="1">
                <a:latin typeface="Carlito"/>
                <a:cs typeface="Carlito"/>
              </a:rPr>
              <a:t>untuk</a:t>
            </a:r>
            <a:r>
              <a:rPr lang="en-US" sz="2054" spc="-13" dirty="0">
                <a:latin typeface="Carlito"/>
                <a:cs typeface="Carlito"/>
              </a:rPr>
              <a:t> </a:t>
            </a:r>
            <a:r>
              <a:rPr lang="en-US" sz="2054" spc="-13" dirty="0" err="1">
                <a:latin typeface="Carlito"/>
                <a:cs typeface="Carlito"/>
              </a:rPr>
              <a:t>memasuki</a:t>
            </a:r>
            <a:r>
              <a:rPr lang="en-US" sz="2054" spc="-13" dirty="0">
                <a:latin typeface="Carlito"/>
                <a:cs typeface="Carlito"/>
              </a:rPr>
              <a:t> </a:t>
            </a:r>
            <a:r>
              <a:rPr lang="en-US" sz="2054" spc="-13" dirty="0" err="1">
                <a:latin typeface="Carlito"/>
                <a:cs typeface="Carlito"/>
              </a:rPr>
              <a:t>tempat</a:t>
            </a:r>
            <a:r>
              <a:rPr lang="en-US" sz="2054" spc="-13" dirty="0">
                <a:latin typeface="Carlito"/>
                <a:cs typeface="Carlito"/>
              </a:rPr>
              <a:t>/</a:t>
            </a:r>
            <a:r>
              <a:rPr lang="en-US" sz="2054" spc="-13" dirty="0" err="1">
                <a:latin typeface="Carlito"/>
                <a:cs typeface="Carlito"/>
              </a:rPr>
              <a:t>ruang</a:t>
            </a:r>
            <a:endParaRPr sz="2054" dirty="0">
              <a:latin typeface="Carlito"/>
              <a:cs typeface="Carlito"/>
            </a:endParaRPr>
          </a:p>
          <a:p>
            <a:pPr marL="5573714" lvl="3" indent="-342900" algn="just">
              <a:lnSpc>
                <a:spcPct val="150000"/>
              </a:lnSpc>
              <a:spcBef>
                <a:spcPts val="507"/>
              </a:spcBef>
              <a:buClr>
                <a:srgbClr val="E83460"/>
              </a:buClr>
              <a:buFont typeface="Wingdings" panose="05000000000000000000" pitchFamily="2" charset="2"/>
              <a:buChar char="§"/>
              <a:tabLst>
                <a:tab pos="3618197" algn="l"/>
              </a:tabLst>
            </a:pPr>
            <a:r>
              <a:rPr sz="2054" spc="-6" dirty="0">
                <a:latin typeface="Carlito"/>
                <a:cs typeface="Carlito"/>
              </a:rPr>
              <a:t>Memberi bantuan </a:t>
            </a:r>
            <a:r>
              <a:rPr sz="2054" spc="-6" dirty="0" err="1">
                <a:latin typeface="Carlito"/>
                <a:cs typeface="Carlito"/>
              </a:rPr>
              <a:t>guna</a:t>
            </a:r>
            <a:r>
              <a:rPr sz="2054" spc="-6" dirty="0">
                <a:latin typeface="Carlito"/>
                <a:cs typeface="Carlito"/>
              </a:rPr>
              <a:t> </a:t>
            </a:r>
            <a:r>
              <a:rPr sz="2054" spc="-13" dirty="0" err="1">
                <a:latin typeface="Carlito"/>
                <a:cs typeface="Carlito"/>
              </a:rPr>
              <a:t>kelancaran</a:t>
            </a:r>
            <a:r>
              <a:rPr lang="en-US" sz="2054" spc="-13" dirty="0">
                <a:latin typeface="Carlito"/>
                <a:cs typeface="Carlito"/>
              </a:rPr>
              <a:t> </a:t>
            </a:r>
            <a:r>
              <a:rPr lang="en-US" sz="2054" spc="-13" dirty="0" err="1">
                <a:latin typeface="Carlito"/>
                <a:cs typeface="Carlito"/>
              </a:rPr>
              <a:t>pemeriksaan</a:t>
            </a:r>
            <a:endParaRPr sz="2054" dirty="0">
              <a:latin typeface="Carlito"/>
              <a:cs typeface="Carlito"/>
            </a:endParaRPr>
          </a:p>
          <a:p>
            <a:pPr marL="5573714" marR="247029" lvl="3" indent="-342900" algn="just">
              <a:lnSpc>
                <a:spcPct val="150000"/>
              </a:lnSpc>
              <a:spcBef>
                <a:spcPts val="668"/>
              </a:spcBef>
              <a:buClr>
                <a:srgbClr val="E83460"/>
              </a:buClr>
              <a:buFont typeface="Wingdings" panose="05000000000000000000" pitchFamily="2" charset="2"/>
              <a:buChar char="§"/>
              <a:tabLst>
                <a:tab pos="3618197" algn="l"/>
              </a:tabLst>
            </a:pPr>
            <a:r>
              <a:rPr sz="2054" spc="-6" dirty="0">
                <a:latin typeface="Carlito"/>
                <a:cs typeface="Carlito"/>
              </a:rPr>
              <a:t>Meminjamkan </a:t>
            </a:r>
            <a:r>
              <a:rPr sz="2054" spc="-13" dirty="0">
                <a:latin typeface="Carlito"/>
                <a:cs typeface="Carlito"/>
              </a:rPr>
              <a:t>kertas kerja </a:t>
            </a:r>
            <a:r>
              <a:rPr sz="2054" spc="-90" dirty="0">
                <a:latin typeface="Carlito"/>
                <a:cs typeface="Carlito"/>
              </a:rPr>
              <a:t>pemeriksaan </a:t>
            </a:r>
            <a:r>
              <a:rPr sz="2054" spc="-6" dirty="0">
                <a:latin typeface="Carlito"/>
                <a:cs typeface="Carlito"/>
              </a:rPr>
              <a:t>yang </a:t>
            </a:r>
            <a:r>
              <a:rPr sz="2054" spc="-13" dirty="0">
                <a:latin typeface="Carlito"/>
                <a:cs typeface="Carlito"/>
              </a:rPr>
              <a:t>dibuat </a:t>
            </a:r>
            <a:r>
              <a:rPr sz="2054" spc="-6" dirty="0">
                <a:latin typeface="Carlito"/>
                <a:cs typeface="Carlito"/>
              </a:rPr>
              <a:t>oleh </a:t>
            </a:r>
            <a:r>
              <a:rPr sz="2054" spc="-13" dirty="0" err="1">
                <a:latin typeface="Carlito"/>
                <a:cs typeface="Carlito"/>
              </a:rPr>
              <a:t>Akuntan</a:t>
            </a:r>
            <a:r>
              <a:rPr lang="en-US" sz="2054" spc="-13" dirty="0">
                <a:latin typeface="Carlito"/>
                <a:cs typeface="Carlito"/>
              </a:rPr>
              <a:t> </a:t>
            </a:r>
            <a:r>
              <a:rPr sz="2054" spc="-6" dirty="0" err="1">
                <a:latin typeface="Carlito"/>
                <a:cs typeface="Carlito"/>
              </a:rPr>
              <a:t>Publik</a:t>
            </a:r>
            <a:endParaRPr sz="2054" dirty="0">
              <a:latin typeface="Carlito"/>
              <a:cs typeface="Carlito"/>
            </a:endParaRPr>
          </a:p>
          <a:p>
            <a:pPr marL="5573714" lvl="3" indent="-342900" algn="just">
              <a:lnSpc>
                <a:spcPct val="150000"/>
              </a:lnSpc>
              <a:spcBef>
                <a:spcPts val="475"/>
              </a:spcBef>
              <a:buClr>
                <a:srgbClr val="E83460"/>
              </a:buClr>
              <a:buFont typeface="Wingdings" panose="05000000000000000000" pitchFamily="2" charset="2"/>
              <a:buChar char="§"/>
              <a:tabLst>
                <a:tab pos="3618197" algn="l"/>
              </a:tabLst>
            </a:pPr>
            <a:r>
              <a:rPr sz="2054" spc="-13" dirty="0">
                <a:latin typeface="Carlito"/>
                <a:cs typeface="Carlito"/>
              </a:rPr>
              <a:t>Menyampaikan </a:t>
            </a:r>
            <a:r>
              <a:rPr sz="2054" spc="-6" dirty="0">
                <a:latin typeface="Carlito"/>
                <a:cs typeface="Carlito"/>
              </a:rPr>
              <a:t>tanggapan </a:t>
            </a:r>
            <a:r>
              <a:rPr sz="2054" spc="-13" dirty="0" err="1">
                <a:latin typeface="Carlito"/>
                <a:cs typeface="Carlito"/>
              </a:rPr>
              <a:t>secara</a:t>
            </a:r>
            <a:r>
              <a:rPr sz="2054" spc="-13" dirty="0">
                <a:latin typeface="Carlito"/>
                <a:cs typeface="Carlito"/>
              </a:rPr>
              <a:t> </a:t>
            </a:r>
            <a:r>
              <a:rPr sz="2054" spc="-6" dirty="0" err="1">
                <a:latin typeface="Carlito"/>
                <a:cs typeface="Carlito"/>
              </a:rPr>
              <a:t>tertulis</a:t>
            </a:r>
            <a:r>
              <a:rPr lang="en-US" sz="2054" spc="-6" dirty="0">
                <a:latin typeface="Carlito"/>
                <a:cs typeface="Carlito"/>
              </a:rPr>
              <a:t> </a:t>
            </a:r>
            <a:r>
              <a:rPr lang="en-US" sz="2054" spc="-6" dirty="0" err="1">
                <a:latin typeface="Carlito"/>
                <a:cs typeface="Carlito"/>
              </a:rPr>
              <a:t>atas</a:t>
            </a:r>
            <a:r>
              <a:rPr lang="en-US" sz="2054" spc="-6" dirty="0">
                <a:latin typeface="Carlito"/>
                <a:cs typeface="Carlito"/>
              </a:rPr>
              <a:t> SPHP</a:t>
            </a:r>
            <a:endParaRPr sz="2054" dirty="0">
              <a:latin typeface="Carlito"/>
              <a:cs typeface="Carlito"/>
            </a:endParaRPr>
          </a:p>
          <a:p>
            <a:pPr marL="5573714" lvl="3" indent="-342900" algn="just">
              <a:lnSpc>
                <a:spcPct val="150000"/>
              </a:lnSpc>
              <a:spcBef>
                <a:spcPts val="514"/>
              </a:spcBef>
              <a:buClr>
                <a:srgbClr val="E83460"/>
              </a:buClr>
              <a:buFont typeface="Wingdings" panose="05000000000000000000" pitchFamily="2" charset="2"/>
              <a:buChar char="§"/>
              <a:tabLst>
                <a:tab pos="3618197" algn="l"/>
              </a:tabLst>
            </a:pPr>
            <a:r>
              <a:rPr sz="2054" spc="-6" dirty="0">
                <a:latin typeface="Carlito"/>
                <a:cs typeface="Carlito"/>
              </a:rPr>
              <a:t>Memberikan </a:t>
            </a:r>
            <a:r>
              <a:rPr sz="2054" spc="-19" dirty="0" err="1">
                <a:latin typeface="Carlito"/>
                <a:cs typeface="Carlito"/>
              </a:rPr>
              <a:t>keterangan</a:t>
            </a:r>
            <a:r>
              <a:rPr sz="2054" spc="64" dirty="0">
                <a:latin typeface="Carlito"/>
                <a:cs typeface="Carlito"/>
              </a:rPr>
              <a:t> </a:t>
            </a:r>
            <a:r>
              <a:rPr sz="2054" spc="-6" dirty="0" err="1">
                <a:latin typeface="Carlito"/>
                <a:cs typeface="Carlito"/>
              </a:rPr>
              <a:t>lisan</a:t>
            </a:r>
            <a:r>
              <a:rPr sz="2054" spc="-6" dirty="0">
                <a:latin typeface="Carlito"/>
                <a:cs typeface="Carlito"/>
              </a:rPr>
              <a:t>/</a:t>
            </a:r>
            <a:r>
              <a:rPr sz="2054" spc="-6" dirty="0" err="1">
                <a:latin typeface="Carlito"/>
                <a:cs typeface="Carlito"/>
              </a:rPr>
              <a:t>tertulis</a:t>
            </a:r>
            <a:endParaRPr lang="en-US" sz="2054" spc="-6" dirty="0">
              <a:latin typeface="Carlito"/>
              <a:cs typeface="Carlito"/>
            </a:endParaRPr>
          </a:p>
          <a:p>
            <a:pPr marL="3617382" indent="-147565">
              <a:spcBef>
                <a:spcPts val="514"/>
              </a:spcBef>
              <a:buClr>
                <a:srgbClr val="E83460"/>
              </a:buClr>
              <a:buFont typeface="Material Design Icons"/>
              <a:buChar char=""/>
              <a:tabLst>
                <a:tab pos="3618197" algn="l"/>
              </a:tabLst>
            </a:pPr>
            <a:endParaRPr lang="en-US" sz="2054" spc="-6" dirty="0">
              <a:latin typeface="Carlito"/>
              <a:cs typeface="Carlito"/>
            </a:endParaRPr>
          </a:p>
          <a:p>
            <a:pPr marL="3617382" indent="-147565">
              <a:spcBef>
                <a:spcPts val="514"/>
              </a:spcBef>
              <a:buClr>
                <a:srgbClr val="E83460"/>
              </a:buClr>
              <a:buFont typeface="Material Design Icons"/>
              <a:buChar char=""/>
              <a:tabLst>
                <a:tab pos="3618197" algn="l"/>
              </a:tabLst>
            </a:pPr>
            <a:endParaRPr lang="en-US" sz="2054" spc="-6" dirty="0">
              <a:latin typeface="Carlito"/>
              <a:cs typeface="Carlito"/>
            </a:endParaRPr>
          </a:p>
          <a:p>
            <a:pPr marL="3617382" indent="-147565">
              <a:spcBef>
                <a:spcPts val="514"/>
              </a:spcBef>
              <a:buClr>
                <a:srgbClr val="E83460"/>
              </a:buClr>
              <a:buFont typeface="Material Design Icons"/>
              <a:buChar char=""/>
              <a:tabLst>
                <a:tab pos="3618197" algn="l"/>
              </a:tabLst>
            </a:pPr>
            <a:endParaRPr lang="en-US" sz="2054" spc="-6" dirty="0">
              <a:latin typeface="Carlito"/>
              <a:cs typeface="Carlito"/>
            </a:endParaRPr>
          </a:p>
          <a:p>
            <a:pPr marL="3617382" indent="-147565">
              <a:spcBef>
                <a:spcPts val="514"/>
              </a:spcBef>
              <a:buClr>
                <a:srgbClr val="E83460"/>
              </a:buClr>
              <a:buFont typeface="Material Design Icons"/>
              <a:buChar char=""/>
              <a:tabLst>
                <a:tab pos="3618197" algn="l"/>
              </a:tabLst>
            </a:pPr>
            <a:endParaRPr lang="en-US" sz="2054" spc="-6" dirty="0">
              <a:latin typeface="Carlito"/>
              <a:cs typeface="Carlito"/>
            </a:endParaRPr>
          </a:p>
        </p:txBody>
      </p:sp>
      <p:sp>
        <p:nvSpPr>
          <p:cNvPr id="7" name="object 21"/>
          <p:cNvSpPr/>
          <p:nvPr/>
        </p:nvSpPr>
        <p:spPr>
          <a:xfrm>
            <a:off x="530225" y="2241550"/>
            <a:ext cx="4626851" cy="44026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11" dirty="0"/>
          </a:p>
        </p:txBody>
      </p:sp>
      <p:sp>
        <p:nvSpPr>
          <p:cNvPr id="8" name="object 22"/>
          <p:cNvSpPr/>
          <p:nvPr/>
        </p:nvSpPr>
        <p:spPr>
          <a:xfrm>
            <a:off x="331024" y="170085"/>
            <a:ext cx="1663221" cy="3913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244"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304FBA73-0C71-4E39-A402-CA7F5B36341E}"/>
              </a:ext>
            </a:extLst>
          </p:cNvPr>
          <p:cNvSpPr/>
          <p:nvPr/>
        </p:nvSpPr>
        <p:spPr>
          <a:xfrm>
            <a:off x="13797097" y="0"/>
            <a:ext cx="687057" cy="1723639"/>
          </a:xfrm>
          <a:custGeom>
            <a:avLst/>
            <a:gdLst/>
            <a:ahLst/>
            <a:cxnLst/>
            <a:rect l="l" t="t" r="r" b="b"/>
            <a:pathLst>
              <a:path w="215265" h="570230">
                <a:moveTo>
                  <a:pt x="214884" y="569976"/>
                </a:moveTo>
                <a:lnTo>
                  <a:pt x="0" y="569976"/>
                </a:lnTo>
                <a:lnTo>
                  <a:pt x="0" y="0"/>
                </a:lnTo>
                <a:lnTo>
                  <a:pt x="214884" y="0"/>
                </a:lnTo>
                <a:lnTo>
                  <a:pt x="214884" y="569976"/>
                </a:lnTo>
                <a:close/>
              </a:path>
            </a:pathLst>
          </a:custGeom>
          <a:solidFill>
            <a:srgbClr val="EF2328"/>
          </a:solidFill>
        </p:spPr>
        <p:txBody>
          <a:bodyPr wrap="square" lIns="0" tIns="0" rIns="0" bIns="0" rtlCol="0"/>
          <a:lstStyle/>
          <a:p>
            <a:endParaRPr sz="2311" dirty="0"/>
          </a:p>
        </p:txBody>
      </p:sp>
    </p:spTree>
    <p:extLst>
      <p:ext uri="{BB962C8B-B14F-4D97-AF65-F5344CB8AC3E}">
        <p14:creationId xmlns:p14="http://schemas.microsoft.com/office/powerpoint/2010/main" val="211692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1650" cy="814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517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xfrm>
            <a:off x="13322958" y="7694941"/>
            <a:ext cx="393963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306">
              <a:lnSpc>
                <a:spcPts val="1682"/>
              </a:lnSpc>
            </a:pPr>
            <a:r>
              <a:rPr spc="45" dirty="0"/>
              <a:t>21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0"/>
            <a:ext cx="14471649" cy="814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1650" cy="814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531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147211" y="-1131811"/>
            <a:ext cx="1522797" cy="268396"/>
          </a:xfrm>
          <a:prstGeom prst="rect">
            <a:avLst/>
          </a:prstGeom>
        </p:spPr>
        <p:txBody>
          <a:bodyPr vert="horz" wrap="square" lIns="0" tIns="21198" rIns="0" bIns="0" rtlCol="0">
            <a:spAutoFit/>
          </a:bodyPr>
          <a:lstStyle/>
          <a:p>
            <a:pPr marL="16306">
              <a:spcBef>
                <a:spcPts val="167"/>
              </a:spcBef>
            </a:pPr>
            <a:r>
              <a:rPr sz="1605" spc="58" dirty="0">
                <a:latin typeface="Carlito"/>
                <a:cs typeface="Carlito"/>
              </a:rPr>
              <a:t>25/02/2021</a:t>
            </a:r>
            <a:endParaRPr sz="1605">
              <a:latin typeface="Carlito"/>
              <a:cs typeface="Carlito"/>
            </a:endParaRPr>
          </a:p>
        </p:txBody>
      </p:sp>
      <p:sp>
        <p:nvSpPr>
          <p:cNvPr id="63" name="object 63"/>
          <p:cNvSpPr txBox="1">
            <a:spLocks noGrp="1"/>
          </p:cNvSpPr>
          <p:nvPr>
            <p:ph type="sldNum" sz="quarter" idx="7"/>
          </p:nvPr>
        </p:nvSpPr>
        <p:spPr>
          <a:xfrm>
            <a:off x="13322958" y="7694941"/>
            <a:ext cx="393963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306">
              <a:lnSpc>
                <a:spcPts val="1682"/>
              </a:lnSpc>
            </a:pPr>
            <a:r>
              <a:rPr spc="45" dirty="0"/>
              <a:t>22</a:t>
            </a:r>
          </a:p>
        </p:txBody>
      </p:sp>
      <p:sp>
        <p:nvSpPr>
          <p:cNvPr id="64" name="Title 6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4471650" cy="814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471650" cy="814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151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483218" y="2089150"/>
            <a:ext cx="5229926" cy="4499000"/>
          </a:xfrm>
          <a:custGeom>
            <a:avLst/>
            <a:gdLst/>
            <a:ahLst/>
            <a:cxnLst/>
            <a:rect l="l" t="t" r="r" b="b"/>
            <a:pathLst>
              <a:path w="2368550" h="1828800">
                <a:moveTo>
                  <a:pt x="2368296" y="1828799"/>
                </a:moveTo>
                <a:lnTo>
                  <a:pt x="0" y="1828799"/>
                </a:lnTo>
                <a:lnTo>
                  <a:pt x="0" y="0"/>
                </a:lnTo>
                <a:lnTo>
                  <a:pt x="2368296" y="0"/>
                </a:lnTo>
                <a:lnTo>
                  <a:pt x="2368296" y="1828799"/>
                </a:lnTo>
                <a:close/>
              </a:path>
            </a:pathLst>
          </a:custGeom>
          <a:solidFill>
            <a:srgbClr val="FFC32D"/>
          </a:solidFill>
        </p:spPr>
        <p:txBody>
          <a:bodyPr wrap="square" lIns="0" tIns="0" rIns="0" bIns="0" rtlCol="0"/>
          <a:lstStyle/>
          <a:p>
            <a:endParaRPr sz="2311"/>
          </a:p>
        </p:txBody>
      </p:sp>
      <p:sp>
        <p:nvSpPr>
          <p:cNvPr id="6" name="object 6"/>
          <p:cNvSpPr txBox="1"/>
          <p:nvPr/>
        </p:nvSpPr>
        <p:spPr>
          <a:xfrm>
            <a:off x="689869" y="2407130"/>
            <a:ext cx="10791652" cy="4434844"/>
          </a:xfrm>
          <a:prstGeom prst="rect">
            <a:avLst/>
          </a:prstGeom>
        </p:spPr>
        <p:txBody>
          <a:bodyPr vert="horz" wrap="square" lIns="0" tIns="17121" rIns="0" bIns="0" rtlCol="0">
            <a:spAutoFit/>
          </a:bodyPr>
          <a:lstStyle/>
          <a:p>
            <a:pPr marL="334263">
              <a:spcBef>
                <a:spcPts val="135"/>
              </a:spcBef>
            </a:pPr>
            <a:r>
              <a:rPr sz="4400" b="1" dirty="0">
                <a:latin typeface="Carlito"/>
                <a:cs typeface="Carlito"/>
              </a:rPr>
              <a:t>Produk </a:t>
            </a:r>
            <a:r>
              <a:rPr sz="4400" b="1" spc="-6" dirty="0" err="1">
                <a:latin typeface="Carlito"/>
                <a:cs typeface="Carlito"/>
              </a:rPr>
              <a:t>Hukum</a:t>
            </a:r>
            <a:r>
              <a:rPr sz="4400" b="1" spc="-26" dirty="0">
                <a:latin typeface="Carlito"/>
                <a:cs typeface="Carlito"/>
              </a:rPr>
              <a:t> </a:t>
            </a:r>
            <a:r>
              <a:rPr sz="4400" b="1" spc="-6" dirty="0" err="1">
                <a:latin typeface="Carlito"/>
                <a:cs typeface="Carlito"/>
              </a:rPr>
              <a:t>Pemeriksaan</a:t>
            </a:r>
            <a:endParaRPr lang="en-US" sz="4400" b="1" spc="-6" dirty="0">
              <a:latin typeface="Carlito"/>
              <a:cs typeface="Carlito"/>
            </a:endParaRPr>
          </a:p>
          <a:p>
            <a:pPr marL="334263">
              <a:spcBef>
                <a:spcPts val="135"/>
              </a:spcBef>
            </a:pPr>
            <a:endParaRPr sz="3595" dirty="0">
              <a:latin typeface="Carlito"/>
              <a:cs typeface="Carlito"/>
            </a:endParaRPr>
          </a:p>
          <a:p>
            <a:pPr marL="778258" indent="-342900">
              <a:lnSpc>
                <a:spcPct val="150000"/>
              </a:lnSpc>
              <a:spcBef>
                <a:spcPts val="1881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583737" algn="l"/>
              </a:tabLst>
            </a:pPr>
            <a:r>
              <a:rPr sz="2400" spc="-13" dirty="0">
                <a:latin typeface="Carlito"/>
                <a:cs typeface="Carlito"/>
              </a:rPr>
              <a:t>Surat Ketetapan Pajak Kurang Bayar</a:t>
            </a:r>
            <a:r>
              <a:rPr sz="2400" spc="77" dirty="0">
                <a:latin typeface="Carlito"/>
                <a:cs typeface="Carlito"/>
              </a:rPr>
              <a:t> </a:t>
            </a:r>
            <a:r>
              <a:rPr sz="2400" spc="-6" dirty="0">
                <a:latin typeface="Carlito"/>
                <a:cs typeface="Carlito"/>
              </a:rPr>
              <a:t>(SKPKB)</a:t>
            </a:r>
            <a:endParaRPr sz="2400" dirty="0">
              <a:latin typeface="Carlito"/>
              <a:cs typeface="Carlito"/>
            </a:endParaRPr>
          </a:p>
          <a:p>
            <a:pPr marL="778258" marR="4123669" indent="-342900">
              <a:lnSpc>
                <a:spcPct val="150000"/>
              </a:lnSpc>
              <a:spcBef>
                <a:spcPts val="668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583737" algn="l"/>
              </a:tabLst>
            </a:pPr>
            <a:r>
              <a:rPr sz="2400" spc="-13" dirty="0">
                <a:latin typeface="Carlito"/>
                <a:cs typeface="Carlito"/>
              </a:rPr>
              <a:t>Surat Ketetapan </a:t>
            </a:r>
            <a:r>
              <a:rPr sz="2400" spc="-13" dirty="0" err="1">
                <a:latin typeface="Carlito"/>
                <a:cs typeface="Carlito"/>
              </a:rPr>
              <a:t>Pajak</a:t>
            </a:r>
            <a:r>
              <a:rPr sz="2400" spc="-13" dirty="0">
                <a:latin typeface="Carlito"/>
                <a:cs typeface="Carlito"/>
              </a:rPr>
              <a:t> </a:t>
            </a:r>
            <a:r>
              <a:rPr lang="en-US" sz="2400" spc="-13" dirty="0" err="1">
                <a:latin typeface="Carlito"/>
                <a:cs typeface="Carlito"/>
              </a:rPr>
              <a:t>Kurang</a:t>
            </a:r>
            <a:r>
              <a:rPr lang="en-US" sz="2400" spc="-13" dirty="0">
                <a:latin typeface="Carlito"/>
                <a:cs typeface="Carlito"/>
              </a:rPr>
              <a:t> </a:t>
            </a:r>
            <a:r>
              <a:rPr sz="2400" spc="-13" dirty="0">
                <a:latin typeface="Carlito"/>
                <a:cs typeface="Carlito"/>
              </a:rPr>
              <a:t>Bayar </a:t>
            </a:r>
            <a:r>
              <a:rPr sz="2400" spc="-19" dirty="0">
                <a:latin typeface="Carlito"/>
                <a:cs typeface="Carlito"/>
              </a:rPr>
              <a:t>Tambahan  </a:t>
            </a:r>
            <a:r>
              <a:rPr sz="2400" spc="-13" dirty="0">
                <a:latin typeface="Carlito"/>
                <a:cs typeface="Carlito"/>
              </a:rPr>
              <a:t>(SKPKBT)</a:t>
            </a:r>
            <a:endParaRPr sz="2400" dirty="0">
              <a:latin typeface="Carlito"/>
              <a:cs typeface="Carlito"/>
            </a:endParaRPr>
          </a:p>
          <a:p>
            <a:pPr marL="778258" indent="-342900">
              <a:lnSpc>
                <a:spcPct val="150000"/>
              </a:lnSpc>
              <a:spcBef>
                <a:spcPts val="456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583737" algn="l"/>
              </a:tabLst>
            </a:pPr>
            <a:r>
              <a:rPr sz="2400" spc="-13" dirty="0">
                <a:latin typeface="Carlito"/>
                <a:cs typeface="Carlito"/>
              </a:rPr>
              <a:t>Surat Ketetapan Pajak </a:t>
            </a:r>
            <a:r>
              <a:rPr sz="2400" spc="-6" dirty="0">
                <a:latin typeface="Carlito"/>
                <a:cs typeface="Carlito"/>
              </a:rPr>
              <a:t>Nihil</a:t>
            </a:r>
            <a:r>
              <a:rPr sz="2400" spc="64" dirty="0">
                <a:latin typeface="Carlito"/>
                <a:cs typeface="Carlito"/>
              </a:rPr>
              <a:t> </a:t>
            </a:r>
            <a:r>
              <a:rPr sz="2400" spc="-6" dirty="0">
                <a:latin typeface="Carlito"/>
                <a:cs typeface="Carlito"/>
              </a:rPr>
              <a:t>(SKPN)</a:t>
            </a:r>
            <a:endParaRPr sz="2400" dirty="0">
              <a:latin typeface="Carlito"/>
              <a:cs typeface="Carlito"/>
            </a:endParaRPr>
          </a:p>
          <a:p>
            <a:pPr marL="778258" indent="-342900">
              <a:lnSpc>
                <a:spcPct val="150000"/>
              </a:lnSpc>
              <a:spcBef>
                <a:spcPts val="494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583737" algn="l"/>
              </a:tabLst>
            </a:pPr>
            <a:r>
              <a:rPr sz="2400" spc="-13" dirty="0">
                <a:latin typeface="Carlito"/>
                <a:cs typeface="Carlito"/>
              </a:rPr>
              <a:t>Surat Ketetapan Pajak </a:t>
            </a:r>
            <a:r>
              <a:rPr sz="2400" spc="-6" dirty="0">
                <a:latin typeface="Carlito"/>
                <a:cs typeface="Carlito"/>
              </a:rPr>
              <a:t>Lebih </a:t>
            </a:r>
            <a:r>
              <a:rPr sz="2400" spc="-13" dirty="0">
                <a:latin typeface="Carlito"/>
                <a:cs typeface="Carlito"/>
              </a:rPr>
              <a:t>Bayar</a:t>
            </a:r>
            <a:r>
              <a:rPr sz="2400" spc="64" dirty="0">
                <a:latin typeface="Carlito"/>
                <a:cs typeface="Carlito"/>
              </a:rPr>
              <a:t> </a:t>
            </a:r>
            <a:r>
              <a:rPr sz="2400" spc="-6" dirty="0">
                <a:latin typeface="Carlito"/>
                <a:cs typeface="Carlito"/>
              </a:rPr>
              <a:t>(SKPLB)</a:t>
            </a:r>
            <a:endParaRPr sz="2400" dirty="0">
              <a:latin typeface="Carlito"/>
              <a:cs typeface="Carlito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10585" y="-1435632"/>
            <a:ext cx="13995990" cy="9888512"/>
            <a:chOff x="844295" y="1133856"/>
            <a:chExt cx="6098340" cy="3415665"/>
          </a:xfrm>
        </p:grpSpPr>
        <p:sp>
          <p:nvSpPr>
            <p:cNvPr id="8" name="object 8"/>
            <p:cNvSpPr/>
            <p:nvPr/>
          </p:nvSpPr>
          <p:spPr>
            <a:xfrm>
              <a:off x="4533192" y="2020906"/>
              <a:ext cx="2409443" cy="17137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endParaRPr sz="2311"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5953811" y="4265776"/>
              <a:ext cx="803356" cy="1418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endParaRPr sz="2311"/>
            </a:p>
          </p:txBody>
        </p:sp>
        <p:sp>
          <p:nvSpPr>
            <p:cNvPr id="10" name="object 10"/>
            <p:cNvSpPr/>
            <p:nvPr/>
          </p:nvSpPr>
          <p:spPr>
            <a:xfrm>
              <a:off x="844295" y="1133856"/>
              <a:ext cx="6082665" cy="3415665"/>
            </a:xfrm>
            <a:custGeom>
              <a:avLst/>
              <a:gdLst/>
              <a:ahLst/>
              <a:cxnLst/>
              <a:rect l="l" t="t" r="r" b="b"/>
              <a:pathLst>
                <a:path w="6082665" h="3415665">
                  <a:moveTo>
                    <a:pt x="6082284" y="0"/>
                  </a:moveTo>
                  <a:lnTo>
                    <a:pt x="0" y="0"/>
                  </a:lnTo>
                  <a:lnTo>
                    <a:pt x="0" y="3415284"/>
                  </a:lnTo>
                  <a:lnTo>
                    <a:pt x="6082284" y="3415284"/>
                  </a:lnTo>
                  <a:lnTo>
                    <a:pt x="6082284" y="0"/>
                  </a:lnTo>
                  <a:close/>
                </a:path>
              </a:pathLst>
            </a:custGeom>
            <a:ln w="12192">
              <a:noFill/>
            </a:ln>
          </p:spPr>
          <p:txBody>
            <a:bodyPr wrap="square" lIns="0" tIns="0" rIns="0" bIns="0" rtlCol="0"/>
            <a:lstStyle/>
            <a:p>
              <a:endParaRPr sz="2311" dirty="0"/>
            </a:p>
          </p:txBody>
        </p:sp>
      </p:grpSp>
      <p:sp>
        <p:nvSpPr>
          <p:cNvPr id="11" name="object 5">
            <a:extLst>
              <a:ext uri="{FF2B5EF4-FFF2-40B4-BE49-F238E27FC236}">
                <a16:creationId xmlns:a16="http://schemas.microsoft.com/office/drawing/2014/main" id="{858609E0-11AC-4DA9-92AF-3DB78E14CE33}"/>
              </a:ext>
            </a:extLst>
          </p:cNvPr>
          <p:cNvSpPr/>
          <p:nvPr/>
        </p:nvSpPr>
        <p:spPr>
          <a:xfrm>
            <a:off x="0" y="0"/>
            <a:ext cx="687057" cy="1723639"/>
          </a:xfrm>
          <a:custGeom>
            <a:avLst/>
            <a:gdLst/>
            <a:ahLst/>
            <a:cxnLst/>
            <a:rect l="l" t="t" r="r" b="b"/>
            <a:pathLst>
              <a:path w="215265" h="570230">
                <a:moveTo>
                  <a:pt x="214884" y="569976"/>
                </a:moveTo>
                <a:lnTo>
                  <a:pt x="0" y="569976"/>
                </a:lnTo>
                <a:lnTo>
                  <a:pt x="0" y="0"/>
                </a:lnTo>
                <a:lnTo>
                  <a:pt x="214884" y="0"/>
                </a:lnTo>
                <a:lnTo>
                  <a:pt x="214884" y="569976"/>
                </a:lnTo>
                <a:close/>
              </a:path>
            </a:pathLst>
          </a:custGeom>
          <a:solidFill>
            <a:srgbClr val="EF2328"/>
          </a:solidFill>
        </p:spPr>
        <p:txBody>
          <a:bodyPr wrap="square" lIns="0" tIns="0" rIns="0" bIns="0" rtlCol="0"/>
          <a:lstStyle/>
          <a:p>
            <a:endParaRPr sz="231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11"/>
          <p:cNvGrpSpPr/>
          <p:nvPr/>
        </p:nvGrpSpPr>
        <p:grpSpPr>
          <a:xfrm>
            <a:off x="0" y="2089151"/>
            <a:ext cx="4887976" cy="4551229"/>
            <a:chOff x="838200" y="6348121"/>
            <a:chExt cx="2461004" cy="2043149"/>
          </a:xfrm>
        </p:grpSpPr>
        <p:sp>
          <p:nvSpPr>
            <p:cNvPr id="3" name="object 12"/>
            <p:cNvSpPr/>
            <p:nvPr/>
          </p:nvSpPr>
          <p:spPr>
            <a:xfrm>
              <a:off x="838200" y="6559295"/>
              <a:ext cx="2251075" cy="1831975"/>
            </a:xfrm>
            <a:custGeom>
              <a:avLst/>
              <a:gdLst/>
              <a:ahLst/>
              <a:cxnLst/>
              <a:rect l="l" t="t" r="r" b="b"/>
              <a:pathLst>
                <a:path w="2251075" h="1831975">
                  <a:moveTo>
                    <a:pt x="2250948" y="1831848"/>
                  </a:moveTo>
                  <a:lnTo>
                    <a:pt x="0" y="1831848"/>
                  </a:lnTo>
                  <a:lnTo>
                    <a:pt x="0" y="0"/>
                  </a:lnTo>
                  <a:lnTo>
                    <a:pt x="2250948" y="0"/>
                  </a:lnTo>
                  <a:lnTo>
                    <a:pt x="2250948" y="1831848"/>
                  </a:lnTo>
                  <a:close/>
                </a:path>
              </a:pathLst>
            </a:custGeom>
            <a:solidFill>
              <a:srgbClr val="FFC32D"/>
            </a:solidFill>
          </p:spPr>
          <p:txBody>
            <a:bodyPr wrap="square" lIns="0" tIns="0" rIns="0" bIns="0" rtlCol="0"/>
            <a:lstStyle/>
            <a:p>
              <a:endParaRPr sz="2311"/>
            </a:p>
          </p:txBody>
        </p:sp>
        <p:sp>
          <p:nvSpPr>
            <p:cNvPr id="4" name="object 13"/>
            <p:cNvSpPr/>
            <p:nvPr/>
          </p:nvSpPr>
          <p:spPr>
            <a:xfrm>
              <a:off x="999488" y="6348121"/>
              <a:ext cx="2299716" cy="18425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311" dirty="0"/>
            </a:p>
          </p:txBody>
        </p:sp>
      </p:grpSp>
      <p:sp>
        <p:nvSpPr>
          <p:cNvPr id="6" name="object 15"/>
          <p:cNvSpPr txBox="1"/>
          <p:nvPr/>
        </p:nvSpPr>
        <p:spPr>
          <a:xfrm>
            <a:off x="6046569" y="1173559"/>
            <a:ext cx="6377927" cy="693574"/>
          </a:xfrm>
          <a:prstGeom prst="rect">
            <a:avLst/>
          </a:prstGeom>
        </p:spPr>
        <p:txBody>
          <a:bodyPr vert="horz" wrap="square" lIns="0" tIns="16306" rIns="0" bIns="0" rtlCol="0">
            <a:spAutoFit/>
          </a:bodyPr>
          <a:lstStyle/>
          <a:p>
            <a:pPr>
              <a:spcBef>
                <a:spcPts val="128"/>
              </a:spcBef>
            </a:pPr>
            <a:r>
              <a:rPr sz="4400" b="1" spc="-6" dirty="0">
                <a:latin typeface="Carlito"/>
                <a:cs typeface="Carlito"/>
              </a:rPr>
              <a:t>Tujuan</a:t>
            </a:r>
            <a:r>
              <a:rPr sz="4400" b="1" spc="-32" dirty="0">
                <a:latin typeface="Carlito"/>
                <a:cs typeface="Carlito"/>
              </a:rPr>
              <a:t> </a:t>
            </a:r>
            <a:r>
              <a:rPr sz="4400" b="1" spc="-6" dirty="0">
                <a:latin typeface="Carlito"/>
                <a:cs typeface="Carlito"/>
              </a:rPr>
              <a:t>Pemeriksaan</a:t>
            </a:r>
            <a:endParaRPr sz="4400" dirty="0">
              <a:latin typeface="Carlito"/>
              <a:cs typeface="Carlito"/>
            </a:endParaRPr>
          </a:p>
        </p:txBody>
      </p:sp>
      <p:sp>
        <p:nvSpPr>
          <p:cNvPr id="7" name="object 16"/>
          <p:cNvSpPr txBox="1"/>
          <p:nvPr/>
        </p:nvSpPr>
        <p:spPr>
          <a:xfrm>
            <a:off x="6835166" y="2309296"/>
            <a:ext cx="6954159" cy="2075243"/>
          </a:xfrm>
          <a:prstGeom prst="rect">
            <a:avLst/>
          </a:prstGeom>
        </p:spPr>
        <p:txBody>
          <a:bodyPr vert="horz" wrap="square" lIns="0" tIns="35873" rIns="0" bIns="0" rtlCol="0">
            <a:spAutoFit/>
          </a:bodyPr>
          <a:lstStyle/>
          <a:p>
            <a:pPr marR="6522">
              <a:spcBef>
                <a:spcPts val="282"/>
              </a:spcBef>
            </a:pPr>
            <a:r>
              <a:rPr sz="2400" b="1" spc="-6" dirty="0">
                <a:latin typeface="Carlito"/>
                <a:cs typeface="Carlito"/>
              </a:rPr>
              <a:t>Menguji </a:t>
            </a:r>
            <a:r>
              <a:rPr sz="2400" b="1" spc="-13" dirty="0">
                <a:latin typeface="Carlito"/>
                <a:cs typeface="Carlito"/>
              </a:rPr>
              <a:t>kepatuhan </a:t>
            </a:r>
            <a:r>
              <a:rPr sz="2400" b="1" spc="-6" dirty="0">
                <a:latin typeface="Carlito"/>
                <a:cs typeface="Carlito"/>
              </a:rPr>
              <a:t>pemenuhan </a:t>
            </a:r>
            <a:r>
              <a:rPr sz="2400" b="1" spc="-13" dirty="0">
                <a:latin typeface="Carlito"/>
                <a:cs typeface="Carlito"/>
              </a:rPr>
              <a:t>kewajiban </a:t>
            </a:r>
            <a:r>
              <a:rPr sz="2400" b="1" spc="-6" dirty="0">
                <a:latin typeface="Carlito"/>
                <a:cs typeface="Carlito"/>
              </a:rPr>
              <a:t>perpajakan  </a:t>
            </a:r>
            <a:r>
              <a:rPr sz="2400" b="1" spc="-13" dirty="0">
                <a:latin typeface="Carlito"/>
                <a:cs typeface="Carlito"/>
              </a:rPr>
              <a:t>Wajib</a:t>
            </a:r>
            <a:r>
              <a:rPr sz="2400" b="1" spc="13" dirty="0">
                <a:latin typeface="Carlito"/>
                <a:cs typeface="Carlito"/>
              </a:rPr>
              <a:t> </a:t>
            </a:r>
            <a:r>
              <a:rPr sz="2400" b="1" spc="-6" dirty="0">
                <a:latin typeface="Carlito"/>
                <a:cs typeface="Carlito"/>
              </a:rPr>
              <a:t>Pajak</a:t>
            </a:r>
            <a:endParaRPr sz="2400" dirty="0">
              <a:latin typeface="Carlito"/>
              <a:cs typeface="Carlito"/>
            </a:endParaRPr>
          </a:p>
          <a:p>
            <a:pPr>
              <a:spcBef>
                <a:spcPts val="494"/>
              </a:spcBef>
            </a:pPr>
            <a:r>
              <a:rPr sz="2400" spc="-19" dirty="0">
                <a:latin typeface="Carlito"/>
                <a:cs typeface="Carlito"/>
              </a:rPr>
              <a:t>Terbagi</a:t>
            </a:r>
            <a:r>
              <a:rPr sz="2400" spc="19" dirty="0">
                <a:latin typeface="Carlito"/>
                <a:cs typeface="Carlito"/>
              </a:rPr>
              <a:t> </a:t>
            </a:r>
            <a:r>
              <a:rPr sz="2400" spc="-13" dirty="0">
                <a:latin typeface="Carlito"/>
                <a:cs typeface="Carlito"/>
              </a:rPr>
              <a:t>atas:</a:t>
            </a:r>
            <a:endParaRPr sz="2400" dirty="0">
              <a:latin typeface="Carlito"/>
              <a:cs typeface="Carlito"/>
            </a:endParaRPr>
          </a:p>
          <a:p>
            <a:pPr marL="284935" indent="-285750">
              <a:spcBef>
                <a:spcPts val="514"/>
              </a:spcBef>
              <a:buClr>
                <a:srgbClr val="E83460"/>
              </a:buClr>
              <a:buFont typeface="Wingdings" panose="05000000000000000000" pitchFamily="2" charset="2"/>
              <a:buChar char="§"/>
              <a:tabLst>
                <a:tab pos="147565" algn="l"/>
              </a:tabLst>
            </a:pPr>
            <a:r>
              <a:rPr sz="2400" spc="-13" dirty="0">
                <a:latin typeface="Carlito"/>
                <a:cs typeface="Carlito"/>
              </a:rPr>
              <a:t>Pemeriksaan </a:t>
            </a:r>
            <a:r>
              <a:rPr sz="2400" spc="-6" dirty="0">
                <a:latin typeface="Carlito"/>
                <a:cs typeface="Carlito"/>
              </a:rPr>
              <a:t>Khusus;</a:t>
            </a:r>
            <a:r>
              <a:rPr sz="2400" spc="64" dirty="0">
                <a:latin typeface="Carlito"/>
                <a:cs typeface="Carlito"/>
              </a:rPr>
              <a:t> </a:t>
            </a:r>
            <a:r>
              <a:rPr sz="2400" spc="-6" dirty="0">
                <a:latin typeface="Carlito"/>
                <a:cs typeface="Carlito"/>
              </a:rPr>
              <a:t>dan</a:t>
            </a:r>
            <a:endParaRPr sz="2400" dirty="0">
              <a:latin typeface="Carlito"/>
              <a:cs typeface="Carlito"/>
            </a:endParaRPr>
          </a:p>
          <a:p>
            <a:pPr marL="284935" indent="-285750">
              <a:spcBef>
                <a:spcPts val="488"/>
              </a:spcBef>
              <a:buClr>
                <a:srgbClr val="E83460"/>
              </a:buClr>
              <a:buFont typeface="Wingdings" panose="05000000000000000000" pitchFamily="2" charset="2"/>
              <a:buChar char="§"/>
              <a:tabLst>
                <a:tab pos="147565" algn="l"/>
              </a:tabLst>
            </a:pPr>
            <a:r>
              <a:rPr sz="2400" spc="-13" dirty="0">
                <a:latin typeface="Carlito"/>
                <a:cs typeface="Carlito"/>
              </a:rPr>
              <a:t>Pemeriksaan</a:t>
            </a:r>
            <a:r>
              <a:rPr sz="2400" spc="13" dirty="0">
                <a:latin typeface="Carlito"/>
                <a:cs typeface="Carlito"/>
              </a:rPr>
              <a:t> </a:t>
            </a:r>
            <a:r>
              <a:rPr sz="2400" spc="-6" dirty="0">
                <a:latin typeface="Carlito"/>
                <a:cs typeface="Carlito"/>
              </a:rPr>
              <a:t>Rutin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8" name="object 17"/>
          <p:cNvSpPr/>
          <p:nvPr/>
        </p:nvSpPr>
        <p:spPr>
          <a:xfrm>
            <a:off x="5785995" y="2309293"/>
            <a:ext cx="667141" cy="828205"/>
          </a:xfrm>
          <a:custGeom>
            <a:avLst/>
            <a:gdLst/>
            <a:ahLst/>
            <a:cxnLst/>
            <a:rect l="l" t="t" r="r" b="b"/>
            <a:pathLst>
              <a:path w="375285" h="388620">
                <a:moveTo>
                  <a:pt x="374904" y="388619"/>
                </a:moveTo>
                <a:lnTo>
                  <a:pt x="0" y="388619"/>
                </a:lnTo>
                <a:lnTo>
                  <a:pt x="0" y="0"/>
                </a:lnTo>
                <a:lnTo>
                  <a:pt x="374904" y="0"/>
                </a:lnTo>
                <a:lnTo>
                  <a:pt x="374904" y="388619"/>
                </a:lnTo>
                <a:close/>
              </a:path>
            </a:pathLst>
          </a:custGeom>
          <a:solidFill>
            <a:srgbClr val="FFC32D"/>
          </a:solidFill>
        </p:spPr>
        <p:txBody>
          <a:bodyPr wrap="square" lIns="0" tIns="0" rIns="0" bIns="0" rtlCol="0"/>
          <a:lstStyle/>
          <a:p>
            <a:endParaRPr sz="4622"/>
          </a:p>
        </p:txBody>
      </p:sp>
      <p:sp>
        <p:nvSpPr>
          <p:cNvPr id="9" name="object 18"/>
          <p:cNvSpPr txBox="1"/>
          <p:nvPr/>
        </p:nvSpPr>
        <p:spPr>
          <a:xfrm>
            <a:off x="5524627" y="2309296"/>
            <a:ext cx="816131" cy="806810"/>
          </a:xfrm>
          <a:prstGeom prst="rect">
            <a:avLst/>
          </a:prstGeom>
        </p:spPr>
        <p:txBody>
          <a:bodyPr vert="horz" wrap="square" lIns="0" tIns="16306" rIns="0" bIns="0" rtlCol="0">
            <a:spAutoFit/>
          </a:bodyPr>
          <a:lstStyle/>
          <a:p>
            <a:pPr>
              <a:spcBef>
                <a:spcPts val="128"/>
              </a:spcBef>
            </a:pPr>
            <a:r>
              <a:rPr sz="5136" b="1" spc="6" dirty="0">
                <a:latin typeface="Carlito"/>
                <a:cs typeface="Carlito"/>
              </a:rPr>
              <a:t>0</a:t>
            </a:r>
            <a:r>
              <a:rPr sz="5136" b="1" dirty="0">
                <a:latin typeface="Carlito"/>
                <a:cs typeface="Carlito"/>
              </a:rPr>
              <a:t>1</a:t>
            </a:r>
            <a:endParaRPr sz="5136" dirty="0">
              <a:latin typeface="Carlito"/>
              <a:cs typeface="Carlito"/>
            </a:endParaRPr>
          </a:p>
        </p:txBody>
      </p:sp>
      <p:sp>
        <p:nvSpPr>
          <p:cNvPr id="10" name="object 19"/>
          <p:cNvSpPr/>
          <p:nvPr/>
        </p:nvSpPr>
        <p:spPr>
          <a:xfrm>
            <a:off x="5785995" y="4698821"/>
            <a:ext cx="667141" cy="811076"/>
          </a:xfrm>
          <a:custGeom>
            <a:avLst/>
            <a:gdLst/>
            <a:ahLst/>
            <a:cxnLst/>
            <a:rect l="l" t="t" r="r" b="b"/>
            <a:pathLst>
              <a:path w="375285" h="388620">
                <a:moveTo>
                  <a:pt x="374904" y="388620"/>
                </a:moveTo>
                <a:lnTo>
                  <a:pt x="0" y="388620"/>
                </a:lnTo>
                <a:lnTo>
                  <a:pt x="0" y="0"/>
                </a:lnTo>
                <a:lnTo>
                  <a:pt x="374904" y="0"/>
                </a:lnTo>
                <a:lnTo>
                  <a:pt x="374904" y="388620"/>
                </a:lnTo>
                <a:close/>
              </a:path>
            </a:pathLst>
          </a:custGeom>
          <a:solidFill>
            <a:srgbClr val="FFC32D"/>
          </a:solidFill>
        </p:spPr>
        <p:txBody>
          <a:bodyPr wrap="square" lIns="0" tIns="0" rIns="0" bIns="0" rtlCol="0"/>
          <a:lstStyle/>
          <a:p>
            <a:endParaRPr sz="2311"/>
          </a:p>
        </p:txBody>
      </p:sp>
      <p:sp>
        <p:nvSpPr>
          <p:cNvPr id="11" name="object 20"/>
          <p:cNvSpPr txBox="1"/>
          <p:nvPr/>
        </p:nvSpPr>
        <p:spPr>
          <a:xfrm>
            <a:off x="5524627" y="4664414"/>
            <a:ext cx="816131" cy="806810"/>
          </a:xfrm>
          <a:prstGeom prst="rect">
            <a:avLst/>
          </a:prstGeom>
        </p:spPr>
        <p:txBody>
          <a:bodyPr vert="horz" wrap="square" lIns="0" tIns="16306" rIns="0" bIns="0" rtlCol="0">
            <a:spAutoFit/>
          </a:bodyPr>
          <a:lstStyle/>
          <a:p>
            <a:pPr>
              <a:spcBef>
                <a:spcPts val="128"/>
              </a:spcBef>
            </a:pPr>
            <a:r>
              <a:rPr sz="5136" b="1" spc="6" dirty="0">
                <a:latin typeface="Carlito"/>
                <a:cs typeface="Carlito"/>
              </a:rPr>
              <a:t>0</a:t>
            </a:r>
            <a:r>
              <a:rPr sz="5136" b="1" dirty="0">
                <a:latin typeface="Carlito"/>
                <a:cs typeface="Carlito"/>
              </a:rPr>
              <a:t>2</a:t>
            </a:r>
            <a:endParaRPr sz="5136" dirty="0">
              <a:latin typeface="Carlito"/>
              <a:cs typeface="Carlito"/>
            </a:endParaRPr>
          </a:p>
        </p:txBody>
      </p:sp>
      <p:sp>
        <p:nvSpPr>
          <p:cNvPr id="12" name="object 21"/>
          <p:cNvSpPr txBox="1"/>
          <p:nvPr/>
        </p:nvSpPr>
        <p:spPr>
          <a:xfrm>
            <a:off x="6754418" y="4664414"/>
            <a:ext cx="7042679" cy="1124461"/>
          </a:xfrm>
          <a:prstGeom prst="rect">
            <a:avLst/>
          </a:prstGeom>
        </p:spPr>
        <p:txBody>
          <a:bodyPr vert="horz" wrap="square" lIns="0" tIns="16306" rIns="0" bIns="0" rtlCol="0">
            <a:spAutoFit/>
          </a:bodyPr>
          <a:lstStyle/>
          <a:p>
            <a:pPr marR="6522">
              <a:spcBef>
                <a:spcPts val="128"/>
              </a:spcBef>
            </a:pPr>
            <a:r>
              <a:rPr sz="2400" b="1" spc="-19" dirty="0">
                <a:latin typeface="Carlito"/>
                <a:cs typeface="Carlito"/>
              </a:rPr>
              <a:t>Tujuan </a:t>
            </a:r>
            <a:r>
              <a:rPr sz="2400" b="1" spc="-6" dirty="0">
                <a:latin typeface="Carlito"/>
                <a:cs typeface="Carlito"/>
              </a:rPr>
              <a:t>lain dalam </a:t>
            </a:r>
            <a:r>
              <a:rPr sz="2400" b="1" spc="-13" dirty="0">
                <a:latin typeface="Carlito"/>
                <a:cs typeface="Carlito"/>
              </a:rPr>
              <a:t>rangka </a:t>
            </a:r>
            <a:r>
              <a:rPr sz="2400" b="1" spc="-6" dirty="0">
                <a:latin typeface="Carlito"/>
                <a:cs typeface="Carlito"/>
              </a:rPr>
              <a:t>melaksanakan </a:t>
            </a:r>
            <a:r>
              <a:rPr sz="2400" b="1" spc="-13" dirty="0">
                <a:latin typeface="Carlito"/>
                <a:cs typeface="Carlito"/>
              </a:rPr>
              <a:t>ketentuan  peraturan </a:t>
            </a:r>
            <a:r>
              <a:rPr sz="2400" b="1" spc="-6" dirty="0">
                <a:latin typeface="Carlito"/>
                <a:cs typeface="Carlito"/>
              </a:rPr>
              <a:t>perpajakan</a:t>
            </a:r>
            <a:endParaRPr sz="2400" dirty="0">
              <a:latin typeface="Carlito"/>
              <a:cs typeface="Carlito"/>
            </a:endParaRPr>
          </a:p>
          <a:p>
            <a:r>
              <a:rPr sz="2400" spc="-6" dirty="0">
                <a:latin typeface="Carlito"/>
                <a:cs typeface="Carlito"/>
              </a:rPr>
              <a:t>Dilakukan dalam</a:t>
            </a:r>
            <a:r>
              <a:rPr sz="2400" spc="19" dirty="0">
                <a:latin typeface="Carlito"/>
                <a:cs typeface="Carlito"/>
              </a:rPr>
              <a:t> </a:t>
            </a:r>
            <a:r>
              <a:rPr sz="2400" spc="-13" dirty="0">
                <a:latin typeface="Carlito"/>
                <a:cs typeface="Carlito"/>
              </a:rPr>
              <a:t>rangka: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13" name="object 22"/>
          <p:cNvSpPr txBox="1"/>
          <p:nvPr/>
        </p:nvSpPr>
        <p:spPr>
          <a:xfrm>
            <a:off x="6746644" y="5752592"/>
            <a:ext cx="7575781" cy="1493793"/>
          </a:xfrm>
          <a:prstGeom prst="rect">
            <a:avLst/>
          </a:prstGeom>
        </p:spPr>
        <p:txBody>
          <a:bodyPr vert="horz" wrap="square" lIns="0" tIns="16306" rIns="0" bIns="0" rtlCol="0">
            <a:spAutoFit/>
          </a:bodyPr>
          <a:lstStyle/>
          <a:p>
            <a:pPr marL="284935" indent="-285750">
              <a:spcBef>
                <a:spcPts val="128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184252" algn="l"/>
              </a:tabLst>
            </a:pPr>
            <a:r>
              <a:rPr sz="2400" spc="-13" dirty="0" err="1">
                <a:latin typeface="Carlito"/>
                <a:cs typeface="Carlito"/>
              </a:rPr>
              <a:t>Penerbitan</a:t>
            </a:r>
            <a:r>
              <a:rPr lang="en-US" sz="2400" spc="-13" dirty="0">
                <a:latin typeface="Carlito"/>
                <a:cs typeface="Carlito"/>
              </a:rPr>
              <a:t> NPWP</a:t>
            </a:r>
            <a:r>
              <a:rPr sz="2400" spc="6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/ </a:t>
            </a:r>
            <a:r>
              <a:rPr sz="2400" spc="-13" dirty="0">
                <a:latin typeface="Carlito"/>
                <a:cs typeface="Carlito"/>
              </a:rPr>
              <a:t>Pengukuhan </a:t>
            </a:r>
            <a:r>
              <a:rPr sz="2400" dirty="0">
                <a:latin typeface="Carlito"/>
                <a:cs typeface="Carlito"/>
              </a:rPr>
              <a:t>PKP </a:t>
            </a:r>
            <a:r>
              <a:rPr sz="2400" spc="-13" dirty="0">
                <a:latin typeface="Carlito"/>
                <a:cs typeface="Carlito"/>
              </a:rPr>
              <a:t>secara</a:t>
            </a:r>
            <a:r>
              <a:rPr sz="2400" spc="141" dirty="0">
                <a:latin typeface="Carlito"/>
                <a:cs typeface="Carlito"/>
              </a:rPr>
              <a:t> </a:t>
            </a:r>
            <a:r>
              <a:rPr sz="2400" spc="-13" dirty="0">
                <a:latin typeface="Carlito"/>
                <a:cs typeface="Carlito"/>
              </a:rPr>
              <a:t>Jabatan;</a:t>
            </a:r>
            <a:endParaRPr sz="2400" dirty="0">
              <a:latin typeface="Carlito"/>
              <a:cs typeface="Carlito"/>
            </a:endParaRPr>
          </a:p>
          <a:p>
            <a:pPr marL="284935" indent="-285750"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184252" algn="l"/>
              </a:tabLst>
            </a:pPr>
            <a:r>
              <a:rPr sz="2400" spc="-39" dirty="0">
                <a:latin typeface="Carlito"/>
                <a:cs typeface="Carlito"/>
              </a:rPr>
              <a:t>Penghapusan </a:t>
            </a:r>
            <a:r>
              <a:rPr sz="2400" spc="-6" dirty="0">
                <a:latin typeface="Carlito"/>
                <a:cs typeface="Carlito"/>
              </a:rPr>
              <a:t>NPWP </a:t>
            </a:r>
            <a:r>
              <a:rPr sz="2400" dirty="0">
                <a:latin typeface="Carlito"/>
                <a:cs typeface="Carlito"/>
              </a:rPr>
              <a:t>/ </a:t>
            </a:r>
            <a:r>
              <a:rPr sz="2400" spc="-13" dirty="0">
                <a:latin typeface="Carlito"/>
                <a:cs typeface="Carlito"/>
              </a:rPr>
              <a:t>Pengukuhan</a:t>
            </a:r>
            <a:r>
              <a:rPr sz="2400" spc="-77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PKP;</a:t>
            </a:r>
          </a:p>
          <a:p>
            <a:pPr marL="284935" indent="-285750"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184252" algn="l"/>
              </a:tabLst>
            </a:pPr>
            <a:r>
              <a:rPr sz="2400" spc="-13" dirty="0">
                <a:latin typeface="Carlito"/>
                <a:cs typeface="Carlito"/>
              </a:rPr>
              <a:t>Keberatan;</a:t>
            </a:r>
            <a:endParaRPr sz="2400" dirty="0">
              <a:latin typeface="Carlito"/>
              <a:cs typeface="Carlito"/>
            </a:endParaRPr>
          </a:p>
          <a:p>
            <a:pPr marL="284935" indent="-285750"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184252" algn="l"/>
              </a:tabLst>
            </a:pPr>
            <a:r>
              <a:rPr sz="2400" spc="-6" dirty="0">
                <a:latin typeface="Carlito"/>
                <a:cs typeface="Carlito"/>
              </a:rPr>
              <a:t>dan</a:t>
            </a:r>
            <a:r>
              <a:rPr sz="2400" dirty="0">
                <a:latin typeface="Carlito"/>
                <a:cs typeface="Carlito"/>
              </a:rPr>
              <a:t> </a:t>
            </a:r>
            <a:r>
              <a:rPr sz="2400" spc="-6" dirty="0">
                <a:latin typeface="Carlito"/>
                <a:cs typeface="Carlito"/>
              </a:rPr>
              <a:t>lain-lain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15" name="object 24"/>
          <p:cNvSpPr/>
          <p:nvPr/>
        </p:nvSpPr>
        <p:spPr>
          <a:xfrm>
            <a:off x="485585" y="7423150"/>
            <a:ext cx="1840717" cy="4089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11"/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545491E5-F5E2-426C-A92A-1897E755F2D8}"/>
              </a:ext>
            </a:extLst>
          </p:cNvPr>
          <p:cNvSpPr/>
          <p:nvPr/>
        </p:nvSpPr>
        <p:spPr>
          <a:xfrm>
            <a:off x="13797097" y="0"/>
            <a:ext cx="687057" cy="1723639"/>
          </a:xfrm>
          <a:custGeom>
            <a:avLst/>
            <a:gdLst/>
            <a:ahLst/>
            <a:cxnLst/>
            <a:rect l="l" t="t" r="r" b="b"/>
            <a:pathLst>
              <a:path w="215265" h="570230">
                <a:moveTo>
                  <a:pt x="214884" y="569976"/>
                </a:moveTo>
                <a:lnTo>
                  <a:pt x="0" y="569976"/>
                </a:lnTo>
                <a:lnTo>
                  <a:pt x="0" y="0"/>
                </a:lnTo>
                <a:lnTo>
                  <a:pt x="214884" y="0"/>
                </a:lnTo>
                <a:lnTo>
                  <a:pt x="214884" y="569976"/>
                </a:lnTo>
                <a:close/>
              </a:path>
            </a:pathLst>
          </a:custGeom>
          <a:solidFill>
            <a:srgbClr val="EF2328"/>
          </a:solidFill>
        </p:spPr>
        <p:txBody>
          <a:bodyPr wrap="square" lIns="0" tIns="0" rIns="0" bIns="0" rtlCol="0"/>
          <a:lstStyle/>
          <a:p>
            <a:endParaRPr sz="2311" dirty="0"/>
          </a:p>
        </p:txBody>
      </p:sp>
    </p:spTree>
    <p:extLst>
      <p:ext uri="{BB962C8B-B14F-4D97-AF65-F5344CB8AC3E}">
        <p14:creationId xmlns:p14="http://schemas.microsoft.com/office/powerpoint/2010/main" val="290039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3436633" y="1371582"/>
            <a:ext cx="7907229" cy="6612232"/>
            <a:chOff x="2195547" y="3106236"/>
            <a:chExt cx="4448033" cy="7130377"/>
          </a:xfrm>
        </p:grpSpPr>
        <p:sp>
          <p:nvSpPr>
            <p:cNvPr id="4" name="object 4"/>
            <p:cNvSpPr/>
            <p:nvPr/>
          </p:nvSpPr>
          <p:spPr>
            <a:xfrm>
              <a:off x="2874484" y="3106236"/>
              <a:ext cx="959959" cy="671551"/>
            </a:xfrm>
            <a:custGeom>
              <a:avLst/>
              <a:gdLst/>
              <a:ahLst/>
              <a:cxnLst/>
              <a:rect l="l" t="t" r="r" b="b"/>
              <a:pathLst>
                <a:path w="701039" h="358139">
                  <a:moveTo>
                    <a:pt x="641604" y="358139"/>
                  </a:moveTo>
                  <a:lnTo>
                    <a:pt x="59436" y="358139"/>
                  </a:lnTo>
                  <a:lnTo>
                    <a:pt x="36647" y="353353"/>
                  </a:lnTo>
                  <a:lnTo>
                    <a:pt x="17716" y="340423"/>
                  </a:lnTo>
                  <a:lnTo>
                    <a:pt x="4786" y="321492"/>
                  </a:lnTo>
                  <a:lnTo>
                    <a:pt x="0" y="298703"/>
                  </a:lnTo>
                  <a:lnTo>
                    <a:pt x="0" y="59435"/>
                  </a:lnTo>
                  <a:lnTo>
                    <a:pt x="4786" y="36647"/>
                  </a:lnTo>
                  <a:lnTo>
                    <a:pt x="17716" y="17716"/>
                  </a:lnTo>
                  <a:lnTo>
                    <a:pt x="36647" y="4786"/>
                  </a:lnTo>
                  <a:lnTo>
                    <a:pt x="59436" y="0"/>
                  </a:lnTo>
                  <a:lnTo>
                    <a:pt x="641604" y="0"/>
                  </a:lnTo>
                  <a:lnTo>
                    <a:pt x="664392" y="4786"/>
                  </a:lnTo>
                  <a:lnTo>
                    <a:pt x="683323" y="17716"/>
                  </a:lnTo>
                  <a:lnTo>
                    <a:pt x="696253" y="36647"/>
                  </a:lnTo>
                  <a:lnTo>
                    <a:pt x="701040" y="59435"/>
                  </a:lnTo>
                  <a:lnTo>
                    <a:pt x="701040" y="298703"/>
                  </a:lnTo>
                  <a:lnTo>
                    <a:pt x="696253" y="321492"/>
                  </a:lnTo>
                  <a:lnTo>
                    <a:pt x="683323" y="340423"/>
                  </a:lnTo>
                  <a:lnTo>
                    <a:pt x="664392" y="353353"/>
                  </a:lnTo>
                  <a:lnTo>
                    <a:pt x="641604" y="35813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2311"/>
            </a:p>
          </p:txBody>
        </p:sp>
        <p:sp>
          <p:nvSpPr>
            <p:cNvPr id="5" name="object 5"/>
            <p:cNvSpPr/>
            <p:nvPr/>
          </p:nvSpPr>
          <p:spPr>
            <a:xfrm>
              <a:off x="2195547" y="3442012"/>
              <a:ext cx="2034251" cy="4051519"/>
            </a:xfrm>
            <a:custGeom>
              <a:avLst/>
              <a:gdLst/>
              <a:ahLst/>
              <a:cxnLst/>
              <a:rect l="l" t="t" r="r" b="b"/>
              <a:pathLst>
                <a:path w="1620520" h="1708785">
                  <a:moveTo>
                    <a:pt x="0" y="627888"/>
                  </a:moveTo>
                  <a:lnTo>
                    <a:pt x="0" y="27432"/>
                  </a:lnTo>
                  <a:lnTo>
                    <a:pt x="580644" y="27432"/>
                  </a:lnTo>
                  <a:lnTo>
                    <a:pt x="580644" y="21336"/>
                  </a:lnTo>
                </a:path>
                <a:path w="1620520" h="1708785">
                  <a:moveTo>
                    <a:pt x="1277112" y="0"/>
                  </a:moveTo>
                  <a:lnTo>
                    <a:pt x="1620012" y="6096"/>
                  </a:lnTo>
                </a:path>
                <a:path w="1620520" h="1708785">
                  <a:moveTo>
                    <a:pt x="0" y="1138428"/>
                  </a:moveTo>
                  <a:lnTo>
                    <a:pt x="0" y="1708404"/>
                  </a:lnTo>
                  <a:lnTo>
                    <a:pt x="571500" y="1708404"/>
                  </a:lnTo>
                </a:path>
              </a:pathLst>
            </a:custGeom>
            <a:ln w="13716">
              <a:solidFill>
                <a:srgbClr val="EF2328"/>
              </a:solidFill>
            </a:ln>
          </p:spPr>
          <p:txBody>
            <a:bodyPr wrap="square" lIns="0" tIns="0" rIns="0" bIns="0" rtlCol="0"/>
            <a:lstStyle/>
            <a:p>
              <a:endParaRPr sz="2311"/>
            </a:p>
          </p:txBody>
        </p:sp>
        <p:sp>
          <p:nvSpPr>
            <p:cNvPr id="6" name="object 6"/>
            <p:cNvSpPr/>
            <p:nvPr/>
          </p:nvSpPr>
          <p:spPr>
            <a:xfrm>
              <a:off x="4191172" y="9367768"/>
              <a:ext cx="2452408" cy="8688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311"/>
            </a:p>
          </p:txBody>
        </p:sp>
      </p:grp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115182"/>
              </p:ext>
            </p:extLst>
          </p:nvPr>
        </p:nvGraphicFramePr>
        <p:xfrm>
          <a:off x="6458035" y="2904339"/>
          <a:ext cx="614398" cy="47906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4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03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EF2328"/>
                      </a:solidFill>
                      <a:prstDash val="solid"/>
                    </a:lnL>
                    <a:lnT w="19050">
                      <a:solidFill>
                        <a:srgbClr val="EF2328"/>
                      </a:solidFill>
                      <a:prstDash val="solid"/>
                    </a:lnT>
                    <a:lnB w="19050">
                      <a:solidFill>
                        <a:srgbClr val="EF232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8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EF2328"/>
                      </a:solidFill>
                      <a:prstDash val="solid"/>
                    </a:lnL>
                    <a:lnT w="19050">
                      <a:solidFill>
                        <a:srgbClr val="EF2328"/>
                      </a:solidFill>
                      <a:prstDash val="solid"/>
                    </a:lnT>
                    <a:lnB w="19050">
                      <a:solidFill>
                        <a:srgbClr val="EF232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44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EF2328"/>
                      </a:solidFill>
                      <a:prstDash val="solid"/>
                    </a:lnL>
                    <a:lnT w="19050">
                      <a:solidFill>
                        <a:srgbClr val="EF2328"/>
                      </a:solidFill>
                      <a:prstDash val="solid"/>
                    </a:lnT>
                    <a:lnB w="19050">
                      <a:solidFill>
                        <a:srgbClr val="EF232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26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EF2328"/>
                      </a:solidFill>
                      <a:prstDash val="solid"/>
                    </a:lnL>
                    <a:lnT w="19050">
                      <a:solidFill>
                        <a:srgbClr val="EF2328"/>
                      </a:solidFill>
                      <a:prstDash val="solid"/>
                    </a:lnT>
                    <a:lnB w="19050">
                      <a:solidFill>
                        <a:srgbClr val="EF232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79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EF2328"/>
                      </a:solidFill>
                      <a:prstDash val="solid"/>
                    </a:lnL>
                    <a:lnT w="19050">
                      <a:solidFill>
                        <a:srgbClr val="EF2328"/>
                      </a:solidFill>
                      <a:prstDash val="solid"/>
                    </a:lnT>
                    <a:lnB w="19050">
                      <a:solidFill>
                        <a:srgbClr val="EF232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83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EF2328"/>
                      </a:solidFill>
                      <a:prstDash val="solid"/>
                    </a:lnL>
                    <a:lnT w="19050">
                      <a:solidFill>
                        <a:srgbClr val="EF2328"/>
                      </a:solidFill>
                      <a:prstDash val="solid"/>
                    </a:lnT>
                    <a:lnB w="19050">
                      <a:solidFill>
                        <a:srgbClr val="EF232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7179913" y="7247946"/>
            <a:ext cx="3968278" cy="637929"/>
          </a:xfrm>
          <a:prstGeom prst="rect">
            <a:avLst/>
          </a:prstGeom>
        </p:spPr>
        <p:txBody>
          <a:bodyPr vert="horz" wrap="square" lIns="0" tIns="15491" rIns="0" bIns="0" rtlCol="0">
            <a:spAutoFit/>
          </a:bodyPr>
          <a:lstStyle/>
          <a:p>
            <a:pPr marR="6522">
              <a:spcBef>
                <a:spcPts val="122"/>
              </a:spcBef>
            </a:pPr>
            <a:r>
              <a:rPr sz="1348" spc="-13" dirty="0">
                <a:latin typeface="Carlito"/>
                <a:cs typeface="Carlito"/>
              </a:rPr>
              <a:t>Wajib </a:t>
            </a:r>
            <a:r>
              <a:rPr sz="1348" spc="-6" dirty="0">
                <a:latin typeface="Carlito"/>
                <a:cs typeface="Carlito"/>
              </a:rPr>
              <a:t>Pajak </a:t>
            </a:r>
            <a:r>
              <a:rPr sz="1348" spc="-13" dirty="0">
                <a:latin typeface="Carlito"/>
                <a:cs typeface="Carlito"/>
              </a:rPr>
              <a:t>menyampaikan Surat Pemberitahuan yang  terpilih </a:t>
            </a:r>
            <a:r>
              <a:rPr sz="1348" spc="-19" dirty="0">
                <a:latin typeface="Carlito"/>
                <a:cs typeface="Carlito"/>
              </a:rPr>
              <a:t>untuk </a:t>
            </a:r>
            <a:r>
              <a:rPr sz="1348" spc="-13" dirty="0">
                <a:latin typeface="Carlito"/>
                <a:cs typeface="Carlito"/>
              </a:rPr>
              <a:t>dilakukan pemeriksaan berdasarkan  </a:t>
            </a:r>
            <a:r>
              <a:rPr sz="1348" spc="-6" dirty="0">
                <a:latin typeface="Carlito"/>
                <a:cs typeface="Carlito"/>
              </a:rPr>
              <a:t>analisis</a:t>
            </a:r>
            <a:r>
              <a:rPr sz="1348" spc="26" dirty="0">
                <a:latin typeface="Carlito"/>
                <a:cs typeface="Carlito"/>
              </a:rPr>
              <a:t> </a:t>
            </a:r>
            <a:r>
              <a:rPr sz="1348" spc="-13" dirty="0">
                <a:latin typeface="Carlito"/>
                <a:cs typeface="Carlito"/>
              </a:rPr>
              <a:t>risiko</a:t>
            </a:r>
            <a:endParaRPr sz="1348" dirty="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79435" y="271776"/>
            <a:ext cx="5749471" cy="693574"/>
          </a:xfrm>
          <a:prstGeom prst="rect">
            <a:avLst/>
          </a:prstGeom>
        </p:spPr>
        <p:txBody>
          <a:bodyPr vert="horz" wrap="square" lIns="0" tIns="16306" rIns="0" bIns="0" rtlCol="0">
            <a:spAutoFit/>
          </a:bodyPr>
          <a:lstStyle/>
          <a:p>
            <a:pPr>
              <a:spcBef>
                <a:spcPts val="128"/>
              </a:spcBef>
            </a:pPr>
            <a:r>
              <a:rPr sz="4400" b="1" spc="-6" dirty="0" err="1">
                <a:latin typeface="Carlito"/>
                <a:cs typeface="Carlito"/>
              </a:rPr>
              <a:t>Kriteria</a:t>
            </a:r>
            <a:r>
              <a:rPr sz="4400" b="1" spc="-71" dirty="0">
                <a:latin typeface="Carlito"/>
                <a:cs typeface="Carlito"/>
              </a:rPr>
              <a:t> </a:t>
            </a:r>
            <a:r>
              <a:rPr sz="4400" b="1" dirty="0" err="1">
                <a:latin typeface="Carlito"/>
                <a:cs typeface="Carlito"/>
              </a:rPr>
              <a:t>Pemeriksa</a:t>
            </a:r>
            <a:r>
              <a:rPr lang="en-US" sz="4400" b="1" dirty="0" err="1">
                <a:latin typeface="Carlito"/>
                <a:cs typeface="Carlito"/>
              </a:rPr>
              <a:t>an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588717" y="3030509"/>
            <a:ext cx="2201196" cy="1179139"/>
          </a:xfrm>
          <a:custGeom>
            <a:avLst/>
            <a:gdLst/>
            <a:ahLst/>
            <a:cxnLst/>
            <a:rect l="l" t="t" r="r" b="b"/>
            <a:pathLst>
              <a:path w="972819" h="510539">
                <a:moveTo>
                  <a:pt x="886968" y="510540"/>
                </a:moveTo>
                <a:lnTo>
                  <a:pt x="85344" y="510540"/>
                </a:lnTo>
                <a:lnTo>
                  <a:pt x="52077" y="503872"/>
                </a:lnTo>
                <a:lnTo>
                  <a:pt x="24955" y="485775"/>
                </a:lnTo>
                <a:lnTo>
                  <a:pt x="6691" y="459105"/>
                </a:lnTo>
                <a:lnTo>
                  <a:pt x="0" y="426720"/>
                </a:lnTo>
                <a:lnTo>
                  <a:pt x="0" y="85344"/>
                </a:lnTo>
                <a:lnTo>
                  <a:pt x="6691" y="52077"/>
                </a:lnTo>
                <a:lnTo>
                  <a:pt x="24955" y="24955"/>
                </a:lnTo>
                <a:lnTo>
                  <a:pt x="52077" y="6691"/>
                </a:lnTo>
                <a:lnTo>
                  <a:pt x="85344" y="0"/>
                </a:lnTo>
                <a:lnTo>
                  <a:pt x="886968" y="0"/>
                </a:lnTo>
                <a:lnTo>
                  <a:pt x="920234" y="6691"/>
                </a:lnTo>
                <a:lnTo>
                  <a:pt x="947356" y="24955"/>
                </a:lnTo>
                <a:lnTo>
                  <a:pt x="965620" y="52077"/>
                </a:lnTo>
                <a:lnTo>
                  <a:pt x="972312" y="85344"/>
                </a:lnTo>
                <a:lnTo>
                  <a:pt x="972312" y="426720"/>
                </a:lnTo>
                <a:lnTo>
                  <a:pt x="965620" y="459105"/>
                </a:lnTo>
                <a:lnTo>
                  <a:pt x="947356" y="485775"/>
                </a:lnTo>
                <a:lnTo>
                  <a:pt x="920234" y="503872"/>
                </a:lnTo>
                <a:lnTo>
                  <a:pt x="886968" y="510540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 sz="2311"/>
          </a:p>
        </p:txBody>
      </p:sp>
      <p:sp>
        <p:nvSpPr>
          <p:cNvPr id="11" name="object 11"/>
          <p:cNvSpPr txBox="1"/>
          <p:nvPr/>
        </p:nvSpPr>
        <p:spPr>
          <a:xfrm>
            <a:off x="2735346" y="3189825"/>
            <a:ext cx="1868146" cy="846116"/>
          </a:xfrm>
          <a:prstGeom prst="rect">
            <a:avLst/>
          </a:prstGeom>
        </p:spPr>
        <p:txBody>
          <a:bodyPr vert="horz" wrap="square" lIns="0" tIns="16306" rIns="0" bIns="0" rtlCol="0">
            <a:spAutoFit/>
          </a:bodyPr>
          <a:lstStyle/>
          <a:p>
            <a:pPr marR="6522" algn="ctr">
              <a:spcBef>
                <a:spcPts val="128"/>
              </a:spcBef>
            </a:pPr>
            <a:r>
              <a:rPr sz="1797" b="1" spc="-6" dirty="0">
                <a:latin typeface="Carlito"/>
                <a:cs typeface="Carlito"/>
              </a:rPr>
              <a:t>P</a:t>
            </a:r>
            <a:r>
              <a:rPr sz="1797" b="1" spc="6" dirty="0">
                <a:latin typeface="Carlito"/>
                <a:cs typeface="Carlito"/>
              </a:rPr>
              <a:t>e</a:t>
            </a:r>
            <a:r>
              <a:rPr sz="1797" b="1" spc="-6" dirty="0">
                <a:latin typeface="Carlito"/>
                <a:cs typeface="Carlito"/>
              </a:rPr>
              <a:t>m</a:t>
            </a:r>
            <a:r>
              <a:rPr sz="1797" b="1" spc="6" dirty="0">
                <a:latin typeface="Carlito"/>
                <a:cs typeface="Carlito"/>
              </a:rPr>
              <a:t>e</a:t>
            </a:r>
            <a:r>
              <a:rPr sz="1797" b="1" dirty="0">
                <a:latin typeface="Carlito"/>
                <a:cs typeface="Carlito"/>
              </a:rPr>
              <a:t>r</a:t>
            </a:r>
            <a:r>
              <a:rPr sz="1797" b="1" spc="-6" dirty="0">
                <a:latin typeface="Carlito"/>
                <a:cs typeface="Carlito"/>
              </a:rPr>
              <a:t>i</a:t>
            </a:r>
            <a:r>
              <a:rPr sz="1797" b="1" dirty="0">
                <a:latin typeface="Carlito"/>
                <a:cs typeface="Carlito"/>
              </a:rPr>
              <a:t>ks</a:t>
            </a:r>
            <a:r>
              <a:rPr sz="1797" b="1" spc="-6" dirty="0">
                <a:latin typeface="Carlito"/>
                <a:cs typeface="Carlito"/>
              </a:rPr>
              <a:t>a</a:t>
            </a:r>
            <a:r>
              <a:rPr sz="1797" b="1" spc="6" dirty="0">
                <a:latin typeface="Carlito"/>
                <a:cs typeface="Carlito"/>
              </a:rPr>
              <a:t>a</a:t>
            </a:r>
            <a:r>
              <a:rPr sz="1797" b="1" dirty="0">
                <a:latin typeface="Carlito"/>
                <a:cs typeface="Carlito"/>
              </a:rPr>
              <a:t>n  </a:t>
            </a:r>
            <a:r>
              <a:rPr sz="1797" b="1" spc="-6" dirty="0">
                <a:latin typeface="Carlito"/>
                <a:cs typeface="Carlito"/>
              </a:rPr>
              <a:t>Menguji  kepatuhan</a:t>
            </a:r>
            <a:endParaRPr sz="1797" dirty="0">
              <a:latin typeface="Carlito"/>
              <a:cs typeface="Carlito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705696" y="5048718"/>
            <a:ext cx="1747437" cy="772897"/>
          </a:xfrm>
          <a:custGeom>
            <a:avLst/>
            <a:gdLst/>
            <a:ahLst/>
            <a:cxnLst/>
            <a:rect l="l" t="t" r="r" b="b"/>
            <a:pathLst>
              <a:path w="707389" h="358139">
                <a:moveTo>
                  <a:pt x="647700" y="358139"/>
                </a:moveTo>
                <a:lnTo>
                  <a:pt x="59436" y="358139"/>
                </a:lnTo>
                <a:lnTo>
                  <a:pt x="36004" y="353353"/>
                </a:lnTo>
                <a:lnTo>
                  <a:pt x="17145" y="340423"/>
                </a:lnTo>
                <a:lnTo>
                  <a:pt x="4572" y="321492"/>
                </a:lnTo>
                <a:lnTo>
                  <a:pt x="0" y="298703"/>
                </a:lnTo>
                <a:lnTo>
                  <a:pt x="0" y="59435"/>
                </a:lnTo>
                <a:lnTo>
                  <a:pt x="4572" y="36647"/>
                </a:lnTo>
                <a:lnTo>
                  <a:pt x="17145" y="17716"/>
                </a:lnTo>
                <a:lnTo>
                  <a:pt x="36004" y="4786"/>
                </a:lnTo>
                <a:lnTo>
                  <a:pt x="59436" y="0"/>
                </a:lnTo>
                <a:lnTo>
                  <a:pt x="647700" y="0"/>
                </a:lnTo>
                <a:lnTo>
                  <a:pt x="670488" y="4786"/>
                </a:lnTo>
                <a:lnTo>
                  <a:pt x="689419" y="17716"/>
                </a:lnTo>
                <a:lnTo>
                  <a:pt x="702349" y="36647"/>
                </a:lnTo>
                <a:lnTo>
                  <a:pt x="707135" y="59435"/>
                </a:lnTo>
                <a:lnTo>
                  <a:pt x="707135" y="298703"/>
                </a:lnTo>
                <a:lnTo>
                  <a:pt x="702349" y="321492"/>
                </a:lnTo>
                <a:lnTo>
                  <a:pt x="689419" y="340423"/>
                </a:lnTo>
                <a:lnTo>
                  <a:pt x="670488" y="353353"/>
                </a:lnTo>
                <a:lnTo>
                  <a:pt x="647700" y="358139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 sz="2311"/>
          </a:p>
        </p:txBody>
      </p:sp>
      <p:sp>
        <p:nvSpPr>
          <p:cNvPr id="13" name="object 13"/>
          <p:cNvSpPr txBox="1"/>
          <p:nvPr/>
        </p:nvSpPr>
        <p:spPr>
          <a:xfrm>
            <a:off x="4950541" y="5048718"/>
            <a:ext cx="1209082" cy="648690"/>
          </a:xfrm>
          <a:prstGeom prst="rect">
            <a:avLst/>
          </a:prstGeom>
        </p:spPr>
        <p:txBody>
          <a:bodyPr vert="horz" wrap="square" lIns="0" tIns="16306" rIns="0" bIns="0" rtlCol="0">
            <a:spAutoFit/>
          </a:bodyPr>
          <a:lstStyle/>
          <a:p>
            <a:pPr marR="6522" indent="105171" algn="ctr">
              <a:spcBef>
                <a:spcPts val="128"/>
              </a:spcBef>
            </a:pPr>
            <a:r>
              <a:rPr sz="2054" spc="-6" dirty="0">
                <a:latin typeface="Carlito"/>
                <a:cs typeface="Carlito"/>
              </a:rPr>
              <a:t>Dapat  d</a:t>
            </a:r>
            <a:r>
              <a:rPr sz="2054" dirty="0">
                <a:latin typeface="Carlito"/>
                <a:cs typeface="Carlito"/>
              </a:rPr>
              <a:t>i</a:t>
            </a:r>
            <a:r>
              <a:rPr sz="2054" spc="-13" dirty="0">
                <a:latin typeface="Carlito"/>
                <a:cs typeface="Carlito"/>
              </a:rPr>
              <a:t>l</a:t>
            </a:r>
            <a:r>
              <a:rPr sz="2054" dirty="0">
                <a:latin typeface="Carlito"/>
                <a:cs typeface="Carlito"/>
              </a:rPr>
              <a:t>ak</a:t>
            </a:r>
            <a:r>
              <a:rPr sz="2054" spc="-6" dirty="0">
                <a:latin typeface="Carlito"/>
                <a:cs typeface="Carlito"/>
              </a:rPr>
              <a:t>uk</a:t>
            </a:r>
            <a:r>
              <a:rPr sz="2054" dirty="0">
                <a:latin typeface="Carlito"/>
                <a:cs typeface="Carlito"/>
              </a:rPr>
              <a:t>an</a:t>
            </a:r>
          </a:p>
        </p:txBody>
      </p:sp>
      <p:sp>
        <p:nvSpPr>
          <p:cNvPr id="15" name="object 15"/>
          <p:cNvSpPr/>
          <p:nvPr/>
        </p:nvSpPr>
        <p:spPr>
          <a:xfrm>
            <a:off x="7043396" y="2602806"/>
            <a:ext cx="4300469" cy="4277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11"/>
          </a:p>
        </p:txBody>
      </p:sp>
      <p:sp>
        <p:nvSpPr>
          <p:cNvPr id="17" name="object 17"/>
          <p:cNvSpPr txBox="1"/>
          <p:nvPr/>
        </p:nvSpPr>
        <p:spPr>
          <a:xfrm>
            <a:off x="7333665" y="2663328"/>
            <a:ext cx="2793300" cy="232946"/>
          </a:xfrm>
          <a:prstGeom prst="rect">
            <a:avLst/>
          </a:prstGeom>
        </p:spPr>
        <p:txBody>
          <a:bodyPr vert="horz" wrap="square" lIns="0" tIns="15491" rIns="0" bIns="0" rtlCol="0">
            <a:spAutoFit/>
          </a:bodyPr>
          <a:lstStyle/>
          <a:p>
            <a:pPr>
              <a:spcBef>
                <a:spcPts val="122"/>
              </a:spcBef>
            </a:pPr>
            <a:r>
              <a:rPr sz="1412" spc="-6" dirty="0">
                <a:latin typeface="Carlito"/>
                <a:cs typeface="Carlito"/>
              </a:rPr>
              <a:t>SPT </a:t>
            </a:r>
            <a:r>
              <a:rPr sz="1412" spc="-13" dirty="0">
                <a:latin typeface="Carlito"/>
                <a:cs typeface="Carlito"/>
              </a:rPr>
              <a:t>LB </a:t>
            </a:r>
            <a:r>
              <a:rPr sz="1412" spc="-6" dirty="0">
                <a:latin typeface="Carlito"/>
                <a:cs typeface="Carlito"/>
              </a:rPr>
              <a:t>selain Pasal </a:t>
            </a:r>
            <a:r>
              <a:rPr sz="1412" spc="-13" dirty="0">
                <a:latin typeface="Carlito"/>
                <a:cs typeface="Carlito"/>
              </a:rPr>
              <a:t>17B UU</a:t>
            </a:r>
            <a:r>
              <a:rPr sz="1412" spc="83" dirty="0">
                <a:latin typeface="Carlito"/>
                <a:cs typeface="Carlito"/>
              </a:rPr>
              <a:t> </a:t>
            </a:r>
            <a:r>
              <a:rPr sz="1412" spc="-13" dirty="0">
                <a:latin typeface="Carlito"/>
                <a:cs typeface="Carlito"/>
              </a:rPr>
              <a:t>KUP</a:t>
            </a:r>
            <a:endParaRPr sz="1412" dirty="0">
              <a:latin typeface="Carlito"/>
              <a:cs typeface="Carlito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040152" y="3189822"/>
            <a:ext cx="4303712" cy="1934443"/>
            <a:chOff x="3960279" y="4686095"/>
            <a:chExt cx="2420956" cy="2086027"/>
          </a:xfrm>
        </p:grpSpPr>
        <p:sp>
          <p:nvSpPr>
            <p:cNvPr id="19" name="object 19"/>
            <p:cNvSpPr/>
            <p:nvPr/>
          </p:nvSpPr>
          <p:spPr>
            <a:xfrm>
              <a:off x="3960279" y="5319113"/>
              <a:ext cx="2420956" cy="47849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311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62279" y="5974194"/>
              <a:ext cx="2388557" cy="79792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311"/>
            </a:p>
          </p:txBody>
        </p:sp>
        <p:sp>
          <p:nvSpPr>
            <p:cNvPr id="21" name="object 21"/>
            <p:cNvSpPr/>
            <p:nvPr/>
          </p:nvSpPr>
          <p:spPr>
            <a:xfrm>
              <a:off x="3973745" y="4686095"/>
              <a:ext cx="2393250" cy="55092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311"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322203" y="3189822"/>
            <a:ext cx="4120595" cy="670502"/>
          </a:xfrm>
          <a:prstGeom prst="rect">
            <a:avLst/>
          </a:prstGeom>
        </p:spPr>
        <p:txBody>
          <a:bodyPr vert="horz" wrap="square" lIns="0" tIns="15491" rIns="0" bIns="0" rtlCol="0">
            <a:spAutoFit/>
          </a:bodyPr>
          <a:lstStyle/>
          <a:p>
            <a:pPr marL="15490" marR="350569">
              <a:spcBef>
                <a:spcPts val="122"/>
              </a:spcBef>
            </a:pPr>
            <a:r>
              <a:rPr sz="1412" spc="-6" dirty="0">
                <a:latin typeface="Carlito"/>
                <a:cs typeface="Carlito"/>
              </a:rPr>
              <a:t>WP telah </a:t>
            </a:r>
            <a:r>
              <a:rPr sz="1412" spc="-13" dirty="0">
                <a:latin typeface="Carlito"/>
                <a:cs typeface="Carlito"/>
              </a:rPr>
              <a:t>diberikan </a:t>
            </a:r>
            <a:r>
              <a:rPr sz="1412" spc="-6" dirty="0">
                <a:latin typeface="Carlito"/>
                <a:cs typeface="Carlito"/>
              </a:rPr>
              <a:t>pengembalian </a:t>
            </a:r>
            <a:r>
              <a:rPr sz="1412" spc="-13" dirty="0">
                <a:latin typeface="Carlito"/>
                <a:cs typeface="Carlito"/>
              </a:rPr>
              <a:t>pendahuluan  </a:t>
            </a:r>
            <a:r>
              <a:rPr sz="1412" spc="-13" dirty="0" err="1">
                <a:latin typeface="Carlito"/>
                <a:cs typeface="Carlito"/>
              </a:rPr>
              <a:t>kelebihan</a:t>
            </a:r>
            <a:r>
              <a:rPr sz="1412" spc="39" dirty="0">
                <a:latin typeface="Carlito"/>
                <a:cs typeface="Carlito"/>
              </a:rPr>
              <a:t> </a:t>
            </a:r>
            <a:r>
              <a:rPr sz="1412" spc="-6" dirty="0" err="1">
                <a:latin typeface="Carlito"/>
                <a:cs typeface="Carlito"/>
              </a:rPr>
              <a:t>pajak</a:t>
            </a:r>
            <a:endParaRPr sz="1348" dirty="0">
              <a:latin typeface="Carlito"/>
              <a:cs typeface="Carlito"/>
            </a:endParaRPr>
          </a:p>
          <a:p>
            <a:pPr>
              <a:spcBef>
                <a:spcPts val="71"/>
              </a:spcBef>
            </a:pPr>
            <a:endParaRPr sz="1348" dirty="0">
              <a:latin typeface="Carlito"/>
              <a:cs typeface="Carlito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072434" y="1206007"/>
            <a:ext cx="4246117" cy="788323"/>
          </a:xfrm>
          <a:custGeom>
            <a:avLst/>
            <a:gdLst/>
            <a:ahLst/>
            <a:cxnLst/>
            <a:rect l="l" t="t" r="r" b="b"/>
            <a:pathLst>
              <a:path w="2240279" h="289560">
                <a:moveTo>
                  <a:pt x="2193036" y="289560"/>
                </a:moveTo>
                <a:lnTo>
                  <a:pt x="47244" y="289560"/>
                </a:lnTo>
                <a:lnTo>
                  <a:pt x="28932" y="285821"/>
                </a:lnTo>
                <a:lnTo>
                  <a:pt x="13906" y="275653"/>
                </a:lnTo>
                <a:lnTo>
                  <a:pt x="3738" y="260627"/>
                </a:lnTo>
                <a:lnTo>
                  <a:pt x="0" y="242316"/>
                </a:lnTo>
                <a:lnTo>
                  <a:pt x="0" y="48768"/>
                </a:lnTo>
                <a:lnTo>
                  <a:pt x="3738" y="29575"/>
                </a:lnTo>
                <a:lnTo>
                  <a:pt x="13906" y="14097"/>
                </a:lnTo>
                <a:lnTo>
                  <a:pt x="28932" y="3762"/>
                </a:lnTo>
                <a:lnTo>
                  <a:pt x="47244" y="0"/>
                </a:lnTo>
                <a:lnTo>
                  <a:pt x="2193036" y="0"/>
                </a:lnTo>
                <a:lnTo>
                  <a:pt x="2211347" y="3762"/>
                </a:lnTo>
                <a:lnTo>
                  <a:pt x="2226373" y="14097"/>
                </a:lnTo>
                <a:lnTo>
                  <a:pt x="2236541" y="29575"/>
                </a:lnTo>
                <a:lnTo>
                  <a:pt x="2240279" y="48768"/>
                </a:lnTo>
                <a:lnTo>
                  <a:pt x="2240279" y="242316"/>
                </a:lnTo>
                <a:lnTo>
                  <a:pt x="2236541" y="260627"/>
                </a:lnTo>
                <a:lnTo>
                  <a:pt x="2226373" y="275653"/>
                </a:lnTo>
                <a:lnTo>
                  <a:pt x="2211347" y="285821"/>
                </a:lnTo>
                <a:lnTo>
                  <a:pt x="2193036" y="289560"/>
                </a:lnTo>
                <a:close/>
              </a:path>
            </a:pathLst>
          </a:custGeom>
          <a:solidFill>
            <a:srgbClr val="FFC32D"/>
          </a:solidFill>
        </p:spPr>
        <p:txBody>
          <a:bodyPr wrap="square" lIns="0" tIns="0" rIns="0" bIns="0" rtlCol="0"/>
          <a:lstStyle/>
          <a:p>
            <a:endParaRPr sz="2311"/>
          </a:p>
        </p:txBody>
      </p:sp>
      <p:sp>
        <p:nvSpPr>
          <p:cNvPr id="24" name="object 24"/>
          <p:cNvSpPr txBox="1"/>
          <p:nvPr/>
        </p:nvSpPr>
        <p:spPr>
          <a:xfrm>
            <a:off x="7235824" y="1384885"/>
            <a:ext cx="3912364" cy="430499"/>
          </a:xfrm>
          <a:prstGeom prst="rect">
            <a:avLst/>
          </a:prstGeom>
        </p:spPr>
        <p:txBody>
          <a:bodyPr vert="horz" wrap="square" lIns="0" tIns="15491" rIns="0" bIns="0" rtlCol="0">
            <a:spAutoFit/>
          </a:bodyPr>
          <a:lstStyle/>
          <a:p>
            <a:pPr marR="6522">
              <a:spcBef>
                <a:spcPts val="122"/>
              </a:spcBef>
            </a:pPr>
            <a:r>
              <a:rPr sz="1348" spc="-6" dirty="0">
                <a:latin typeface="Carlito"/>
                <a:cs typeface="Carlito"/>
              </a:rPr>
              <a:t>WP </a:t>
            </a:r>
            <a:r>
              <a:rPr sz="1348" spc="-13" dirty="0">
                <a:latin typeface="Carlito"/>
                <a:cs typeface="Carlito"/>
              </a:rPr>
              <a:t>mengajukan </a:t>
            </a:r>
            <a:r>
              <a:rPr sz="1348" spc="-6" dirty="0">
                <a:latin typeface="Carlito"/>
                <a:cs typeface="Carlito"/>
              </a:rPr>
              <a:t>permohonan </a:t>
            </a:r>
            <a:r>
              <a:rPr sz="1348" spc="-13" dirty="0">
                <a:latin typeface="Carlito"/>
                <a:cs typeface="Carlito"/>
              </a:rPr>
              <a:t>pengembalian kelebihan  </a:t>
            </a:r>
            <a:r>
              <a:rPr sz="1348" spc="-6" dirty="0">
                <a:latin typeface="Carlito"/>
                <a:cs typeface="Carlito"/>
              </a:rPr>
              <a:t>pembayaran pajak (</a:t>
            </a:r>
            <a:r>
              <a:rPr sz="1348" b="1" spc="-6" dirty="0">
                <a:latin typeface="Carlito"/>
                <a:cs typeface="Carlito"/>
              </a:rPr>
              <a:t>Pasal </a:t>
            </a:r>
            <a:r>
              <a:rPr sz="1348" b="1" spc="-13" dirty="0">
                <a:latin typeface="Carlito"/>
                <a:cs typeface="Carlito"/>
              </a:rPr>
              <a:t>17B UU</a:t>
            </a:r>
            <a:r>
              <a:rPr sz="1348" b="1" spc="96" dirty="0">
                <a:latin typeface="Carlito"/>
                <a:cs typeface="Carlito"/>
              </a:rPr>
              <a:t> </a:t>
            </a:r>
            <a:r>
              <a:rPr sz="1348" b="1" spc="-6" dirty="0">
                <a:latin typeface="Carlito"/>
                <a:cs typeface="Carlito"/>
              </a:rPr>
              <a:t>KUP</a:t>
            </a:r>
            <a:r>
              <a:rPr sz="1348" spc="-6" dirty="0">
                <a:latin typeface="Carlito"/>
                <a:cs typeface="Carlito"/>
              </a:rPr>
              <a:t>)</a:t>
            </a:r>
            <a:endParaRPr sz="1348" dirty="0">
              <a:latin typeface="Carlito"/>
              <a:cs typeface="Carlito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994448" y="5272222"/>
            <a:ext cx="4369803" cy="1863142"/>
            <a:chOff x="3982184" y="6931674"/>
            <a:chExt cx="2458133" cy="2009141"/>
          </a:xfrm>
        </p:grpSpPr>
        <p:sp>
          <p:nvSpPr>
            <p:cNvPr id="26" name="object 26"/>
            <p:cNvSpPr/>
            <p:nvPr/>
          </p:nvSpPr>
          <p:spPr>
            <a:xfrm>
              <a:off x="4009720" y="6931674"/>
              <a:ext cx="2404891" cy="81401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311"/>
            </a:p>
          </p:txBody>
        </p:sp>
        <p:sp>
          <p:nvSpPr>
            <p:cNvPr id="27" name="object 27"/>
            <p:cNvSpPr/>
            <p:nvPr/>
          </p:nvSpPr>
          <p:spPr>
            <a:xfrm>
              <a:off x="3982184" y="7851188"/>
              <a:ext cx="2458133" cy="108962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311"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7235827" y="5320850"/>
            <a:ext cx="3912363" cy="608497"/>
          </a:xfrm>
          <a:prstGeom prst="rect">
            <a:avLst/>
          </a:prstGeom>
        </p:spPr>
        <p:txBody>
          <a:bodyPr vert="horz" wrap="square" lIns="0" tIns="15491" rIns="0" bIns="0" rtlCol="0">
            <a:spAutoFit/>
          </a:bodyPr>
          <a:lstStyle/>
          <a:p>
            <a:pPr marR="6522">
              <a:spcBef>
                <a:spcPts val="122"/>
              </a:spcBef>
            </a:pPr>
            <a:r>
              <a:rPr sz="1284" spc="-6" dirty="0">
                <a:latin typeface="Carlito"/>
                <a:cs typeface="Carlito"/>
              </a:rPr>
              <a:t>Wajib Pajak melakukan </a:t>
            </a:r>
            <a:r>
              <a:rPr sz="1284" spc="-13" dirty="0">
                <a:latin typeface="Carlito"/>
                <a:cs typeface="Carlito"/>
              </a:rPr>
              <a:t>perubahan </a:t>
            </a:r>
            <a:r>
              <a:rPr sz="1284" spc="-6" dirty="0">
                <a:latin typeface="Carlito"/>
                <a:cs typeface="Carlito"/>
              </a:rPr>
              <a:t>tahun </a:t>
            </a:r>
            <a:r>
              <a:rPr sz="1284" spc="-13" dirty="0">
                <a:latin typeface="Carlito"/>
                <a:cs typeface="Carlito"/>
              </a:rPr>
              <a:t>buku </a:t>
            </a:r>
            <a:r>
              <a:rPr sz="1284" spc="-6" dirty="0">
                <a:latin typeface="Carlito"/>
                <a:cs typeface="Carlito"/>
              </a:rPr>
              <a:t>atau  </a:t>
            </a:r>
            <a:r>
              <a:rPr sz="1284" spc="-13" dirty="0">
                <a:latin typeface="Carlito"/>
                <a:cs typeface="Carlito"/>
              </a:rPr>
              <a:t>metode pembukuan </a:t>
            </a:r>
            <a:r>
              <a:rPr sz="1284" spc="-6" dirty="0">
                <a:latin typeface="Carlito"/>
                <a:cs typeface="Carlito"/>
              </a:rPr>
              <a:t>atau </a:t>
            </a:r>
            <a:r>
              <a:rPr sz="1284" spc="-13" dirty="0">
                <a:latin typeface="Carlito"/>
                <a:cs typeface="Carlito"/>
              </a:rPr>
              <a:t>karena dilakukannya </a:t>
            </a:r>
            <a:r>
              <a:rPr sz="1284" spc="-6" dirty="0">
                <a:latin typeface="Carlito"/>
                <a:cs typeface="Carlito"/>
              </a:rPr>
              <a:t>penilaian  kembali </a:t>
            </a:r>
            <a:r>
              <a:rPr sz="1284" spc="-13" dirty="0" err="1">
                <a:latin typeface="Carlito"/>
                <a:cs typeface="Carlito"/>
              </a:rPr>
              <a:t>aktiva</a:t>
            </a:r>
            <a:r>
              <a:rPr sz="1284" spc="83" dirty="0">
                <a:latin typeface="Carlito"/>
                <a:cs typeface="Carlito"/>
              </a:rPr>
              <a:t> </a:t>
            </a:r>
            <a:r>
              <a:rPr sz="1284" spc="-13" dirty="0" err="1">
                <a:latin typeface="Carlito"/>
                <a:cs typeface="Carlito"/>
              </a:rPr>
              <a:t>tetap</a:t>
            </a:r>
            <a:endParaRPr sz="1284" dirty="0">
              <a:latin typeface="Carlito"/>
              <a:cs typeface="Carlito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341682" y="7566910"/>
            <a:ext cx="1997005" cy="41495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11"/>
          </a:p>
        </p:txBody>
      </p:sp>
      <p:sp>
        <p:nvSpPr>
          <p:cNvPr id="79" name="Rectangle 78"/>
          <p:cNvSpPr/>
          <p:nvPr/>
        </p:nvSpPr>
        <p:spPr>
          <a:xfrm>
            <a:off x="7072433" y="6154880"/>
            <a:ext cx="4246117" cy="922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057" marR="181807" algn="just">
              <a:spcBef>
                <a:spcPts val="6"/>
              </a:spcBef>
            </a:pPr>
            <a:r>
              <a:rPr lang="en-US" sz="1348" spc="-13" dirty="0" err="1">
                <a:latin typeface="Carlito"/>
                <a:cs typeface="Carlito"/>
              </a:rPr>
              <a:t>Tidak</a:t>
            </a:r>
            <a:r>
              <a:rPr lang="en-US" sz="1348" spc="-13" dirty="0">
                <a:latin typeface="Carlito"/>
                <a:cs typeface="Carlito"/>
              </a:rPr>
              <a:t> </a:t>
            </a:r>
            <a:r>
              <a:rPr lang="en-US" sz="1348" spc="-13" dirty="0" err="1">
                <a:latin typeface="Carlito"/>
                <a:cs typeface="Carlito"/>
              </a:rPr>
              <a:t>menyampaikan</a:t>
            </a:r>
            <a:r>
              <a:rPr lang="en-US" sz="1348" spc="-13" dirty="0">
                <a:latin typeface="Carlito"/>
                <a:cs typeface="Carlito"/>
              </a:rPr>
              <a:t> </a:t>
            </a:r>
            <a:r>
              <a:rPr lang="en-US" sz="1348" spc="-6" dirty="0" err="1">
                <a:latin typeface="Carlito"/>
                <a:cs typeface="Carlito"/>
              </a:rPr>
              <a:t>atau</a:t>
            </a:r>
            <a:r>
              <a:rPr lang="en-US" sz="1348" spc="-6" dirty="0">
                <a:latin typeface="Carlito"/>
                <a:cs typeface="Carlito"/>
              </a:rPr>
              <a:t> </a:t>
            </a:r>
            <a:r>
              <a:rPr lang="en-US" sz="1348" spc="-13" dirty="0" err="1">
                <a:latin typeface="Carlito"/>
                <a:cs typeface="Carlito"/>
              </a:rPr>
              <a:t>menyampaikan</a:t>
            </a:r>
            <a:r>
              <a:rPr lang="en-US" sz="1348" spc="-13" dirty="0">
                <a:latin typeface="Carlito"/>
                <a:cs typeface="Carlito"/>
              </a:rPr>
              <a:t> </a:t>
            </a:r>
            <a:r>
              <a:rPr lang="en-US" sz="1348" spc="-6" dirty="0">
                <a:latin typeface="Carlito"/>
                <a:cs typeface="Carlito"/>
              </a:rPr>
              <a:t>SPT  </a:t>
            </a:r>
            <a:r>
              <a:rPr lang="en-US" sz="1348" spc="-13" dirty="0" err="1">
                <a:latin typeface="Carlito"/>
                <a:cs typeface="Carlito"/>
              </a:rPr>
              <a:t>melampaui</a:t>
            </a:r>
            <a:r>
              <a:rPr lang="en-US" sz="1348" spc="-13" dirty="0">
                <a:latin typeface="Carlito"/>
                <a:cs typeface="Carlito"/>
              </a:rPr>
              <a:t> </a:t>
            </a:r>
            <a:r>
              <a:rPr lang="en-US" sz="1348" spc="-13" dirty="0" err="1">
                <a:latin typeface="Carlito"/>
                <a:cs typeface="Carlito"/>
              </a:rPr>
              <a:t>jangka</a:t>
            </a:r>
            <a:r>
              <a:rPr lang="en-US" sz="1348" spc="-13" dirty="0">
                <a:latin typeface="Carlito"/>
                <a:cs typeface="Carlito"/>
              </a:rPr>
              <a:t> </a:t>
            </a:r>
            <a:r>
              <a:rPr lang="en-US" sz="1348" spc="-6" dirty="0" err="1">
                <a:latin typeface="Carlito"/>
                <a:cs typeface="Carlito"/>
              </a:rPr>
              <a:t>waktu</a:t>
            </a:r>
            <a:r>
              <a:rPr lang="en-US" sz="1348" spc="-6" dirty="0">
                <a:latin typeface="Carlito"/>
                <a:cs typeface="Carlito"/>
              </a:rPr>
              <a:t> </a:t>
            </a:r>
            <a:r>
              <a:rPr lang="en-US" sz="1348" spc="-6" dirty="0" err="1">
                <a:latin typeface="Carlito"/>
                <a:cs typeface="Carlito"/>
              </a:rPr>
              <a:t>dalam</a:t>
            </a:r>
            <a:r>
              <a:rPr lang="en-US" sz="1348" spc="-6" dirty="0">
                <a:latin typeface="Carlito"/>
                <a:cs typeface="Carlito"/>
              </a:rPr>
              <a:t> </a:t>
            </a:r>
            <a:r>
              <a:rPr lang="en-US" sz="1348" spc="-6" dirty="0" err="1">
                <a:latin typeface="Carlito"/>
                <a:cs typeface="Carlito"/>
              </a:rPr>
              <a:t>Surat</a:t>
            </a:r>
            <a:r>
              <a:rPr lang="en-US" sz="1348" spc="-6" dirty="0">
                <a:latin typeface="Carlito"/>
                <a:cs typeface="Carlito"/>
              </a:rPr>
              <a:t> </a:t>
            </a:r>
            <a:r>
              <a:rPr lang="en-US" sz="1348" spc="-13" dirty="0" err="1">
                <a:latin typeface="Carlito"/>
                <a:cs typeface="Carlito"/>
              </a:rPr>
              <a:t>Teguran</a:t>
            </a:r>
            <a:r>
              <a:rPr lang="en-US" sz="1348" spc="-13" dirty="0">
                <a:latin typeface="Carlito"/>
                <a:cs typeface="Carlito"/>
              </a:rPr>
              <a:t> yang  </a:t>
            </a:r>
            <a:r>
              <a:rPr lang="en-US" sz="1348" spc="-13" dirty="0" err="1">
                <a:latin typeface="Carlito"/>
                <a:cs typeface="Carlito"/>
              </a:rPr>
              <a:t>terpilih</a:t>
            </a:r>
            <a:r>
              <a:rPr lang="en-US" sz="1348" spc="-13" dirty="0">
                <a:latin typeface="Carlito"/>
                <a:cs typeface="Carlito"/>
              </a:rPr>
              <a:t> </a:t>
            </a:r>
            <a:r>
              <a:rPr lang="en-US" sz="1348" spc="-13" dirty="0" err="1">
                <a:latin typeface="Carlito"/>
                <a:cs typeface="Carlito"/>
              </a:rPr>
              <a:t>untuk</a:t>
            </a:r>
            <a:r>
              <a:rPr lang="en-US" sz="1348" spc="-13" dirty="0">
                <a:latin typeface="Carlito"/>
                <a:cs typeface="Carlito"/>
              </a:rPr>
              <a:t> </a:t>
            </a:r>
            <a:r>
              <a:rPr lang="en-US" sz="1348" spc="-13" dirty="0" err="1">
                <a:latin typeface="Carlito"/>
                <a:cs typeface="Carlito"/>
              </a:rPr>
              <a:t>dilakukan</a:t>
            </a:r>
            <a:r>
              <a:rPr lang="en-US" sz="1348" spc="-13" dirty="0">
                <a:latin typeface="Carlito"/>
                <a:cs typeface="Carlito"/>
              </a:rPr>
              <a:t> </a:t>
            </a:r>
            <a:r>
              <a:rPr lang="en-US" sz="1348" spc="-6" dirty="0" err="1">
                <a:latin typeface="Carlito"/>
                <a:cs typeface="Carlito"/>
              </a:rPr>
              <a:t>pemeriksaan</a:t>
            </a:r>
            <a:r>
              <a:rPr lang="en-US" sz="1348" spc="-6" dirty="0">
                <a:latin typeface="Carlito"/>
                <a:cs typeface="Carlito"/>
              </a:rPr>
              <a:t> </a:t>
            </a:r>
            <a:r>
              <a:rPr lang="en-US" sz="1348" spc="-6" dirty="0" err="1">
                <a:latin typeface="Carlito"/>
                <a:cs typeface="Carlito"/>
              </a:rPr>
              <a:t>berdasarkan</a:t>
            </a:r>
            <a:r>
              <a:rPr lang="en-US" sz="1348" spc="-6" dirty="0">
                <a:latin typeface="Carlito"/>
                <a:cs typeface="Carlito"/>
              </a:rPr>
              <a:t>  </a:t>
            </a:r>
            <a:r>
              <a:rPr lang="en-US" sz="1348" spc="-6" dirty="0" err="1">
                <a:latin typeface="Carlito"/>
                <a:cs typeface="Carlito"/>
              </a:rPr>
              <a:t>analisis</a:t>
            </a:r>
            <a:r>
              <a:rPr lang="en-US" sz="1348" spc="26" dirty="0">
                <a:latin typeface="Carlito"/>
                <a:cs typeface="Carlito"/>
              </a:rPr>
              <a:t> </a:t>
            </a:r>
            <a:r>
              <a:rPr lang="en-US" sz="1348" spc="-6" dirty="0" err="1">
                <a:latin typeface="Carlito"/>
                <a:cs typeface="Carlito"/>
              </a:rPr>
              <a:t>risiko</a:t>
            </a:r>
            <a:endParaRPr lang="en-US" sz="1348" dirty="0">
              <a:latin typeface="Carlito"/>
              <a:cs typeface="Carlito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7137988" y="4369003"/>
            <a:ext cx="4226260" cy="744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14" marR="6522">
              <a:spcBef>
                <a:spcPts val="6"/>
              </a:spcBef>
            </a:pPr>
            <a:r>
              <a:rPr lang="en-US" sz="1412" spc="-13" dirty="0" err="1">
                <a:latin typeface="Carlito"/>
                <a:cs typeface="Carlito"/>
              </a:rPr>
              <a:t>penggabungan</a:t>
            </a:r>
            <a:r>
              <a:rPr lang="en-US" sz="1412" spc="-13" dirty="0">
                <a:latin typeface="Carlito"/>
                <a:cs typeface="Carlito"/>
              </a:rPr>
              <a:t>, </a:t>
            </a:r>
            <a:r>
              <a:rPr lang="en-US" sz="1412" spc="-13" dirty="0" err="1">
                <a:latin typeface="Carlito"/>
                <a:cs typeface="Carlito"/>
              </a:rPr>
              <a:t>peleburan</a:t>
            </a:r>
            <a:r>
              <a:rPr lang="en-US" sz="1412" spc="-13" dirty="0">
                <a:latin typeface="Carlito"/>
                <a:cs typeface="Carlito"/>
              </a:rPr>
              <a:t>, </a:t>
            </a:r>
            <a:r>
              <a:rPr lang="en-US" sz="1412" spc="-6" dirty="0" err="1">
                <a:latin typeface="Carlito"/>
                <a:cs typeface="Carlito"/>
              </a:rPr>
              <a:t>pemekaran</a:t>
            </a:r>
            <a:r>
              <a:rPr lang="en-US" sz="1412" spc="-6" dirty="0">
                <a:latin typeface="Carlito"/>
                <a:cs typeface="Carlito"/>
              </a:rPr>
              <a:t>, </a:t>
            </a:r>
            <a:r>
              <a:rPr lang="en-US" sz="1412" spc="-13" dirty="0" err="1">
                <a:latin typeface="Carlito"/>
                <a:cs typeface="Carlito"/>
              </a:rPr>
              <a:t>likuidasi</a:t>
            </a:r>
            <a:r>
              <a:rPr lang="en-US" sz="1412" spc="-13" dirty="0">
                <a:latin typeface="Carlito"/>
                <a:cs typeface="Carlito"/>
              </a:rPr>
              <a:t>,  </a:t>
            </a:r>
            <a:r>
              <a:rPr lang="en-US" sz="1412" spc="-13" dirty="0" err="1">
                <a:latin typeface="Carlito"/>
                <a:cs typeface="Carlito"/>
              </a:rPr>
              <a:t>pembubaran</a:t>
            </a:r>
            <a:r>
              <a:rPr lang="en-US" sz="1412" spc="-13" dirty="0">
                <a:latin typeface="Carlito"/>
                <a:cs typeface="Carlito"/>
              </a:rPr>
              <a:t>, </a:t>
            </a:r>
            <a:r>
              <a:rPr lang="en-US" sz="1412" spc="-6" dirty="0" err="1">
                <a:latin typeface="Carlito"/>
                <a:cs typeface="Carlito"/>
              </a:rPr>
              <a:t>atau</a:t>
            </a:r>
            <a:r>
              <a:rPr lang="en-US" sz="1412" spc="-6" dirty="0">
                <a:latin typeface="Carlito"/>
                <a:cs typeface="Carlito"/>
              </a:rPr>
              <a:t> </a:t>
            </a:r>
            <a:r>
              <a:rPr lang="en-US" sz="1412" spc="-6" dirty="0" err="1">
                <a:latin typeface="Carlito"/>
                <a:cs typeface="Carlito"/>
              </a:rPr>
              <a:t>akan</a:t>
            </a:r>
            <a:r>
              <a:rPr lang="en-US" sz="1412" spc="-6" dirty="0">
                <a:latin typeface="Carlito"/>
                <a:cs typeface="Carlito"/>
              </a:rPr>
              <a:t> </a:t>
            </a:r>
            <a:r>
              <a:rPr lang="en-US" sz="1412" spc="-13" dirty="0" err="1">
                <a:latin typeface="Carlito"/>
                <a:cs typeface="Carlito"/>
              </a:rPr>
              <a:t>meninggalkan</a:t>
            </a:r>
            <a:r>
              <a:rPr lang="en-US" sz="1412" spc="-13" dirty="0">
                <a:latin typeface="Carlito"/>
                <a:cs typeface="Carlito"/>
              </a:rPr>
              <a:t> </a:t>
            </a:r>
            <a:r>
              <a:rPr lang="en-US" sz="1412" spc="-6" dirty="0">
                <a:latin typeface="Carlito"/>
                <a:cs typeface="Carlito"/>
              </a:rPr>
              <a:t>Indonesia </a:t>
            </a:r>
            <a:r>
              <a:rPr lang="en-US" sz="1412" spc="-13" dirty="0" err="1">
                <a:latin typeface="Carlito"/>
                <a:cs typeface="Carlito"/>
              </a:rPr>
              <a:t>untuk</a:t>
            </a:r>
            <a:r>
              <a:rPr lang="en-US" sz="1412" spc="-13" dirty="0">
                <a:latin typeface="Carlito"/>
                <a:cs typeface="Carlito"/>
              </a:rPr>
              <a:t>  </a:t>
            </a:r>
            <a:r>
              <a:rPr lang="en-US" sz="1412" spc="-6" dirty="0" err="1">
                <a:latin typeface="Carlito"/>
                <a:cs typeface="Carlito"/>
              </a:rPr>
              <a:t>selama-lamanya</a:t>
            </a:r>
            <a:r>
              <a:rPr lang="en-US" sz="1412" spc="-6" dirty="0">
                <a:latin typeface="Carlito"/>
                <a:cs typeface="Carlito"/>
              </a:rPr>
              <a:t>;</a:t>
            </a:r>
            <a:endParaRPr lang="en-US" sz="1412" dirty="0">
              <a:latin typeface="Carlito"/>
              <a:cs typeface="Carlito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179912" y="3813307"/>
            <a:ext cx="798424" cy="309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"/>
              </a:spcBef>
            </a:pPr>
            <a:r>
              <a:rPr lang="en-US" sz="1412" spc="-6" dirty="0">
                <a:latin typeface="Carlito"/>
                <a:cs typeface="Carlito"/>
              </a:rPr>
              <a:t>SPT</a:t>
            </a:r>
            <a:r>
              <a:rPr lang="en-US" sz="1412" spc="-13" dirty="0">
                <a:latin typeface="Carlito"/>
                <a:cs typeface="Carlito"/>
              </a:rPr>
              <a:t> </a:t>
            </a:r>
            <a:r>
              <a:rPr lang="en-US" sz="1412" spc="-13" dirty="0" err="1">
                <a:latin typeface="Carlito"/>
                <a:cs typeface="Carlito"/>
              </a:rPr>
              <a:t>Rugi</a:t>
            </a:r>
            <a:endParaRPr lang="en-US" sz="1412" dirty="0">
              <a:latin typeface="Carlito"/>
              <a:cs typeface="Carlito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4648333" y="1322545"/>
            <a:ext cx="1635195" cy="64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"/>
              </a:spcBef>
            </a:pPr>
            <a:r>
              <a:rPr lang="en-US" sz="1797" spc="-6" dirty="0" err="1">
                <a:latin typeface="Carlito"/>
                <a:cs typeface="Carlito"/>
              </a:rPr>
              <a:t>Harus</a:t>
            </a:r>
            <a:r>
              <a:rPr lang="en-US" sz="1797" spc="-6" dirty="0">
                <a:latin typeface="Carlito"/>
                <a:cs typeface="Carlito"/>
              </a:rPr>
              <a:t> </a:t>
            </a:r>
            <a:r>
              <a:rPr lang="en-US" sz="1797" spc="-6" dirty="0" err="1">
                <a:latin typeface="Carlito"/>
                <a:cs typeface="Carlito"/>
              </a:rPr>
              <a:t>dilakukan</a:t>
            </a:r>
            <a:endParaRPr lang="en-US" sz="1797" dirty="0">
              <a:latin typeface="Carlito"/>
              <a:cs typeface="Carlito"/>
            </a:endParaRPr>
          </a:p>
        </p:txBody>
      </p:sp>
      <p:sp>
        <p:nvSpPr>
          <p:cNvPr id="36" name="object 16">
            <a:extLst>
              <a:ext uri="{FF2B5EF4-FFF2-40B4-BE49-F238E27FC236}">
                <a16:creationId xmlns:a16="http://schemas.microsoft.com/office/drawing/2014/main" id="{9316449D-A831-48C7-8B8A-6248720AB207}"/>
              </a:ext>
            </a:extLst>
          </p:cNvPr>
          <p:cNvSpPr/>
          <p:nvPr/>
        </p:nvSpPr>
        <p:spPr>
          <a:xfrm>
            <a:off x="0" y="-34410"/>
            <a:ext cx="1974674" cy="8175109"/>
          </a:xfrm>
          <a:custGeom>
            <a:avLst/>
            <a:gdLst/>
            <a:ahLst/>
            <a:cxnLst/>
            <a:rect l="l" t="t" r="r" b="b"/>
            <a:pathLst>
              <a:path w="788035" h="3411220">
                <a:moveTo>
                  <a:pt x="787907" y="3410712"/>
                </a:moveTo>
                <a:lnTo>
                  <a:pt x="0" y="3410712"/>
                </a:lnTo>
                <a:lnTo>
                  <a:pt x="0" y="0"/>
                </a:lnTo>
                <a:lnTo>
                  <a:pt x="787907" y="0"/>
                </a:lnTo>
                <a:lnTo>
                  <a:pt x="787907" y="3410712"/>
                </a:lnTo>
                <a:close/>
              </a:path>
            </a:pathLst>
          </a:custGeom>
          <a:solidFill>
            <a:srgbClr val="EF2328"/>
          </a:solidFill>
        </p:spPr>
        <p:txBody>
          <a:bodyPr wrap="square" lIns="0" tIns="0" rIns="0" bIns="0" rtlCol="0"/>
          <a:lstStyle/>
          <a:p>
            <a:endParaRPr sz="231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4471649" cy="814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97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object 102"/>
          <p:cNvSpPr txBox="1"/>
          <p:nvPr/>
        </p:nvSpPr>
        <p:spPr>
          <a:xfrm>
            <a:off x="13429595" y="7694941"/>
            <a:ext cx="286724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917">
              <a:lnSpc>
                <a:spcPts val="1682"/>
              </a:lnSpc>
            </a:pPr>
            <a:fld id="{81D60167-4931-47E6-BA6A-407CBD079E47}" type="slidenum">
              <a:rPr sz="1605" spc="45" dirty="0">
                <a:latin typeface="Carlito"/>
                <a:cs typeface="Carlito"/>
              </a:rPr>
              <a:pPr marL="48917">
                <a:lnSpc>
                  <a:spcPts val="1682"/>
                </a:lnSpc>
              </a:pPr>
              <a:t>9</a:t>
            </a:fld>
            <a:endParaRPr sz="1605">
              <a:latin typeface="Carlito"/>
              <a:cs typeface="Carlito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1650" cy="814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C6A5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</TotalTime>
  <Words>1669</Words>
  <Application>Microsoft Office PowerPoint</Application>
  <PresentationFormat>Custom</PresentationFormat>
  <Paragraphs>218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Carlito</vt:lpstr>
      <vt:lpstr>Material Design Icons</vt:lpstr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Pemeriksaan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Kelas PajakMania Jogjakarta Seri 2 - Pemeriksaan Pajak</dc:title>
  <dc:creator>ASUS</dc:creator>
  <cp:lastModifiedBy>Diana Amanda Safitri 1301617034</cp:lastModifiedBy>
  <cp:revision>30</cp:revision>
  <dcterms:created xsi:type="dcterms:W3CDTF">2022-12-12T03:15:44Z</dcterms:created>
  <dcterms:modified xsi:type="dcterms:W3CDTF">2023-03-24T06:58:55Z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2021-02-25T00:00:00Z</vt:filetime>
  </property>
  <property fmtid="{D5CDD505-2E9C-101B-9397-08002B2CF9AE}" pid="3" name="LastSaved">
    <vt:filetime>2022-12-12T00:00:00Z</vt:filetime>
  </property>
</Properties>
</file>